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Lst>
  <p:notesMasterIdLst>
    <p:notesMasterId r:id="rId95"/>
  </p:notesMasterIdLst>
  <p:sldIdLst>
    <p:sldId id="660" r:id="rId3"/>
    <p:sldId id="952" r:id="rId4"/>
    <p:sldId id="877" r:id="rId5"/>
    <p:sldId id="901" r:id="rId6"/>
    <p:sldId id="1051" r:id="rId7"/>
    <p:sldId id="1052" r:id="rId8"/>
    <p:sldId id="953" r:id="rId9"/>
    <p:sldId id="983" r:id="rId10"/>
    <p:sldId id="984" r:id="rId11"/>
    <p:sldId id="985" r:id="rId12"/>
    <p:sldId id="1061" r:id="rId13"/>
    <p:sldId id="1053" r:id="rId14"/>
    <p:sldId id="1054" r:id="rId15"/>
    <p:sldId id="1055" r:id="rId16"/>
    <p:sldId id="1058" r:id="rId17"/>
    <p:sldId id="1004" r:id="rId18"/>
    <p:sldId id="1099" r:id="rId19"/>
    <p:sldId id="1100" r:id="rId20"/>
    <p:sldId id="1101" r:id="rId21"/>
    <p:sldId id="1102" r:id="rId22"/>
    <p:sldId id="1103" r:id="rId23"/>
    <p:sldId id="1104" r:id="rId24"/>
    <p:sldId id="1105" r:id="rId25"/>
    <p:sldId id="1106" r:id="rId26"/>
    <p:sldId id="1108" r:id="rId27"/>
    <p:sldId id="1109" r:id="rId28"/>
    <p:sldId id="1111" r:id="rId29"/>
    <p:sldId id="1110" r:id="rId30"/>
    <p:sldId id="1120" r:id="rId31"/>
    <p:sldId id="1112" r:id="rId32"/>
    <p:sldId id="1087" r:id="rId33"/>
    <p:sldId id="1119" r:id="rId34"/>
    <p:sldId id="1089" r:id="rId35"/>
    <p:sldId id="1113" r:id="rId36"/>
    <p:sldId id="1091" r:id="rId37"/>
    <p:sldId id="1097" r:id="rId38"/>
    <p:sldId id="954" r:id="rId39"/>
    <p:sldId id="1074" r:id="rId40"/>
    <p:sldId id="1075" r:id="rId41"/>
    <p:sldId id="1076" r:id="rId42"/>
    <p:sldId id="1077" r:id="rId43"/>
    <p:sldId id="1078" r:id="rId44"/>
    <p:sldId id="1079" r:id="rId45"/>
    <p:sldId id="1080" r:id="rId46"/>
    <p:sldId id="1081" r:id="rId47"/>
    <p:sldId id="1082" r:id="rId48"/>
    <p:sldId id="1083" r:id="rId49"/>
    <p:sldId id="1084" r:id="rId50"/>
    <p:sldId id="1085" r:id="rId51"/>
    <p:sldId id="1086" r:id="rId52"/>
    <p:sldId id="956" r:id="rId53"/>
    <p:sldId id="1115" r:id="rId54"/>
    <p:sldId id="1116" r:id="rId55"/>
    <p:sldId id="1117" r:id="rId56"/>
    <p:sldId id="1118" r:id="rId57"/>
    <p:sldId id="972" r:id="rId58"/>
    <p:sldId id="974" r:id="rId59"/>
    <p:sldId id="1048" r:id="rId60"/>
    <p:sldId id="960" r:id="rId61"/>
    <p:sldId id="1121" r:id="rId62"/>
    <p:sldId id="1122" r:id="rId63"/>
    <p:sldId id="1153" r:id="rId64"/>
    <p:sldId id="1123" r:id="rId65"/>
    <p:sldId id="1124" r:id="rId66"/>
    <p:sldId id="1125" r:id="rId67"/>
    <p:sldId id="1126" r:id="rId68"/>
    <p:sldId id="1127" r:id="rId69"/>
    <p:sldId id="1128" r:id="rId70"/>
    <p:sldId id="1129" r:id="rId71"/>
    <p:sldId id="1130" r:id="rId72"/>
    <p:sldId id="1131" r:id="rId73"/>
    <p:sldId id="1132" r:id="rId74"/>
    <p:sldId id="1133" r:id="rId75"/>
    <p:sldId id="1134" r:id="rId76"/>
    <p:sldId id="1135" r:id="rId77"/>
    <p:sldId id="1136" r:id="rId78"/>
    <p:sldId id="1137" r:id="rId79"/>
    <p:sldId id="1138" r:id="rId80"/>
    <p:sldId id="1139" r:id="rId81"/>
    <p:sldId id="1140" r:id="rId82"/>
    <p:sldId id="1141" r:id="rId83"/>
    <p:sldId id="1142" r:id="rId84"/>
    <p:sldId id="1143" r:id="rId85"/>
    <p:sldId id="1144" r:id="rId86"/>
    <p:sldId id="1145" r:id="rId87"/>
    <p:sldId id="1146" r:id="rId88"/>
    <p:sldId id="1147" r:id="rId89"/>
    <p:sldId id="1148" r:id="rId90"/>
    <p:sldId id="1149" r:id="rId91"/>
    <p:sldId id="1150" r:id="rId92"/>
    <p:sldId id="1151" r:id="rId93"/>
    <p:sldId id="1152" r:id="rId94"/>
  </p:sldIdLst>
  <p:sldSz cx="12192000" cy="6858000"/>
  <p:notesSz cx="9926638" cy="143557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523" userDrawn="1">
          <p15:clr>
            <a:srgbClr val="A4A3A4"/>
          </p15:clr>
        </p15:guide>
        <p15:guide id="2" orient="horz" pos="2160" userDrawn="1">
          <p15:clr>
            <a:srgbClr val="A4A3A4"/>
          </p15:clr>
        </p15:guide>
        <p15:guide id="4" pos="5813" userDrawn="1">
          <p15:clr>
            <a:srgbClr val="A4A3A4"/>
          </p15:clr>
        </p15:guide>
        <p15:guide id="5" pos="1141" userDrawn="1">
          <p15:clr>
            <a:srgbClr val="A4A3A4"/>
          </p15:clr>
        </p15:guide>
        <p15:guide id="6" pos="6902" userDrawn="1">
          <p15:clr>
            <a:srgbClr val="A4A3A4"/>
          </p15:clr>
        </p15:guide>
        <p15:guide id="7"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847E"/>
    <a:srgbClr val="547C76"/>
    <a:srgbClr val="4B6F6A"/>
    <a:srgbClr val="7BA020"/>
    <a:srgbClr val="9BCB28"/>
    <a:srgbClr val="BFBFBF"/>
    <a:srgbClr val="345E38"/>
    <a:srgbClr val="92D050"/>
    <a:srgbClr val="26463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91" autoAdjust="0"/>
    <p:restoredTop sz="96696" autoAdjust="0"/>
  </p:normalViewPr>
  <p:slideViewPr>
    <p:cSldViewPr snapToGrid="0">
      <p:cViewPr>
        <p:scale>
          <a:sx n="60" d="100"/>
          <a:sy n="60" d="100"/>
        </p:scale>
        <p:origin x="-924" y="-324"/>
      </p:cViewPr>
      <p:guideLst>
        <p:guide orient="horz" pos="2523"/>
        <p:guide orient="horz" pos="2160"/>
        <p:guide pos="5813"/>
        <p:guide pos="1141"/>
        <p:guide pos="6902"/>
        <p:guide pos="3817"/>
      </p:guideLst>
    </p:cSldViewPr>
  </p:slideViewPr>
  <p:outlineViewPr>
    <p:cViewPr>
      <p:scale>
        <a:sx n="33" d="100"/>
        <a:sy n="33" d="100"/>
      </p:scale>
      <p:origin x="0" y="-2280"/>
    </p:cViewPr>
  </p:outlineViewPr>
  <p:notesTextViewPr>
    <p:cViewPr>
      <p:scale>
        <a:sx n="1" d="1"/>
        <a:sy n="1" d="1"/>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B5A3CA-A0C6-4522-851F-8429EE8EC74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A3D06DBD-E67A-4B80-B3F9-41869790785C}">
      <dgm:prSet/>
      <dgm:spPr>
        <a:solidFill>
          <a:srgbClr val="5A847E"/>
        </a:solidFill>
      </dgm:spPr>
      <dgm:t>
        <a:bodyPr anchor="t"/>
        <a:lstStyle/>
        <a:p>
          <a:pPr marL="0" marR="0" indent="0" defTabSz="914400" eaLnBrk="1" fontAlgn="auto" latinLnBrk="0" hangingPunct="1">
            <a:lnSpc>
              <a:spcPct val="100000"/>
            </a:lnSpc>
            <a:spcBef>
              <a:spcPts val="0"/>
            </a:spcBef>
            <a:spcAft>
              <a:spcPts val="0"/>
            </a:spcAft>
            <a:buClrTx/>
            <a:buSzTx/>
            <a:buFontTx/>
            <a:buNone/>
            <a:tabLst/>
            <a:defRPr/>
          </a:pPr>
          <a:r>
            <a:rPr lang="en-GB" b="1" i="1" dirty="0" err="1" smtClean="0"/>
            <a:t>Mwananchi</a:t>
          </a:r>
          <a:endParaRPr lang="en-GB" b="1" i="1" dirty="0" smtClean="0"/>
        </a:p>
        <a:p>
          <a:pPr marL="0" marR="0" indent="0" defTabSz="914400" eaLnBrk="1" fontAlgn="auto" latinLnBrk="0" hangingPunct="1">
            <a:lnSpc>
              <a:spcPct val="100000"/>
            </a:lnSpc>
            <a:spcBef>
              <a:spcPts val="0"/>
            </a:spcBef>
            <a:spcAft>
              <a:spcPts val="0"/>
            </a:spcAft>
            <a:buClrTx/>
            <a:buSzTx/>
            <a:buFontTx/>
            <a:buNone/>
            <a:tabLst/>
            <a:defRPr/>
          </a:pPr>
          <a:endParaRPr lang="en-GB" dirty="0" smtClean="0"/>
        </a:p>
        <a:p>
          <a:pPr marL="0" marR="0" indent="0" defTabSz="914400" eaLnBrk="1" fontAlgn="auto" latinLnBrk="0" hangingPunct="1">
            <a:lnSpc>
              <a:spcPct val="100000"/>
            </a:lnSpc>
            <a:spcBef>
              <a:spcPts val="0"/>
            </a:spcBef>
            <a:spcAft>
              <a:spcPts val="0"/>
            </a:spcAft>
            <a:buClrTx/>
            <a:buSzTx/>
            <a:buFontTx/>
            <a:buNone/>
            <a:tabLst/>
            <a:defRPr/>
          </a:pPr>
          <a:r>
            <a:rPr lang="en-GB" b="1" dirty="0" smtClean="0"/>
            <a:t>Print run: </a:t>
          </a:r>
          <a:r>
            <a:rPr lang="en-GB" dirty="0" smtClean="0"/>
            <a:t>100,000</a:t>
          </a:r>
        </a:p>
        <a:p>
          <a:pPr marL="0" marR="0" indent="0" defTabSz="914400" eaLnBrk="1" fontAlgn="auto" latinLnBrk="0" hangingPunct="1">
            <a:lnSpc>
              <a:spcPct val="100000"/>
            </a:lnSpc>
            <a:spcBef>
              <a:spcPts val="0"/>
            </a:spcBef>
            <a:spcAft>
              <a:spcPts val="0"/>
            </a:spcAft>
            <a:buClrTx/>
            <a:buSzTx/>
            <a:buFontTx/>
            <a:buNone/>
            <a:tabLst/>
            <a:defRPr/>
          </a:pPr>
          <a:endParaRPr lang="en-GB" dirty="0" smtClean="0"/>
        </a:p>
        <a:p>
          <a:pPr marL="0" marR="0" indent="0" defTabSz="914400" eaLnBrk="1" fontAlgn="auto" latinLnBrk="0" hangingPunct="1">
            <a:lnSpc>
              <a:spcPct val="100000"/>
            </a:lnSpc>
            <a:spcBef>
              <a:spcPts val="0"/>
            </a:spcBef>
            <a:spcAft>
              <a:spcPts val="0"/>
            </a:spcAft>
            <a:buClrTx/>
            <a:buSzTx/>
            <a:buFontTx/>
            <a:buNone/>
            <a:tabLst/>
            <a:defRPr/>
          </a:pPr>
          <a:r>
            <a:rPr lang="en-GB" b="1" dirty="0" smtClean="0"/>
            <a:t>Main focus: </a:t>
          </a:r>
          <a:r>
            <a:rPr lang="en-GB" dirty="0" smtClean="0"/>
            <a:t>general news, political information</a:t>
          </a:r>
        </a:p>
        <a:p>
          <a:pPr marL="0" marR="0" indent="0" defTabSz="914400" eaLnBrk="1" fontAlgn="auto" latinLnBrk="0" hangingPunct="1">
            <a:lnSpc>
              <a:spcPct val="100000"/>
            </a:lnSpc>
            <a:spcBef>
              <a:spcPts val="0"/>
            </a:spcBef>
            <a:spcAft>
              <a:spcPts val="0"/>
            </a:spcAft>
            <a:buClrTx/>
            <a:buSzTx/>
            <a:buFontTx/>
            <a:buNone/>
            <a:tabLst/>
            <a:defRPr/>
          </a:pPr>
          <a:endParaRPr lang="en-GB" dirty="0" smtClean="0"/>
        </a:p>
        <a:p>
          <a:pPr marL="0" marR="0" indent="0" defTabSz="914400" eaLnBrk="1" fontAlgn="auto" latinLnBrk="0" hangingPunct="1">
            <a:lnSpc>
              <a:spcPct val="100000"/>
            </a:lnSpc>
            <a:spcBef>
              <a:spcPts val="0"/>
            </a:spcBef>
            <a:spcAft>
              <a:spcPts val="0"/>
            </a:spcAft>
            <a:buClrTx/>
            <a:buSzTx/>
            <a:buFontTx/>
            <a:buNone/>
            <a:tabLst/>
            <a:defRPr/>
          </a:pPr>
          <a:r>
            <a:rPr lang="en-GB" b="1" dirty="0" smtClean="0"/>
            <a:t>Readership: </a:t>
          </a:r>
          <a:r>
            <a:rPr lang="en-GB" dirty="0" smtClean="0"/>
            <a:t>General public, educated and business traders</a:t>
          </a:r>
        </a:p>
        <a:p>
          <a:pPr marL="0" marR="0" indent="0" defTabSz="914400" eaLnBrk="1" fontAlgn="auto" latinLnBrk="0" hangingPunct="1">
            <a:lnSpc>
              <a:spcPct val="100000"/>
            </a:lnSpc>
            <a:spcBef>
              <a:spcPts val="0"/>
            </a:spcBef>
            <a:spcAft>
              <a:spcPts val="0"/>
            </a:spcAft>
            <a:buClrTx/>
            <a:buSzTx/>
            <a:buFontTx/>
            <a:buNone/>
            <a:tabLst/>
            <a:defRPr/>
          </a:pPr>
          <a:endParaRPr lang="en-GB" dirty="0" smtClean="0"/>
        </a:p>
        <a:p>
          <a:pPr marL="0" marR="0" indent="0" defTabSz="914400" eaLnBrk="1" fontAlgn="auto" latinLnBrk="0" hangingPunct="1">
            <a:lnSpc>
              <a:spcPct val="100000"/>
            </a:lnSpc>
            <a:spcBef>
              <a:spcPts val="0"/>
            </a:spcBef>
            <a:spcAft>
              <a:spcPts val="0"/>
            </a:spcAft>
            <a:buClrTx/>
            <a:buSzTx/>
            <a:buFontTx/>
            <a:buNone/>
            <a:tabLst/>
            <a:defRPr/>
          </a:pPr>
          <a:r>
            <a:rPr lang="en-GB" b="1" dirty="0" smtClean="0"/>
            <a:t>Language:</a:t>
          </a:r>
          <a:r>
            <a:rPr lang="en-GB" dirty="0" smtClean="0"/>
            <a:t> Kiswahili</a:t>
          </a:r>
        </a:p>
        <a:p>
          <a:pPr defTabSz="711200">
            <a:lnSpc>
              <a:spcPct val="90000"/>
            </a:lnSpc>
            <a:spcBef>
              <a:spcPct val="0"/>
            </a:spcBef>
            <a:spcAft>
              <a:spcPct val="35000"/>
            </a:spcAft>
          </a:pPr>
          <a:endParaRPr lang="en-GB" dirty="0"/>
        </a:p>
      </dgm:t>
    </dgm:pt>
    <dgm:pt modelId="{20DCFD47-623E-4A52-9047-81E7FED896FA}" type="parTrans" cxnId="{58C28FAD-5313-4524-8390-AC39C169F789}">
      <dgm:prSet/>
      <dgm:spPr/>
      <dgm:t>
        <a:bodyPr/>
        <a:lstStyle/>
        <a:p>
          <a:endParaRPr lang="en-GB"/>
        </a:p>
      </dgm:t>
    </dgm:pt>
    <dgm:pt modelId="{159A2739-6A21-40B7-A095-1D5EBB1FB8C7}" type="sibTrans" cxnId="{58C28FAD-5313-4524-8390-AC39C169F789}">
      <dgm:prSet/>
      <dgm:spPr/>
      <dgm:t>
        <a:bodyPr/>
        <a:lstStyle/>
        <a:p>
          <a:endParaRPr lang="en-GB"/>
        </a:p>
      </dgm:t>
    </dgm:pt>
    <dgm:pt modelId="{9A97E82A-A496-4265-B0B0-0857DE74619B}">
      <dgm:prSet/>
      <dgm:spPr>
        <a:solidFill>
          <a:srgbClr val="5A847E"/>
        </a:solidFill>
      </dgm:spPr>
      <dgm:t>
        <a:bodyPr anchor="t"/>
        <a:lstStyle/>
        <a:p>
          <a:pPr marL="0" marR="0" indent="0" defTabSz="914400" eaLnBrk="1" fontAlgn="auto" latinLnBrk="0" hangingPunct="1">
            <a:lnSpc>
              <a:spcPct val="100000"/>
            </a:lnSpc>
            <a:spcBef>
              <a:spcPts val="0"/>
            </a:spcBef>
            <a:spcAft>
              <a:spcPts val="0"/>
            </a:spcAft>
            <a:buClrTx/>
            <a:buSzTx/>
            <a:buFontTx/>
            <a:buNone/>
            <a:tabLst/>
            <a:defRPr/>
          </a:pPr>
          <a:r>
            <a:rPr lang="en-GB" b="1" i="1" dirty="0" err="1" smtClean="0"/>
            <a:t>Habari</a:t>
          </a:r>
          <a:r>
            <a:rPr lang="en-GB" b="1" i="1" dirty="0" smtClean="0"/>
            <a:t> Leo</a:t>
          </a:r>
        </a:p>
        <a:p>
          <a:pPr defTabSz="1066800">
            <a:lnSpc>
              <a:spcPct val="90000"/>
            </a:lnSpc>
            <a:spcBef>
              <a:spcPct val="0"/>
            </a:spcBef>
            <a:spcAft>
              <a:spcPct val="35000"/>
            </a:spcAft>
          </a:pPr>
          <a:endParaRPr lang="en-GB" dirty="0" smtClean="0"/>
        </a:p>
        <a:p>
          <a:pPr marL="0" marR="0" indent="0" defTabSz="914400" eaLnBrk="1" fontAlgn="auto" latinLnBrk="0" hangingPunct="1">
            <a:lnSpc>
              <a:spcPct val="100000"/>
            </a:lnSpc>
            <a:spcBef>
              <a:spcPts val="0"/>
            </a:spcBef>
            <a:spcAft>
              <a:spcPts val="0"/>
            </a:spcAft>
            <a:buClrTx/>
            <a:buSzTx/>
            <a:buFontTx/>
            <a:buNone/>
            <a:tabLst/>
            <a:defRPr/>
          </a:pPr>
          <a:r>
            <a:rPr lang="en-GB" b="1" dirty="0" smtClean="0"/>
            <a:t>Print run: 20</a:t>
          </a:r>
          <a:r>
            <a:rPr lang="en-GB" b="0" dirty="0" smtClean="0"/>
            <a:t>,000</a:t>
          </a:r>
        </a:p>
        <a:p>
          <a:pPr marL="0" marR="0" indent="0" defTabSz="914400" eaLnBrk="1" fontAlgn="auto" latinLnBrk="0" hangingPunct="1">
            <a:lnSpc>
              <a:spcPct val="100000"/>
            </a:lnSpc>
            <a:spcBef>
              <a:spcPts val="0"/>
            </a:spcBef>
            <a:spcAft>
              <a:spcPts val="0"/>
            </a:spcAft>
            <a:buClrTx/>
            <a:buSzTx/>
            <a:buFontTx/>
            <a:buNone/>
            <a:tabLst/>
            <a:defRPr/>
          </a:pPr>
          <a:endParaRPr lang="en-GB" b="1" dirty="0" smtClean="0"/>
        </a:p>
        <a:p>
          <a:pPr marL="0" marR="0" indent="0" defTabSz="914400" eaLnBrk="1" fontAlgn="auto" latinLnBrk="0" hangingPunct="1">
            <a:lnSpc>
              <a:spcPct val="100000"/>
            </a:lnSpc>
            <a:spcBef>
              <a:spcPts val="0"/>
            </a:spcBef>
            <a:spcAft>
              <a:spcPts val="0"/>
            </a:spcAft>
            <a:buClrTx/>
            <a:buSzTx/>
            <a:buFontTx/>
            <a:buNone/>
            <a:tabLst/>
            <a:defRPr/>
          </a:pPr>
          <a:r>
            <a:rPr lang="en-GB" b="1" dirty="0" smtClean="0"/>
            <a:t>Main focus: </a:t>
          </a:r>
          <a:r>
            <a:rPr lang="en-GB" b="0" dirty="0" smtClean="0"/>
            <a:t>General news, political information, </a:t>
          </a:r>
        </a:p>
        <a:p>
          <a:pPr marL="0" marR="0" indent="0" defTabSz="914400" eaLnBrk="1" fontAlgn="auto" latinLnBrk="0" hangingPunct="1">
            <a:lnSpc>
              <a:spcPct val="100000"/>
            </a:lnSpc>
            <a:spcBef>
              <a:spcPts val="0"/>
            </a:spcBef>
            <a:spcAft>
              <a:spcPts val="0"/>
            </a:spcAft>
            <a:buClrTx/>
            <a:buSzTx/>
            <a:buFontTx/>
            <a:buNone/>
            <a:tabLst/>
            <a:defRPr/>
          </a:pPr>
          <a:endParaRPr lang="en-GB" dirty="0" smtClean="0"/>
        </a:p>
        <a:p>
          <a:pPr defTabSz="1066800">
            <a:lnSpc>
              <a:spcPct val="90000"/>
            </a:lnSpc>
            <a:spcBef>
              <a:spcPct val="0"/>
            </a:spcBef>
            <a:spcAft>
              <a:spcPct val="35000"/>
            </a:spcAft>
          </a:pPr>
          <a:r>
            <a:rPr lang="en-GB" b="1" dirty="0" smtClean="0"/>
            <a:t>Readership</a:t>
          </a:r>
          <a:r>
            <a:rPr lang="en-GB" dirty="0" smtClean="0"/>
            <a:t>: general public, government owned paper</a:t>
          </a:r>
        </a:p>
        <a:p>
          <a:pPr defTabSz="1066800">
            <a:lnSpc>
              <a:spcPct val="90000"/>
            </a:lnSpc>
            <a:spcBef>
              <a:spcPct val="0"/>
            </a:spcBef>
            <a:spcAft>
              <a:spcPct val="35000"/>
            </a:spcAft>
          </a:pPr>
          <a:endParaRPr lang="en-GB" b="1" dirty="0" smtClean="0"/>
        </a:p>
        <a:p>
          <a:pPr defTabSz="1066800">
            <a:lnSpc>
              <a:spcPct val="90000"/>
            </a:lnSpc>
            <a:spcBef>
              <a:spcPct val="0"/>
            </a:spcBef>
            <a:spcAft>
              <a:spcPct val="35000"/>
            </a:spcAft>
          </a:pPr>
          <a:r>
            <a:rPr lang="en-GB" b="1" dirty="0" smtClean="0"/>
            <a:t>Language</a:t>
          </a:r>
          <a:r>
            <a:rPr lang="en-GB" dirty="0" smtClean="0"/>
            <a:t>: Kiswahili</a:t>
          </a:r>
          <a:endParaRPr lang="en-GB" dirty="0"/>
        </a:p>
      </dgm:t>
    </dgm:pt>
    <dgm:pt modelId="{F8CB1DAC-79EB-4820-9D2E-A88D26D13CD5}" type="parTrans" cxnId="{1D8780BC-67FC-43AC-836A-8B68ABB46B57}">
      <dgm:prSet/>
      <dgm:spPr/>
      <dgm:t>
        <a:bodyPr/>
        <a:lstStyle/>
        <a:p>
          <a:endParaRPr lang="en-GB"/>
        </a:p>
      </dgm:t>
    </dgm:pt>
    <dgm:pt modelId="{A9973F99-78EF-4C10-8CD9-DD42D06ED608}" type="sibTrans" cxnId="{1D8780BC-67FC-43AC-836A-8B68ABB46B57}">
      <dgm:prSet/>
      <dgm:spPr/>
      <dgm:t>
        <a:bodyPr/>
        <a:lstStyle/>
        <a:p>
          <a:endParaRPr lang="en-GB"/>
        </a:p>
      </dgm:t>
    </dgm:pt>
    <dgm:pt modelId="{9794E903-092D-4E02-96BB-A5172B71CA27}">
      <dgm:prSet/>
      <dgm:spPr>
        <a:solidFill>
          <a:srgbClr val="547C76"/>
        </a:solidFill>
      </dgm:spPr>
      <dgm:t>
        <a:bodyPr anchor="t"/>
        <a:lstStyle/>
        <a:p>
          <a:pPr marL="0" marR="0" indent="0" defTabSz="914400" eaLnBrk="1" fontAlgn="auto" latinLnBrk="0" hangingPunct="1">
            <a:lnSpc>
              <a:spcPct val="100000"/>
            </a:lnSpc>
            <a:spcBef>
              <a:spcPts val="0"/>
            </a:spcBef>
            <a:spcAft>
              <a:spcPts val="0"/>
            </a:spcAft>
            <a:buClrTx/>
            <a:buSzTx/>
            <a:buFontTx/>
            <a:buNone/>
            <a:tabLst/>
            <a:defRPr/>
          </a:pPr>
          <a:r>
            <a:rPr lang="en-GB" altLang="en-US" b="1" i="1" dirty="0" err="1" smtClean="0"/>
            <a:t>Nipashe</a:t>
          </a:r>
          <a:endParaRPr lang="en-GB" altLang="en-US" b="1" i="1" dirty="0" smtClean="0"/>
        </a:p>
        <a:p>
          <a:pPr marL="0" marR="0" indent="0" defTabSz="914400" eaLnBrk="1" fontAlgn="auto" latinLnBrk="0" hangingPunct="1">
            <a:lnSpc>
              <a:spcPct val="100000"/>
            </a:lnSpc>
            <a:spcBef>
              <a:spcPts val="0"/>
            </a:spcBef>
            <a:spcAft>
              <a:spcPts val="0"/>
            </a:spcAft>
            <a:buClrTx/>
            <a:buSzTx/>
            <a:buFontTx/>
            <a:buNone/>
            <a:tabLst/>
            <a:defRPr/>
          </a:pPr>
          <a:endParaRPr lang="en-GB" altLang="en-US" dirty="0" smtClean="0"/>
        </a:p>
        <a:p>
          <a:pPr marL="0" marR="0" indent="0" defTabSz="914400" eaLnBrk="1" fontAlgn="auto" latinLnBrk="0" hangingPunct="1">
            <a:lnSpc>
              <a:spcPct val="100000"/>
            </a:lnSpc>
            <a:spcBef>
              <a:spcPts val="0"/>
            </a:spcBef>
            <a:spcAft>
              <a:spcPts val="0"/>
            </a:spcAft>
            <a:buClrTx/>
            <a:buSzTx/>
            <a:buFontTx/>
            <a:buNone/>
            <a:tabLst/>
            <a:defRPr/>
          </a:pPr>
          <a:r>
            <a:rPr lang="en-GB" altLang="en-US" b="1" dirty="0" smtClean="0"/>
            <a:t>Print run</a:t>
          </a:r>
          <a:r>
            <a:rPr lang="en-GB" altLang="en-US" dirty="0" smtClean="0"/>
            <a:t>: 40,000</a:t>
          </a:r>
        </a:p>
        <a:p>
          <a:pPr marL="0" marR="0" indent="0" defTabSz="914400" eaLnBrk="1" fontAlgn="auto" latinLnBrk="0" hangingPunct="1">
            <a:lnSpc>
              <a:spcPct val="100000"/>
            </a:lnSpc>
            <a:spcBef>
              <a:spcPts val="0"/>
            </a:spcBef>
            <a:spcAft>
              <a:spcPts val="0"/>
            </a:spcAft>
            <a:buClrTx/>
            <a:buSzTx/>
            <a:buFontTx/>
            <a:buNone/>
            <a:tabLst/>
            <a:defRPr/>
          </a:pPr>
          <a:endParaRPr lang="en-GB" altLang="en-US" dirty="0" smtClean="0"/>
        </a:p>
        <a:p>
          <a:pPr marL="0" marR="0" indent="0" defTabSz="914400" eaLnBrk="1" fontAlgn="auto" latinLnBrk="0" hangingPunct="1">
            <a:lnSpc>
              <a:spcPct val="100000"/>
            </a:lnSpc>
            <a:spcBef>
              <a:spcPts val="0"/>
            </a:spcBef>
            <a:spcAft>
              <a:spcPts val="0"/>
            </a:spcAft>
            <a:buClrTx/>
            <a:buSzTx/>
            <a:buFontTx/>
            <a:buNone/>
            <a:tabLst/>
            <a:defRPr/>
          </a:pPr>
          <a:r>
            <a:rPr lang="en-GB" altLang="en-US" b="1" dirty="0" smtClean="0"/>
            <a:t>Main focus</a:t>
          </a:r>
          <a:r>
            <a:rPr lang="en-GB" altLang="en-US" dirty="0" smtClean="0"/>
            <a:t>: general news, political information </a:t>
          </a:r>
        </a:p>
        <a:p>
          <a:pPr marL="0" marR="0" indent="0" defTabSz="914400" eaLnBrk="1" fontAlgn="auto" latinLnBrk="0" hangingPunct="1">
            <a:lnSpc>
              <a:spcPct val="100000"/>
            </a:lnSpc>
            <a:spcBef>
              <a:spcPts val="0"/>
            </a:spcBef>
            <a:spcAft>
              <a:spcPts val="0"/>
            </a:spcAft>
            <a:buClrTx/>
            <a:buSzTx/>
            <a:buFontTx/>
            <a:buNone/>
            <a:tabLst/>
            <a:defRPr/>
          </a:pPr>
          <a:endParaRPr lang="en-GB" altLang="en-US" dirty="0" smtClean="0"/>
        </a:p>
        <a:p>
          <a:pPr marL="0" marR="0" indent="0" defTabSz="914400" eaLnBrk="1" fontAlgn="auto" latinLnBrk="0" hangingPunct="1">
            <a:lnSpc>
              <a:spcPct val="100000"/>
            </a:lnSpc>
            <a:spcBef>
              <a:spcPts val="0"/>
            </a:spcBef>
            <a:spcAft>
              <a:spcPts val="0"/>
            </a:spcAft>
            <a:buClrTx/>
            <a:buSzTx/>
            <a:buFontTx/>
            <a:buNone/>
            <a:tabLst/>
            <a:defRPr/>
          </a:pPr>
          <a:r>
            <a:rPr lang="en-GB" altLang="en-US" b="1" dirty="0" smtClean="0"/>
            <a:t>Readership: </a:t>
          </a:r>
          <a:r>
            <a:rPr lang="en-GB" altLang="en-US" dirty="0" smtClean="0"/>
            <a:t>general public, educated and business traders</a:t>
          </a:r>
        </a:p>
        <a:p>
          <a:pPr marL="0" marR="0" indent="0" defTabSz="914400" eaLnBrk="1" fontAlgn="auto" latinLnBrk="0" hangingPunct="1">
            <a:lnSpc>
              <a:spcPct val="100000"/>
            </a:lnSpc>
            <a:spcBef>
              <a:spcPts val="0"/>
            </a:spcBef>
            <a:spcAft>
              <a:spcPts val="0"/>
            </a:spcAft>
            <a:buClrTx/>
            <a:buSzTx/>
            <a:buFontTx/>
            <a:buNone/>
            <a:tabLst/>
            <a:defRPr/>
          </a:pPr>
          <a:endParaRPr lang="en-GB" altLang="en-US" dirty="0" smtClean="0"/>
        </a:p>
        <a:p>
          <a:pPr marL="0" marR="0" indent="0" defTabSz="914400" eaLnBrk="1" fontAlgn="auto" latinLnBrk="0" hangingPunct="1">
            <a:lnSpc>
              <a:spcPct val="100000"/>
            </a:lnSpc>
            <a:spcBef>
              <a:spcPts val="0"/>
            </a:spcBef>
            <a:spcAft>
              <a:spcPts val="0"/>
            </a:spcAft>
            <a:buClrTx/>
            <a:buSzTx/>
            <a:buFontTx/>
            <a:buNone/>
            <a:tabLst/>
            <a:defRPr/>
          </a:pPr>
          <a:r>
            <a:rPr lang="en-GB" altLang="en-US" b="1" dirty="0" smtClean="0"/>
            <a:t>Language: </a:t>
          </a:r>
          <a:r>
            <a:rPr lang="en-GB" altLang="en-US" dirty="0" smtClean="0"/>
            <a:t>Kiswahili</a:t>
          </a:r>
          <a:endParaRPr lang="en-US" altLang="en-US" dirty="0" smtClean="0"/>
        </a:p>
      </dgm:t>
    </dgm:pt>
    <dgm:pt modelId="{0EAD85C7-53F9-422C-A762-5BDA1043E82A}" type="parTrans" cxnId="{006DEC8E-BFB9-499A-A01B-FF4A06D93917}">
      <dgm:prSet/>
      <dgm:spPr/>
      <dgm:t>
        <a:bodyPr/>
        <a:lstStyle/>
        <a:p>
          <a:endParaRPr lang="en-GB"/>
        </a:p>
      </dgm:t>
    </dgm:pt>
    <dgm:pt modelId="{FA808793-DCD3-4B6B-9271-82C0639C5491}" type="sibTrans" cxnId="{006DEC8E-BFB9-499A-A01B-FF4A06D93917}">
      <dgm:prSet/>
      <dgm:spPr/>
      <dgm:t>
        <a:bodyPr/>
        <a:lstStyle/>
        <a:p>
          <a:endParaRPr lang="en-GB"/>
        </a:p>
      </dgm:t>
    </dgm:pt>
    <dgm:pt modelId="{8F03178F-ACA3-4795-96E0-D65E23013B6C}" type="pres">
      <dgm:prSet presAssocID="{F9B5A3CA-A0C6-4522-851F-8429EE8EC746}" presName="diagram" presStyleCnt="0">
        <dgm:presLayoutVars>
          <dgm:dir/>
          <dgm:resizeHandles val="exact"/>
        </dgm:presLayoutVars>
      </dgm:prSet>
      <dgm:spPr/>
      <dgm:t>
        <a:bodyPr/>
        <a:lstStyle/>
        <a:p>
          <a:endParaRPr lang="en-GB"/>
        </a:p>
      </dgm:t>
    </dgm:pt>
    <dgm:pt modelId="{9E7C5EF5-D891-434A-BAB2-43D8496D7852}" type="pres">
      <dgm:prSet presAssocID="{A3D06DBD-E67A-4B80-B3F9-41869790785C}" presName="node" presStyleLbl="node1" presStyleIdx="0" presStyleCnt="3" custScaleY="255305" custLinFactNeighborX="-30642" custLinFactNeighborY="-1892">
        <dgm:presLayoutVars>
          <dgm:bulletEnabled val="1"/>
        </dgm:presLayoutVars>
      </dgm:prSet>
      <dgm:spPr/>
      <dgm:t>
        <a:bodyPr/>
        <a:lstStyle/>
        <a:p>
          <a:endParaRPr lang="en-GB"/>
        </a:p>
      </dgm:t>
    </dgm:pt>
    <dgm:pt modelId="{84F65AE4-1F9F-4F08-B4B8-CB100A884D2C}" type="pres">
      <dgm:prSet presAssocID="{159A2739-6A21-40B7-A095-1D5EBB1FB8C7}" presName="sibTrans" presStyleCnt="0"/>
      <dgm:spPr/>
    </dgm:pt>
    <dgm:pt modelId="{6383DC45-606E-4135-9DD3-0F116E7790AC}" type="pres">
      <dgm:prSet presAssocID="{9794E903-092D-4E02-96BB-A5172B71CA27}" presName="node" presStyleLbl="node1" presStyleIdx="1" presStyleCnt="3" custScaleY="255704" custLinFactNeighborX="3403" custLinFactNeighborY="-78860">
        <dgm:presLayoutVars>
          <dgm:bulletEnabled val="1"/>
        </dgm:presLayoutVars>
      </dgm:prSet>
      <dgm:spPr/>
      <dgm:t>
        <a:bodyPr/>
        <a:lstStyle/>
        <a:p>
          <a:endParaRPr lang="en-GB"/>
        </a:p>
      </dgm:t>
    </dgm:pt>
    <dgm:pt modelId="{0FAB8B4B-C18A-4D64-B3C3-C69F5DC4BB58}" type="pres">
      <dgm:prSet presAssocID="{FA808793-DCD3-4B6B-9271-82C0639C5491}" presName="sibTrans" presStyleCnt="0"/>
      <dgm:spPr/>
    </dgm:pt>
    <dgm:pt modelId="{1CE34CFD-68AA-4E59-8B36-7AD4027CBF30}" type="pres">
      <dgm:prSet presAssocID="{9A97E82A-A496-4265-B0B0-0857DE74619B}" presName="node" presStyleLbl="node1" presStyleIdx="2" presStyleCnt="3" custScaleY="255704" custLinFactX="13489" custLinFactY="-17903" custLinFactNeighborX="100000" custLinFactNeighborY="-100000">
        <dgm:presLayoutVars>
          <dgm:bulletEnabled val="1"/>
        </dgm:presLayoutVars>
      </dgm:prSet>
      <dgm:spPr/>
      <dgm:t>
        <a:bodyPr/>
        <a:lstStyle/>
        <a:p>
          <a:endParaRPr lang="en-GB"/>
        </a:p>
      </dgm:t>
    </dgm:pt>
  </dgm:ptLst>
  <dgm:cxnLst>
    <dgm:cxn modelId="{0EDEA8CC-29EA-4D7A-A95D-735315C6A3FE}" type="presOf" srcId="{F9B5A3CA-A0C6-4522-851F-8429EE8EC746}" destId="{8F03178F-ACA3-4795-96E0-D65E23013B6C}" srcOrd="0" destOrd="0" presId="urn:microsoft.com/office/officeart/2005/8/layout/default"/>
    <dgm:cxn modelId="{006DEC8E-BFB9-499A-A01B-FF4A06D93917}" srcId="{F9B5A3CA-A0C6-4522-851F-8429EE8EC746}" destId="{9794E903-092D-4E02-96BB-A5172B71CA27}" srcOrd="1" destOrd="0" parTransId="{0EAD85C7-53F9-422C-A762-5BDA1043E82A}" sibTransId="{FA808793-DCD3-4B6B-9271-82C0639C5491}"/>
    <dgm:cxn modelId="{58C28FAD-5313-4524-8390-AC39C169F789}" srcId="{F9B5A3CA-A0C6-4522-851F-8429EE8EC746}" destId="{A3D06DBD-E67A-4B80-B3F9-41869790785C}" srcOrd="0" destOrd="0" parTransId="{20DCFD47-623E-4A52-9047-81E7FED896FA}" sibTransId="{159A2739-6A21-40B7-A095-1D5EBB1FB8C7}"/>
    <dgm:cxn modelId="{4BE2BD4F-5496-4DA3-A4EF-166A1919E5C8}" type="presOf" srcId="{A3D06DBD-E67A-4B80-B3F9-41869790785C}" destId="{9E7C5EF5-D891-434A-BAB2-43D8496D7852}" srcOrd="0" destOrd="0" presId="urn:microsoft.com/office/officeart/2005/8/layout/default"/>
    <dgm:cxn modelId="{3194520F-2DF2-4E7B-8BDA-88DE37BF073B}" type="presOf" srcId="{9794E903-092D-4E02-96BB-A5172B71CA27}" destId="{6383DC45-606E-4135-9DD3-0F116E7790AC}" srcOrd="0" destOrd="0" presId="urn:microsoft.com/office/officeart/2005/8/layout/default"/>
    <dgm:cxn modelId="{1D8780BC-67FC-43AC-836A-8B68ABB46B57}" srcId="{F9B5A3CA-A0C6-4522-851F-8429EE8EC746}" destId="{9A97E82A-A496-4265-B0B0-0857DE74619B}" srcOrd="2" destOrd="0" parTransId="{F8CB1DAC-79EB-4820-9D2E-A88D26D13CD5}" sibTransId="{A9973F99-78EF-4C10-8CD9-DD42D06ED608}"/>
    <dgm:cxn modelId="{4E5A32D0-9F82-4ECE-96AA-98C001375834}" type="presOf" srcId="{9A97E82A-A496-4265-B0B0-0857DE74619B}" destId="{1CE34CFD-68AA-4E59-8B36-7AD4027CBF30}" srcOrd="0" destOrd="0" presId="urn:microsoft.com/office/officeart/2005/8/layout/default"/>
    <dgm:cxn modelId="{092E74BA-F470-47A2-9A27-D70E4CA40FF1}" type="presParOf" srcId="{8F03178F-ACA3-4795-96E0-D65E23013B6C}" destId="{9E7C5EF5-D891-434A-BAB2-43D8496D7852}" srcOrd="0" destOrd="0" presId="urn:microsoft.com/office/officeart/2005/8/layout/default"/>
    <dgm:cxn modelId="{2E1C2CE7-A70C-4D35-BF77-75265C50121B}" type="presParOf" srcId="{8F03178F-ACA3-4795-96E0-D65E23013B6C}" destId="{84F65AE4-1F9F-4F08-B4B8-CB100A884D2C}" srcOrd="1" destOrd="0" presId="urn:microsoft.com/office/officeart/2005/8/layout/default"/>
    <dgm:cxn modelId="{4BB59169-1BF2-44A5-9B1C-EBF68DF2AC5E}" type="presParOf" srcId="{8F03178F-ACA3-4795-96E0-D65E23013B6C}" destId="{6383DC45-606E-4135-9DD3-0F116E7790AC}" srcOrd="2" destOrd="0" presId="urn:microsoft.com/office/officeart/2005/8/layout/default"/>
    <dgm:cxn modelId="{62218C7A-8FB5-458B-A514-81242D69EB20}" type="presParOf" srcId="{8F03178F-ACA3-4795-96E0-D65E23013B6C}" destId="{0FAB8B4B-C18A-4D64-B3C3-C69F5DC4BB58}" srcOrd="3" destOrd="0" presId="urn:microsoft.com/office/officeart/2005/8/layout/default"/>
    <dgm:cxn modelId="{12FC7B62-4AFE-449E-9D35-BC64373DDCD6}" type="presParOf" srcId="{8F03178F-ACA3-4795-96E0-D65E23013B6C}" destId="{1CE34CFD-68AA-4E59-8B36-7AD4027CBF30}"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B5A3CA-A0C6-4522-851F-8429EE8EC74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A3D06DBD-E67A-4B80-B3F9-41869790785C}">
      <dgm:prSet/>
      <dgm:spPr>
        <a:solidFill>
          <a:srgbClr val="5A847E"/>
        </a:solidFill>
      </dgm:spPr>
      <dgm:t>
        <a:bodyPr anchor="t"/>
        <a:lstStyle/>
        <a:p>
          <a:pPr marL="0" marR="0" indent="0" defTabSz="914400" eaLnBrk="1" fontAlgn="auto" latinLnBrk="0" hangingPunct="1">
            <a:lnSpc>
              <a:spcPct val="100000"/>
            </a:lnSpc>
            <a:spcBef>
              <a:spcPts val="0"/>
            </a:spcBef>
            <a:spcAft>
              <a:spcPts val="0"/>
            </a:spcAft>
            <a:buClrTx/>
            <a:buSzTx/>
            <a:buFontTx/>
            <a:buNone/>
            <a:tabLst/>
            <a:defRPr/>
          </a:pPr>
          <a:r>
            <a:rPr lang="en-GB" altLang="en-US" b="1" i="1" dirty="0" smtClean="0"/>
            <a:t>The Citizen</a:t>
          </a:r>
        </a:p>
        <a:p>
          <a:pPr marL="0" marR="0" indent="0" defTabSz="914400" eaLnBrk="1" fontAlgn="auto" latinLnBrk="0" hangingPunct="1">
            <a:lnSpc>
              <a:spcPct val="100000"/>
            </a:lnSpc>
            <a:spcBef>
              <a:spcPts val="0"/>
            </a:spcBef>
            <a:spcAft>
              <a:spcPts val="0"/>
            </a:spcAft>
            <a:buClrTx/>
            <a:buSzTx/>
            <a:buFontTx/>
            <a:buNone/>
            <a:tabLst/>
            <a:defRPr/>
          </a:pPr>
          <a:endParaRPr lang="en-GB" altLang="en-US" b="1" i="1" dirty="0" smtClean="0"/>
        </a:p>
        <a:p>
          <a:pPr marL="0" marR="0" indent="0" defTabSz="914400" eaLnBrk="1" fontAlgn="auto" latinLnBrk="0" hangingPunct="1">
            <a:lnSpc>
              <a:spcPct val="100000"/>
            </a:lnSpc>
            <a:spcBef>
              <a:spcPts val="0"/>
            </a:spcBef>
            <a:spcAft>
              <a:spcPts val="0"/>
            </a:spcAft>
            <a:buClrTx/>
            <a:buSzTx/>
            <a:buFontTx/>
            <a:buNone/>
            <a:tabLst/>
            <a:defRPr/>
          </a:pPr>
          <a:r>
            <a:rPr lang="en-GB" altLang="en-US" b="1" dirty="0" smtClean="0"/>
            <a:t>Print run: </a:t>
          </a:r>
          <a:r>
            <a:rPr lang="en-GB" altLang="en-US" dirty="0" smtClean="0"/>
            <a:t>25,000</a:t>
          </a:r>
        </a:p>
        <a:p>
          <a:pPr marL="0" marR="0" indent="0" defTabSz="914400" eaLnBrk="1" fontAlgn="auto" latinLnBrk="0" hangingPunct="1">
            <a:lnSpc>
              <a:spcPct val="100000"/>
            </a:lnSpc>
            <a:spcBef>
              <a:spcPts val="0"/>
            </a:spcBef>
            <a:spcAft>
              <a:spcPts val="0"/>
            </a:spcAft>
            <a:buClrTx/>
            <a:buSzTx/>
            <a:buFontTx/>
            <a:buNone/>
            <a:tabLst/>
            <a:defRPr/>
          </a:pPr>
          <a:endParaRPr lang="en-GB" altLang="en-US" b="1" dirty="0" smtClean="0"/>
        </a:p>
        <a:p>
          <a:pPr marL="0" marR="0" indent="0" defTabSz="914400" eaLnBrk="1" fontAlgn="auto" latinLnBrk="0" hangingPunct="1">
            <a:lnSpc>
              <a:spcPct val="100000"/>
            </a:lnSpc>
            <a:spcBef>
              <a:spcPts val="0"/>
            </a:spcBef>
            <a:spcAft>
              <a:spcPts val="0"/>
            </a:spcAft>
            <a:buClrTx/>
            <a:buSzTx/>
            <a:buFontTx/>
            <a:buNone/>
            <a:tabLst/>
            <a:defRPr/>
          </a:pPr>
          <a:r>
            <a:rPr lang="en-GB" altLang="en-US" b="1" dirty="0" smtClean="0"/>
            <a:t>Main focus:  </a:t>
          </a:r>
          <a:r>
            <a:rPr lang="en-GB" altLang="en-US" dirty="0" smtClean="0"/>
            <a:t>general news,</a:t>
          </a:r>
          <a:r>
            <a:rPr lang="en-GB" altLang="en-US" b="1" dirty="0" smtClean="0"/>
            <a:t> </a:t>
          </a:r>
          <a:r>
            <a:rPr lang="en-GB" altLang="en-US" dirty="0" smtClean="0"/>
            <a:t>political news, sports and entertainment</a:t>
          </a:r>
        </a:p>
        <a:p>
          <a:pPr marL="0" marR="0" indent="0" defTabSz="914400" eaLnBrk="1" fontAlgn="auto" latinLnBrk="0" hangingPunct="1">
            <a:lnSpc>
              <a:spcPct val="100000"/>
            </a:lnSpc>
            <a:spcBef>
              <a:spcPts val="0"/>
            </a:spcBef>
            <a:spcAft>
              <a:spcPts val="0"/>
            </a:spcAft>
            <a:buClrTx/>
            <a:buSzTx/>
            <a:buFontTx/>
            <a:buNone/>
            <a:tabLst/>
            <a:defRPr/>
          </a:pPr>
          <a:r>
            <a:rPr lang="en-GB" altLang="en-US" dirty="0" smtClean="0"/>
            <a:t> </a:t>
          </a:r>
        </a:p>
        <a:p>
          <a:pPr marL="0" marR="0" indent="0" defTabSz="914400" eaLnBrk="1" fontAlgn="auto" latinLnBrk="0" hangingPunct="1">
            <a:lnSpc>
              <a:spcPct val="100000"/>
            </a:lnSpc>
            <a:spcBef>
              <a:spcPts val="0"/>
            </a:spcBef>
            <a:spcAft>
              <a:spcPts val="0"/>
            </a:spcAft>
            <a:buClrTx/>
            <a:buSzTx/>
            <a:buFontTx/>
            <a:buNone/>
            <a:tabLst/>
            <a:defRPr/>
          </a:pPr>
          <a:r>
            <a:rPr lang="en-GB" altLang="en-US" b="1" dirty="0" smtClean="0"/>
            <a:t>Readership: </a:t>
          </a:r>
          <a:r>
            <a:rPr lang="en-GB" altLang="en-US" dirty="0" smtClean="0"/>
            <a:t>general public with an interest with opposition politics</a:t>
          </a:r>
        </a:p>
        <a:p>
          <a:pPr marL="0" marR="0" indent="0" defTabSz="914400" eaLnBrk="1" fontAlgn="auto" latinLnBrk="0" hangingPunct="1">
            <a:lnSpc>
              <a:spcPct val="100000"/>
            </a:lnSpc>
            <a:spcBef>
              <a:spcPts val="0"/>
            </a:spcBef>
            <a:spcAft>
              <a:spcPts val="0"/>
            </a:spcAft>
            <a:buClrTx/>
            <a:buSzTx/>
            <a:buFontTx/>
            <a:buNone/>
            <a:tabLst/>
            <a:defRPr/>
          </a:pPr>
          <a:endParaRPr lang="en-GB" altLang="en-US" b="1" dirty="0" smtClean="0"/>
        </a:p>
        <a:p>
          <a:pPr marL="0" marR="0" indent="0" defTabSz="914400" eaLnBrk="1" fontAlgn="auto" latinLnBrk="0" hangingPunct="1">
            <a:lnSpc>
              <a:spcPct val="100000"/>
            </a:lnSpc>
            <a:spcBef>
              <a:spcPts val="0"/>
            </a:spcBef>
            <a:spcAft>
              <a:spcPts val="0"/>
            </a:spcAft>
            <a:buClrTx/>
            <a:buSzTx/>
            <a:buFontTx/>
            <a:buNone/>
            <a:tabLst/>
            <a:defRPr/>
          </a:pPr>
          <a:r>
            <a:rPr lang="en-GB" altLang="en-US" b="1" dirty="0" smtClean="0"/>
            <a:t>Language:</a:t>
          </a:r>
          <a:r>
            <a:rPr lang="en-GB" altLang="en-US" dirty="0" smtClean="0"/>
            <a:t> English</a:t>
          </a:r>
          <a:endParaRPr lang="en-GB" dirty="0"/>
        </a:p>
      </dgm:t>
    </dgm:pt>
    <dgm:pt modelId="{20DCFD47-623E-4A52-9047-81E7FED896FA}" type="parTrans" cxnId="{58C28FAD-5313-4524-8390-AC39C169F789}">
      <dgm:prSet/>
      <dgm:spPr/>
      <dgm:t>
        <a:bodyPr/>
        <a:lstStyle/>
        <a:p>
          <a:endParaRPr lang="en-GB"/>
        </a:p>
      </dgm:t>
    </dgm:pt>
    <dgm:pt modelId="{159A2739-6A21-40B7-A095-1D5EBB1FB8C7}" type="sibTrans" cxnId="{58C28FAD-5313-4524-8390-AC39C169F789}">
      <dgm:prSet/>
      <dgm:spPr/>
      <dgm:t>
        <a:bodyPr/>
        <a:lstStyle/>
        <a:p>
          <a:endParaRPr lang="en-GB"/>
        </a:p>
      </dgm:t>
    </dgm:pt>
    <dgm:pt modelId="{9A97E82A-A496-4265-B0B0-0857DE74619B}">
      <dgm:prSet/>
      <dgm:spPr>
        <a:solidFill>
          <a:srgbClr val="5A847E"/>
        </a:solidFill>
      </dgm:spPr>
      <dgm:t>
        <a:bodyPr anchor="t"/>
        <a:lstStyle/>
        <a:p>
          <a:pPr marL="0" marR="0" indent="0" defTabSz="914400" eaLnBrk="1" fontAlgn="auto" latinLnBrk="0" hangingPunct="1">
            <a:lnSpc>
              <a:spcPct val="100000"/>
            </a:lnSpc>
            <a:spcBef>
              <a:spcPts val="0"/>
            </a:spcBef>
            <a:spcAft>
              <a:spcPts val="0"/>
            </a:spcAft>
            <a:buClrTx/>
            <a:buSzTx/>
            <a:buFontTx/>
            <a:buNone/>
            <a:tabLst/>
            <a:defRPr/>
          </a:pPr>
          <a:r>
            <a:rPr lang="en-GB" altLang="en-US" b="1" i="1" dirty="0" smtClean="0"/>
            <a:t>Daily News</a:t>
          </a:r>
        </a:p>
        <a:p>
          <a:pPr marL="0" marR="0" indent="0" defTabSz="914400" eaLnBrk="1" fontAlgn="auto" latinLnBrk="0" hangingPunct="1">
            <a:lnSpc>
              <a:spcPct val="100000"/>
            </a:lnSpc>
            <a:spcBef>
              <a:spcPts val="0"/>
            </a:spcBef>
            <a:spcAft>
              <a:spcPts val="0"/>
            </a:spcAft>
            <a:buClrTx/>
            <a:buSzTx/>
            <a:buFontTx/>
            <a:buNone/>
            <a:tabLst/>
            <a:defRPr/>
          </a:pPr>
          <a:endParaRPr lang="en-GB" altLang="en-US" b="1" i="1" dirty="0" smtClean="0"/>
        </a:p>
        <a:p>
          <a:pPr marL="0" marR="0" indent="0" defTabSz="914400" eaLnBrk="1" fontAlgn="auto" latinLnBrk="0" hangingPunct="1">
            <a:lnSpc>
              <a:spcPct val="100000"/>
            </a:lnSpc>
            <a:spcBef>
              <a:spcPts val="0"/>
            </a:spcBef>
            <a:spcAft>
              <a:spcPts val="0"/>
            </a:spcAft>
            <a:buClrTx/>
            <a:buSzTx/>
            <a:buFontTx/>
            <a:buNone/>
            <a:tabLst/>
            <a:defRPr/>
          </a:pPr>
          <a:r>
            <a:rPr lang="en-GB" altLang="en-US" b="1" dirty="0" smtClean="0"/>
            <a:t>Print run: </a:t>
          </a:r>
          <a:r>
            <a:rPr lang="en-GB" altLang="en-US" dirty="0" smtClean="0"/>
            <a:t>25,000 </a:t>
          </a:r>
        </a:p>
        <a:p>
          <a:pPr marL="0" marR="0" indent="0" defTabSz="914400" eaLnBrk="1" fontAlgn="auto" latinLnBrk="0" hangingPunct="1">
            <a:lnSpc>
              <a:spcPct val="100000"/>
            </a:lnSpc>
            <a:spcBef>
              <a:spcPts val="0"/>
            </a:spcBef>
            <a:spcAft>
              <a:spcPts val="0"/>
            </a:spcAft>
            <a:buClrTx/>
            <a:buSzTx/>
            <a:buFontTx/>
            <a:buNone/>
            <a:tabLst/>
            <a:defRPr/>
          </a:pPr>
          <a:endParaRPr lang="en-GB" altLang="en-US" b="1" dirty="0" smtClean="0"/>
        </a:p>
        <a:p>
          <a:pPr marL="0" marR="0" indent="0" defTabSz="914400" eaLnBrk="1" fontAlgn="auto" latinLnBrk="0" hangingPunct="1">
            <a:lnSpc>
              <a:spcPct val="100000"/>
            </a:lnSpc>
            <a:spcBef>
              <a:spcPts val="0"/>
            </a:spcBef>
            <a:spcAft>
              <a:spcPts val="0"/>
            </a:spcAft>
            <a:buClrTx/>
            <a:buSzTx/>
            <a:buFontTx/>
            <a:buNone/>
            <a:tabLst/>
            <a:defRPr/>
          </a:pPr>
          <a:r>
            <a:rPr lang="en-GB" altLang="en-US" b="1" dirty="0" smtClean="0"/>
            <a:t>Main focus: </a:t>
          </a:r>
          <a:r>
            <a:rPr lang="en-GB" altLang="en-US" dirty="0" smtClean="0"/>
            <a:t>general news, political information; business, special magazine pull-outs </a:t>
          </a:r>
        </a:p>
        <a:p>
          <a:pPr marL="0" marR="0" indent="0" defTabSz="914400" eaLnBrk="1" fontAlgn="auto" latinLnBrk="0" hangingPunct="1">
            <a:lnSpc>
              <a:spcPct val="100000"/>
            </a:lnSpc>
            <a:spcBef>
              <a:spcPts val="0"/>
            </a:spcBef>
            <a:spcAft>
              <a:spcPts val="0"/>
            </a:spcAft>
            <a:buClrTx/>
            <a:buSzTx/>
            <a:buFontTx/>
            <a:buNone/>
            <a:tabLst/>
            <a:defRPr/>
          </a:pPr>
          <a:endParaRPr lang="en-GB" altLang="en-US" b="1" dirty="0" smtClean="0"/>
        </a:p>
        <a:p>
          <a:pPr marL="0" marR="0" indent="0" defTabSz="914400" eaLnBrk="1" fontAlgn="auto" latinLnBrk="0" hangingPunct="1">
            <a:lnSpc>
              <a:spcPct val="100000"/>
            </a:lnSpc>
            <a:spcBef>
              <a:spcPts val="0"/>
            </a:spcBef>
            <a:spcAft>
              <a:spcPts val="0"/>
            </a:spcAft>
            <a:buClrTx/>
            <a:buSzTx/>
            <a:buFontTx/>
            <a:buNone/>
            <a:tabLst/>
            <a:defRPr/>
          </a:pPr>
          <a:r>
            <a:rPr lang="en-GB" altLang="en-US" b="1" dirty="0" smtClean="0"/>
            <a:t>Readership: </a:t>
          </a:r>
          <a:r>
            <a:rPr lang="en-GB" altLang="en-US" dirty="0" smtClean="0"/>
            <a:t>highly educated parts of society as well as business leaders. Government owned paper </a:t>
          </a:r>
        </a:p>
        <a:p>
          <a:pPr marL="0" marR="0" indent="0" defTabSz="914400" eaLnBrk="1" fontAlgn="auto" latinLnBrk="0" hangingPunct="1">
            <a:lnSpc>
              <a:spcPct val="100000"/>
            </a:lnSpc>
            <a:spcBef>
              <a:spcPts val="0"/>
            </a:spcBef>
            <a:spcAft>
              <a:spcPts val="0"/>
            </a:spcAft>
            <a:buClrTx/>
            <a:buSzTx/>
            <a:buFontTx/>
            <a:buNone/>
            <a:tabLst/>
            <a:defRPr/>
          </a:pPr>
          <a:endParaRPr lang="en-GB" altLang="en-US" b="1" dirty="0" smtClean="0"/>
        </a:p>
        <a:p>
          <a:pPr marL="0" marR="0" indent="0" defTabSz="914400" eaLnBrk="1" fontAlgn="auto" latinLnBrk="0" hangingPunct="1">
            <a:lnSpc>
              <a:spcPct val="100000"/>
            </a:lnSpc>
            <a:spcBef>
              <a:spcPts val="0"/>
            </a:spcBef>
            <a:spcAft>
              <a:spcPts val="0"/>
            </a:spcAft>
            <a:buClrTx/>
            <a:buSzTx/>
            <a:buFontTx/>
            <a:buNone/>
            <a:tabLst/>
            <a:defRPr/>
          </a:pPr>
          <a:r>
            <a:rPr lang="en-GB" altLang="en-US" b="1" dirty="0" smtClean="0"/>
            <a:t>Language: </a:t>
          </a:r>
          <a:r>
            <a:rPr lang="en-GB" altLang="en-US" dirty="0" smtClean="0"/>
            <a:t>English</a:t>
          </a:r>
          <a:endParaRPr lang="en-GB" dirty="0"/>
        </a:p>
      </dgm:t>
    </dgm:pt>
    <dgm:pt modelId="{F8CB1DAC-79EB-4820-9D2E-A88D26D13CD5}" type="parTrans" cxnId="{1D8780BC-67FC-43AC-836A-8B68ABB46B57}">
      <dgm:prSet/>
      <dgm:spPr/>
      <dgm:t>
        <a:bodyPr/>
        <a:lstStyle/>
        <a:p>
          <a:endParaRPr lang="en-GB"/>
        </a:p>
      </dgm:t>
    </dgm:pt>
    <dgm:pt modelId="{A9973F99-78EF-4C10-8CD9-DD42D06ED608}" type="sibTrans" cxnId="{1D8780BC-67FC-43AC-836A-8B68ABB46B57}">
      <dgm:prSet/>
      <dgm:spPr/>
      <dgm:t>
        <a:bodyPr/>
        <a:lstStyle/>
        <a:p>
          <a:endParaRPr lang="en-GB"/>
        </a:p>
      </dgm:t>
    </dgm:pt>
    <dgm:pt modelId="{9794E903-092D-4E02-96BB-A5172B71CA27}">
      <dgm:prSet/>
      <dgm:spPr>
        <a:solidFill>
          <a:srgbClr val="5A847E"/>
        </a:solidFill>
      </dgm:spPr>
      <dgm:t>
        <a:bodyPr anchor="t"/>
        <a:lstStyle/>
        <a:p>
          <a:pPr marL="0" marR="0" indent="0" defTabSz="914400" eaLnBrk="1" fontAlgn="auto" latinLnBrk="0" hangingPunct="1">
            <a:lnSpc>
              <a:spcPct val="100000"/>
            </a:lnSpc>
            <a:spcBef>
              <a:spcPts val="0"/>
            </a:spcBef>
            <a:spcAft>
              <a:spcPts val="0"/>
            </a:spcAft>
            <a:buClrTx/>
            <a:buSzTx/>
            <a:buFontTx/>
            <a:buNone/>
            <a:tabLst/>
            <a:defRPr/>
          </a:pPr>
          <a:r>
            <a:rPr lang="en-GB" altLang="en-US" b="1" i="1" dirty="0" smtClean="0"/>
            <a:t>The Guardian</a:t>
          </a:r>
        </a:p>
        <a:p>
          <a:pPr marL="0" marR="0" indent="0" defTabSz="914400" eaLnBrk="1" fontAlgn="auto" latinLnBrk="0" hangingPunct="1">
            <a:lnSpc>
              <a:spcPct val="100000"/>
            </a:lnSpc>
            <a:spcBef>
              <a:spcPts val="0"/>
            </a:spcBef>
            <a:spcAft>
              <a:spcPts val="0"/>
            </a:spcAft>
            <a:buClrTx/>
            <a:buSzTx/>
            <a:buFontTx/>
            <a:buNone/>
            <a:tabLst/>
            <a:defRPr/>
          </a:pPr>
          <a:endParaRPr lang="en-GB" altLang="en-US" b="1" i="1" dirty="0" smtClean="0"/>
        </a:p>
        <a:p>
          <a:pPr marL="0" marR="0" indent="0" defTabSz="914400" eaLnBrk="1" fontAlgn="auto" latinLnBrk="0" hangingPunct="1">
            <a:lnSpc>
              <a:spcPct val="100000"/>
            </a:lnSpc>
            <a:spcBef>
              <a:spcPts val="0"/>
            </a:spcBef>
            <a:spcAft>
              <a:spcPts val="0"/>
            </a:spcAft>
            <a:buClrTx/>
            <a:buSzTx/>
            <a:buFontTx/>
            <a:buNone/>
            <a:tabLst/>
            <a:defRPr/>
          </a:pPr>
          <a:r>
            <a:rPr lang="en-GB" altLang="en-US" b="1" dirty="0" smtClean="0"/>
            <a:t>Print run: </a:t>
          </a:r>
          <a:r>
            <a:rPr lang="en-GB" altLang="en-US" dirty="0" smtClean="0"/>
            <a:t> 25,000 </a:t>
          </a:r>
        </a:p>
        <a:p>
          <a:pPr marL="0" marR="0" indent="0" defTabSz="914400" eaLnBrk="1" fontAlgn="auto" latinLnBrk="0" hangingPunct="1">
            <a:lnSpc>
              <a:spcPct val="100000"/>
            </a:lnSpc>
            <a:spcBef>
              <a:spcPts val="0"/>
            </a:spcBef>
            <a:spcAft>
              <a:spcPts val="0"/>
            </a:spcAft>
            <a:buClrTx/>
            <a:buSzTx/>
            <a:buFontTx/>
            <a:buNone/>
            <a:tabLst/>
            <a:defRPr/>
          </a:pPr>
          <a:endParaRPr lang="en-GB" altLang="en-US" b="1" dirty="0" smtClean="0"/>
        </a:p>
        <a:p>
          <a:pPr marL="0" marR="0" indent="0" defTabSz="914400" eaLnBrk="1" fontAlgn="auto" latinLnBrk="0" hangingPunct="1">
            <a:lnSpc>
              <a:spcPct val="100000"/>
            </a:lnSpc>
            <a:spcBef>
              <a:spcPts val="0"/>
            </a:spcBef>
            <a:spcAft>
              <a:spcPts val="0"/>
            </a:spcAft>
            <a:buClrTx/>
            <a:buSzTx/>
            <a:buFontTx/>
            <a:buNone/>
            <a:tabLst/>
            <a:defRPr/>
          </a:pPr>
          <a:r>
            <a:rPr lang="en-GB" altLang="en-US" b="1" dirty="0" smtClean="0"/>
            <a:t>Main focus: </a:t>
          </a:r>
          <a:r>
            <a:rPr lang="en-GB" altLang="en-US" dirty="0" smtClean="0"/>
            <a:t>general news, political information, economic news, business information</a:t>
          </a:r>
          <a:r>
            <a:rPr lang="en-US" altLang="en-US" dirty="0" smtClean="0"/>
            <a:t> </a:t>
          </a:r>
        </a:p>
        <a:p>
          <a:pPr marL="0" marR="0" indent="0" defTabSz="914400" eaLnBrk="1" fontAlgn="auto" latinLnBrk="0" hangingPunct="1">
            <a:lnSpc>
              <a:spcPct val="100000"/>
            </a:lnSpc>
            <a:spcBef>
              <a:spcPts val="0"/>
            </a:spcBef>
            <a:spcAft>
              <a:spcPts val="0"/>
            </a:spcAft>
            <a:buClrTx/>
            <a:buSzTx/>
            <a:buFontTx/>
            <a:buNone/>
            <a:tabLst/>
            <a:defRPr/>
          </a:pPr>
          <a:endParaRPr lang="en-US" altLang="en-US" dirty="0" smtClean="0"/>
        </a:p>
        <a:p>
          <a:pPr marL="0" marR="0" indent="0" defTabSz="914400" eaLnBrk="1" fontAlgn="auto" latinLnBrk="0" hangingPunct="1">
            <a:lnSpc>
              <a:spcPct val="100000"/>
            </a:lnSpc>
            <a:spcBef>
              <a:spcPts val="0"/>
            </a:spcBef>
            <a:spcAft>
              <a:spcPts val="0"/>
            </a:spcAft>
            <a:buClrTx/>
            <a:buSzTx/>
            <a:buFontTx/>
            <a:buNone/>
            <a:tabLst/>
            <a:defRPr/>
          </a:pPr>
          <a:endParaRPr lang="en-US" altLang="en-US" dirty="0" smtClean="0"/>
        </a:p>
        <a:p>
          <a:pPr marL="0" marR="0" indent="0" defTabSz="914400" eaLnBrk="1" fontAlgn="auto" latinLnBrk="0" hangingPunct="1">
            <a:lnSpc>
              <a:spcPct val="100000"/>
            </a:lnSpc>
            <a:spcBef>
              <a:spcPts val="0"/>
            </a:spcBef>
            <a:spcAft>
              <a:spcPts val="0"/>
            </a:spcAft>
            <a:buClrTx/>
            <a:buSzTx/>
            <a:buFontTx/>
            <a:buNone/>
            <a:tabLst/>
            <a:defRPr/>
          </a:pPr>
          <a:endParaRPr lang="en-US" altLang="en-US" dirty="0" smtClean="0"/>
        </a:p>
        <a:p>
          <a:pPr marL="0" marR="0" indent="0" defTabSz="914400" eaLnBrk="1" fontAlgn="auto" latinLnBrk="0" hangingPunct="1">
            <a:lnSpc>
              <a:spcPct val="100000"/>
            </a:lnSpc>
            <a:spcBef>
              <a:spcPts val="0"/>
            </a:spcBef>
            <a:spcAft>
              <a:spcPts val="0"/>
            </a:spcAft>
            <a:buClrTx/>
            <a:buSzTx/>
            <a:buFontTx/>
            <a:buNone/>
            <a:tabLst/>
            <a:defRPr/>
          </a:pPr>
          <a:endParaRPr lang="en-US" altLang="en-US" dirty="0" smtClean="0"/>
        </a:p>
        <a:p>
          <a:pPr marL="0" marR="0" indent="0" defTabSz="914400" eaLnBrk="1" fontAlgn="auto" latinLnBrk="0" hangingPunct="1">
            <a:lnSpc>
              <a:spcPct val="100000"/>
            </a:lnSpc>
            <a:spcBef>
              <a:spcPts val="0"/>
            </a:spcBef>
            <a:spcAft>
              <a:spcPts val="0"/>
            </a:spcAft>
            <a:buClrTx/>
            <a:buSzTx/>
            <a:buFontTx/>
            <a:buNone/>
            <a:tabLst/>
            <a:defRPr/>
          </a:pPr>
          <a:r>
            <a:rPr lang="en-GB" altLang="en-US" b="1" dirty="0" smtClean="0"/>
            <a:t>Language: </a:t>
          </a:r>
          <a:r>
            <a:rPr lang="en-GB" altLang="en-US" dirty="0" smtClean="0"/>
            <a:t>English</a:t>
          </a:r>
          <a:endParaRPr lang="en-US" altLang="en-US" dirty="0" smtClean="0"/>
        </a:p>
      </dgm:t>
    </dgm:pt>
    <dgm:pt modelId="{0EAD85C7-53F9-422C-A762-5BDA1043E82A}" type="parTrans" cxnId="{006DEC8E-BFB9-499A-A01B-FF4A06D93917}">
      <dgm:prSet/>
      <dgm:spPr/>
      <dgm:t>
        <a:bodyPr/>
        <a:lstStyle/>
        <a:p>
          <a:endParaRPr lang="en-GB"/>
        </a:p>
      </dgm:t>
    </dgm:pt>
    <dgm:pt modelId="{FA808793-DCD3-4B6B-9271-82C0639C5491}" type="sibTrans" cxnId="{006DEC8E-BFB9-499A-A01B-FF4A06D93917}">
      <dgm:prSet/>
      <dgm:spPr/>
      <dgm:t>
        <a:bodyPr/>
        <a:lstStyle/>
        <a:p>
          <a:endParaRPr lang="en-GB"/>
        </a:p>
      </dgm:t>
    </dgm:pt>
    <dgm:pt modelId="{8F03178F-ACA3-4795-96E0-D65E23013B6C}" type="pres">
      <dgm:prSet presAssocID="{F9B5A3CA-A0C6-4522-851F-8429EE8EC746}" presName="diagram" presStyleCnt="0">
        <dgm:presLayoutVars>
          <dgm:dir/>
          <dgm:resizeHandles val="exact"/>
        </dgm:presLayoutVars>
      </dgm:prSet>
      <dgm:spPr/>
      <dgm:t>
        <a:bodyPr/>
        <a:lstStyle/>
        <a:p>
          <a:endParaRPr lang="en-GB"/>
        </a:p>
      </dgm:t>
    </dgm:pt>
    <dgm:pt modelId="{9E7C5EF5-D891-434A-BAB2-43D8496D7852}" type="pres">
      <dgm:prSet presAssocID="{A3D06DBD-E67A-4B80-B3F9-41869790785C}" presName="node" presStyleLbl="node1" presStyleIdx="0" presStyleCnt="3" custScaleY="255305" custLinFactNeighborX="-30642" custLinFactNeighborY="-1892">
        <dgm:presLayoutVars>
          <dgm:bulletEnabled val="1"/>
        </dgm:presLayoutVars>
      </dgm:prSet>
      <dgm:spPr/>
      <dgm:t>
        <a:bodyPr/>
        <a:lstStyle/>
        <a:p>
          <a:endParaRPr lang="en-GB"/>
        </a:p>
      </dgm:t>
    </dgm:pt>
    <dgm:pt modelId="{84F65AE4-1F9F-4F08-B4B8-CB100A884D2C}" type="pres">
      <dgm:prSet presAssocID="{159A2739-6A21-40B7-A095-1D5EBB1FB8C7}" presName="sibTrans" presStyleCnt="0"/>
      <dgm:spPr/>
    </dgm:pt>
    <dgm:pt modelId="{6383DC45-606E-4135-9DD3-0F116E7790AC}" type="pres">
      <dgm:prSet presAssocID="{9794E903-092D-4E02-96BB-A5172B71CA27}" presName="node" presStyleLbl="node1" presStyleIdx="1" presStyleCnt="3" custScaleY="255704" custLinFactNeighborX="3403" custLinFactNeighborY="-78860">
        <dgm:presLayoutVars>
          <dgm:bulletEnabled val="1"/>
        </dgm:presLayoutVars>
      </dgm:prSet>
      <dgm:spPr/>
      <dgm:t>
        <a:bodyPr/>
        <a:lstStyle/>
        <a:p>
          <a:endParaRPr lang="en-GB"/>
        </a:p>
      </dgm:t>
    </dgm:pt>
    <dgm:pt modelId="{0FAB8B4B-C18A-4D64-B3C3-C69F5DC4BB58}" type="pres">
      <dgm:prSet presAssocID="{FA808793-DCD3-4B6B-9271-82C0639C5491}" presName="sibTrans" presStyleCnt="0"/>
      <dgm:spPr/>
    </dgm:pt>
    <dgm:pt modelId="{1CE34CFD-68AA-4E59-8B36-7AD4027CBF30}" type="pres">
      <dgm:prSet presAssocID="{9A97E82A-A496-4265-B0B0-0857DE74619B}" presName="node" presStyleLbl="node1" presStyleIdx="2" presStyleCnt="3" custScaleY="255704" custLinFactX="13489" custLinFactY="-17903" custLinFactNeighborX="100000" custLinFactNeighborY="-100000">
        <dgm:presLayoutVars>
          <dgm:bulletEnabled val="1"/>
        </dgm:presLayoutVars>
      </dgm:prSet>
      <dgm:spPr/>
      <dgm:t>
        <a:bodyPr/>
        <a:lstStyle/>
        <a:p>
          <a:endParaRPr lang="en-GB"/>
        </a:p>
      </dgm:t>
    </dgm:pt>
  </dgm:ptLst>
  <dgm:cxnLst>
    <dgm:cxn modelId="{006DEC8E-BFB9-499A-A01B-FF4A06D93917}" srcId="{F9B5A3CA-A0C6-4522-851F-8429EE8EC746}" destId="{9794E903-092D-4E02-96BB-A5172B71CA27}" srcOrd="1" destOrd="0" parTransId="{0EAD85C7-53F9-422C-A762-5BDA1043E82A}" sibTransId="{FA808793-DCD3-4B6B-9271-82C0639C5491}"/>
    <dgm:cxn modelId="{58C28FAD-5313-4524-8390-AC39C169F789}" srcId="{F9B5A3CA-A0C6-4522-851F-8429EE8EC746}" destId="{A3D06DBD-E67A-4B80-B3F9-41869790785C}" srcOrd="0" destOrd="0" parTransId="{20DCFD47-623E-4A52-9047-81E7FED896FA}" sibTransId="{159A2739-6A21-40B7-A095-1D5EBB1FB8C7}"/>
    <dgm:cxn modelId="{A7AE0913-DFD1-4E47-B4CE-C8A201FA391A}" type="presOf" srcId="{9794E903-092D-4E02-96BB-A5172B71CA27}" destId="{6383DC45-606E-4135-9DD3-0F116E7790AC}" srcOrd="0" destOrd="0" presId="urn:microsoft.com/office/officeart/2005/8/layout/default"/>
    <dgm:cxn modelId="{401AAAD7-09ED-49B1-95B0-20D86DB87D64}" type="presOf" srcId="{A3D06DBD-E67A-4B80-B3F9-41869790785C}" destId="{9E7C5EF5-D891-434A-BAB2-43D8496D7852}" srcOrd="0" destOrd="0" presId="urn:microsoft.com/office/officeart/2005/8/layout/default"/>
    <dgm:cxn modelId="{5145CCBD-22F3-47B2-99DA-34EF37224E54}" type="presOf" srcId="{9A97E82A-A496-4265-B0B0-0857DE74619B}" destId="{1CE34CFD-68AA-4E59-8B36-7AD4027CBF30}" srcOrd="0" destOrd="0" presId="urn:microsoft.com/office/officeart/2005/8/layout/default"/>
    <dgm:cxn modelId="{1D8780BC-67FC-43AC-836A-8B68ABB46B57}" srcId="{F9B5A3CA-A0C6-4522-851F-8429EE8EC746}" destId="{9A97E82A-A496-4265-B0B0-0857DE74619B}" srcOrd="2" destOrd="0" parTransId="{F8CB1DAC-79EB-4820-9D2E-A88D26D13CD5}" sibTransId="{A9973F99-78EF-4C10-8CD9-DD42D06ED608}"/>
    <dgm:cxn modelId="{8A29F9F0-8690-4BF7-A371-C5DF8852CDFB}" type="presOf" srcId="{F9B5A3CA-A0C6-4522-851F-8429EE8EC746}" destId="{8F03178F-ACA3-4795-96E0-D65E23013B6C}" srcOrd="0" destOrd="0" presId="urn:microsoft.com/office/officeart/2005/8/layout/default"/>
    <dgm:cxn modelId="{C2948651-E614-4770-83C1-9ECD89520B14}" type="presParOf" srcId="{8F03178F-ACA3-4795-96E0-D65E23013B6C}" destId="{9E7C5EF5-D891-434A-BAB2-43D8496D7852}" srcOrd="0" destOrd="0" presId="urn:microsoft.com/office/officeart/2005/8/layout/default"/>
    <dgm:cxn modelId="{36DE56DC-171F-493A-ACF0-09AF61B7C9C1}" type="presParOf" srcId="{8F03178F-ACA3-4795-96E0-D65E23013B6C}" destId="{84F65AE4-1F9F-4F08-B4B8-CB100A884D2C}" srcOrd="1" destOrd="0" presId="urn:microsoft.com/office/officeart/2005/8/layout/default"/>
    <dgm:cxn modelId="{BA1521D5-B6AF-4FC7-82B0-8D89696A9DFC}" type="presParOf" srcId="{8F03178F-ACA3-4795-96E0-D65E23013B6C}" destId="{6383DC45-606E-4135-9DD3-0F116E7790AC}" srcOrd="2" destOrd="0" presId="urn:microsoft.com/office/officeart/2005/8/layout/default"/>
    <dgm:cxn modelId="{79490E43-6CA4-447F-A229-15BB2AEF5EB5}" type="presParOf" srcId="{8F03178F-ACA3-4795-96E0-D65E23013B6C}" destId="{0FAB8B4B-C18A-4D64-B3C3-C69F5DC4BB58}" srcOrd="3" destOrd="0" presId="urn:microsoft.com/office/officeart/2005/8/layout/default"/>
    <dgm:cxn modelId="{A5EAF340-17D4-436F-A428-2D4DEDAF64C4}" type="presParOf" srcId="{8F03178F-ACA3-4795-96E0-D65E23013B6C}" destId="{1CE34CFD-68AA-4E59-8B36-7AD4027CBF30}"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4F88C6-63ED-464A-869F-53811A887321}" type="doc">
      <dgm:prSet loTypeId="urn:microsoft.com/office/officeart/2005/8/layout/hList9" loCatId="list" qsTypeId="urn:microsoft.com/office/officeart/2005/8/quickstyle/simple1" qsCatId="simple" csTypeId="urn:microsoft.com/office/officeart/2005/8/colors/colorful3" csCatId="colorful" phldr="1"/>
      <dgm:spPr/>
      <dgm:t>
        <a:bodyPr/>
        <a:lstStyle/>
        <a:p>
          <a:endParaRPr lang="en-GB"/>
        </a:p>
      </dgm:t>
    </dgm:pt>
    <dgm:pt modelId="{CF3EA5DF-81FC-468B-8070-69C3AD6BBB4E}">
      <dgm:prSet phldrT="[Text]"/>
      <dgm:spPr>
        <a:solidFill>
          <a:schemeClr val="bg2">
            <a:lumMod val="50000"/>
          </a:schemeClr>
        </a:solidFill>
      </dgm:spPr>
      <dgm:t>
        <a:bodyPr/>
        <a:lstStyle/>
        <a:p>
          <a:r>
            <a:rPr lang="en-GB" dirty="0" smtClean="0"/>
            <a:t>Do</a:t>
          </a:r>
          <a:endParaRPr lang="en-GB" dirty="0"/>
        </a:p>
      </dgm:t>
    </dgm:pt>
    <dgm:pt modelId="{840F4430-E7E1-4223-886B-86CA5321BA52}" type="parTrans" cxnId="{44A076B2-E9F3-4F37-86FF-1FF7AC97EFF6}">
      <dgm:prSet/>
      <dgm:spPr/>
      <dgm:t>
        <a:bodyPr/>
        <a:lstStyle/>
        <a:p>
          <a:endParaRPr lang="en-GB"/>
        </a:p>
      </dgm:t>
    </dgm:pt>
    <dgm:pt modelId="{2250B580-462A-4A87-8843-7316B82B4969}" type="sibTrans" cxnId="{44A076B2-E9F3-4F37-86FF-1FF7AC97EFF6}">
      <dgm:prSet/>
      <dgm:spPr/>
      <dgm:t>
        <a:bodyPr/>
        <a:lstStyle/>
        <a:p>
          <a:endParaRPr lang="en-GB"/>
        </a:p>
      </dgm:t>
    </dgm:pt>
    <dgm:pt modelId="{5FDC3ACB-F284-4959-AB01-B5B8142FF859}">
      <dgm:prSet phldrT="[Text]"/>
      <dgm:spPr>
        <a:solidFill>
          <a:schemeClr val="bg2">
            <a:lumMod val="75000"/>
          </a:schemeClr>
        </a:solidFill>
      </dgm:spPr>
      <dgm:t>
        <a:bodyPr/>
        <a:lstStyle/>
        <a:p>
          <a:r>
            <a:rPr lang="en-GB" dirty="0" smtClean="0"/>
            <a:t>Prepare</a:t>
          </a:r>
          <a:endParaRPr lang="en-GB" dirty="0"/>
        </a:p>
      </dgm:t>
    </dgm:pt>
    <dgm:pt modelId="{3BBD7879-C9A5-4CE6-8E3D-D9E870E13BBE}" type="parTrans" cxnId="{28F7C588-30CA-4D81-B1CD-E6A963F87D46}">
      <dgm:prSet/>
      <dgm:spPr/>
      <dgm:t>
        <a:bodyPr/>
        <a:lstStyle/>
        <a:p>
          <a:endParaRPr lang="en-GB"/>
        </a:p>
      </dgm:t>
    </dgm:pt>
    <dgm:pt modelId="{6054A5EC-2DE1-495E-B533-BA717D5ED6C2}" type="sibTrans" cxnId="{28F7C588-30CA-4D81-B1CD-E6A963F87D46}">
      <dgm:prSet/>
      <dgm:spPr/>
      <dgm:t>
        <a:bodyPr/>
        <a:lstStyle/>
        <a:p>
          <a:endParaRPr lang="en-GB"/>
        </a:p>
      </dgm:t>
    </dgm:pt>
    <dgm:pt modelId="{27288F0C-4512-47D6-AB47-A6A043D3E5AB}">
      <dgm:prSet phldrT="[Text]"/>
      <dgm:spPr>
        <a:solidFill>
          <a:schemeClr val="bg2">
            <a:lumMod val="75000"/>
          </a:schemeClr>
        </a:solidFill>
      </dgm:spPr>
      <dgm:t>
        <a:bodyPr/>
        <a:lstStyle/>
        <a:p>
          <a:r>
            <a:rPr lang="en-GB" dirty="0" smtClean="0"/>
            <a:t>Take control</a:t>
          </a:r>
          <a:endParaRPr lang="en-GB" dirty="0"/>
        </a:p>
      </dgm:t>
    </dgm:pt>
    <dgm:pt modelId="{C5DC4F82-2ED1-4736-A16F-847D0C01AC4A}" type="parTrans" cxnId="{C9722AFA-A2BB-434D-9C30-A534F9EA1EA2}">
      <dgm:prSet/>
      <dgm:spPr/>
      <dgm:t>
        <a:bodyPr/>
        <a:lstStyle/>
        <a:p>
          <a:endParaRPr lang="en-GB"/>
        </a:p>
      </dgm:t>
    </dgm:pt>
    <dgm:pt modelId="{39AECC88-7120-438A-B8E3-F2715DE51C32}" type="sibTrans" cxnId="{C9722AFA-A2BB-434D-9C30-A534F9EA1EA2}">
      <dgm:prSet/>
      <dgm:spPr/>
      <dgm:t>
        <a:bodyPr/>
        <a:lstStyle/>
        <a:p>
          <a:endParaRPr lang="en-GB"/>
        </a:p>
      </dgm:t>
    </dgm:pt>
    <dgm:pt modelId="{E9DF6B64-3B3B-4AAE-8A7B-9010D8BE24EB}">
      <dgm:prSet phldrT="[Text]"/>
      <dgm:spPr>
        <a:solidFill>
          <a:schemeClr val="tx1">
            <a:lumMod val="50000"/>
            <a:lumOff val="50000"/>
          </a:schemeClr>
        </a:solidFill>
      </dgm:spPr>
      <dgm:t>
        <a:bodyPr/>
        <a:lstStyle/>
        <a:p>
          <a:r>
            <a:rPr lang="en-GB" dirty="0" smtClean="0"/>
            <a:t>Don’t </a:t>
          </a:r>
          <a:endParaRPr lang="en-GB" dirty="0"/>
        </a:p>
      </dgm:t>
    </dgm:pt>
    <dgm:pt modelId="{DD30B659-6454-42BE-8FD4-CB1A5F6FC1D9}" type="parTrans" cxnId="{6F9BFA1A-367E-4BC2-86C4-79ED30BF3110}">
      <dgm:prSet/>
      <dgm:spPr/>
      <dgm:t>
        <a:bodyPr/>
        <a:lstStyle/>
        <a:p>
          <a:endParaRPr lang="en-GB"/>
        </a:p>
      </dgm:t>
    </dgm:pt>
    <dgm:pt modelId="{637E5E72-6058-4051-BB28-0DA93651AE6D}" type="sibTrans" cxnId="{6F9BFA1A-367E-4BC2-86C4-79ED30BF3110}">
      <dgm:prSet/>
      <dgm:spPr/>
      <dgm:t>
        <a:bodyPr/>
        <a:lstStyle/>
        <a:p>
          <a:endParaRPr lang="en-GB"/>
        </a:p>
      </dgm:t>
    </dgm:pt>
    <dgm:pt modelId="{EA8B6590-013B-4465-AADF-4B7A9386EA98}">
      <dgm:prSet phldrT="[Text]"/>
      <dgm:spPr>
        <a:solidFill>
          <a:schemeClr val="bg1">
            <a:lumMod val="75000"/>
          </a:schemeClr>
        </a:solidFill>
      </dgm:spPr>
      <dgm:t>
        <a:bodyPr/>
        <a:lstStyle/>
        <a:p>
          <a:r>
            <a:rPr lang="en-GB" dirty="0" smtClean="0"/>
            <a:t>Let your guard down or lose your temper</a:t>
          </a:r>
          <a:endParaRPr lang="en-GB" dirty="0"/>
        </a:p>
      </dgm:t>
    </dgm:pt>
    <dgm:pt modelId="{2100D7FE-25FC-4759-9FA3-9AE135E9839A}" type="parTrans" cxnId="{AAFB64CE-A7F3-4CB7-9400-25EA8C20D934}">
      <dgm:prSet/>
      <dgm:spPr/>
      <dgm:t>
        <a:bodyPr/>
        <a:lstStyle/>
        <a:p>
          <a:endParaRPr lang="en-GB"/>
        </a:p>
      </dgm:t>
    </dgm:pt>
    <dgm:pt modelId="{45F3F021-B31B-438F-B936-C8792BDA3C70}" type="sibTrans" cxnId="{AAFB64CE-A7F3-4CB7-9400-25EA8C20D934}">
      <dgm:prSet/>
      <dgm:spPr/>
      <dgm:t>
        <a:bodyPr/>
        <a:lstStyle/>
        <a:p>
          <a:endParaRPr lang="en-GB"/>
        </a:p>
      </dgm:t>
    </dgm:pt>
    <dgm:pt modelId="{21090D36-AA82-4A49-AFA3-F6BBFEA10066}">
      <dgm:prSet phldrT="[Text]"/>
      <dgm:spPr>
        <a:solidFill>
          <a:schemeClr val="bg2">
            <a:lumMod val="75000"/>
          </a:schemeClr>
        </a:solidFill>
      </dgm:spPr>
      <dgm:t>
        <a:bodyPr/>
        <a:lstStyle/>
        <a:p>
          <a:r>
            <a:rPr lang="en-GB" dirty="0" smtClean="0"/>
            <a:t>Repeat key messages</a:t>
          </a:r>
          <a:endParaRPr lang="en-GB" dirty="0"/>
        </a:p>
      </dgm:t>
    </dgm:pt>
    <dgm:pt modelId="{F8D52AEE-F507-4ABE-B6A4-CC096FE034A3}" type="parTrans" cxnId="{0784368E-74B8-44AF-8486-D2DB351FD715}">
      <dgm:prSet/>
      <dgm:spPr/>
      <dgm:t>
        <a:bodyPr/>
        <a:lstStyle/>
        <a:p>
          <a:endParaRPr lang="en-GB"/>
        </a:p>
      </dgm:t>
    </dgm:pt>
    <dgm:pt modelId="{E1920C0C-225E-4FE7-ADFB-08486C027143}" type="sibTrans" cxnId="{0784368E-74B8-44AF-8486-D2DB351FD715}">
      <dgm:prSet/>
      <dgm:spPr/>
      <dgm:t>
        <a:bodyPr/>
        <a:lstStyle/>
        <a:p>
          <a:endParaRPr lang="en-GB"/>
        </a:p>
      </dgm:t>
    </dgm:pt>
    <dgm:pt modelId="{FF3B154C-A7F3-4E63-B0A7-64949EBF5854}">
      <dgm:prSet phldrT="[Text]"/>
      <dgm:spPr>
        <a:solidFill>
          <a:schemeClr val="bg1">
            <a:lumMod val="75000"/>
          </a:schemeClr>
        </a:solidFill>
      </dgm:spPr>
      <dgm:t>
        <a:bodyPr/>
        <a:lstStyle/>
        <a:p>
          <a:r>
            <a:rPr lang="en-GB" dirty="0" smtClean="0"/>
            <a:t>Hope you can ‘wing it’</a:t>
          </a:r>
          <a:endParaRPr lang="en-GB" dirty="0"/>
        </a:p>
      </dgm:t>
    </dgm:pt>
    <dgm:pt modelId="{71D373A7-8F61-448A-824D-4F1D441A3FFC}" type="parTrans" cxnId="{680D8240-A4A9-4BF8-B828-62B6C6FCD6E9}">
      <dgm:prSet/>
      <dgm:spPr/>
      <dgm:t>
        <a:bodyPr/>
        <a:lstStyle/>
        <a:p>
          <a:endParaRPr lang="en-GB"/>
        </a:p>
      </dgm:t>
    </dgm:pt>
    <dgm:pt modelId="{F98E171A-214E-4820-A6D0-4643A49BD2B9}" type="sibTrans" cxnId="{680D8240-A4A9-4BF8-B828-62B6C6FCD6E9}">
      <dgm:prSet/>
      <dgm:spPr/>
      <dgm:t>
        <a:bodyPr/>
        <a:lstStyle/>
        <a:p>
          <a:endParaRPr lang="en-GB"/>
        </a:p>
      </dgm:t>
    </dgm:pt>
    <dgm:pt modelId="{71E8E5CD-F6E8-40EC-83DE-BAD9736BB402}">
      <dgm:prSet phldrT="[Text]"/>
      <dgm:spPr>
        <a:solidFill>
          <a:schemeClr val="bg2">
            <a:lumMod val="75000"/>
          </a:schemeClr>
        </a:solidFill>
      </dgm:spPr>
      <dgm:t>
        <a:bodyPr/>
        <a:lstStyle/>
        <a:p>
          <a:r>
            <a:rPr lang="en-GB" dirty="0" smtClean="0"/>
            <a:t>Set an end to the interview</a:t>
          </a:r>
          <a:endParaRPr lang="en-GB" dirty="0"/>
        </a:p>
      </dgm:t>
    </dgm:pt>
    <dgm:pt modelId="{9E882739-52C8-4E6E-B4BB-F3241844ED3E}" type="parTrans" cxnId="{03C47973-0AA7-446A-8882-CE15540B425F}">
      <dgm:prSet/>
      <dgm:spPr/>
      <dgm:t>
        <a:bodyPr/>
        <a:lstStyle/>
        <a:p>
          <a:endParaRPr lang="en-GB"/>
        </a:p>
      </dgm:t>
    </dgm:pt>
    <dgm:pt modelId="{DC5197C6-7004-49BE-A2BE-C658B7B849F6}" type="sibTrans" cxnId="{03C47973-0AA7-446A-8882-CE15540B425F}">
      <dgm:prSet/>
      <dgm:spPr/>
      <dgm:t>
        <a:bodyPr/>
        <a:lstStyle/>
        <a:p>
          <a:endParaRPr lang="en-GB"/>
        </a:p>
      </dgm:t>
    </dgm:pt>
    <dgm:pt modelId="{BF8438B1-AC39-411C-A0AF-B0C2737083AA}">
      <dgm:prSet phldrT="[Text]"/>
      <dgm:spPr>
        <a:solidFill>
          <a:schemeClr val="bg1">
            <a:lumMod val="75000"/>
          </a:schemeClr>
        </a:solidFill>
      </dgm:spPr>
      <dgm:t>
        <a:bodyPr/>
        <a:lstStyle/>
        <a:p>
          <a:r>
            <a:rPr lang="en-GB" dirty="0" smtClean="0"/>
            <a:t>Lie, if you don’t know the answer </a:t>
          </a:r>
          <a:endParaRPr lang="en-GB" dirty="0"/>
        </a:p>
      </dgm:t>
    </dgm:pt>
    <dgm:pt modelId="{4FF6C9EB-055D-45BD-99B5-028D4053A408}" type="parTrans" cxnId="{5588FB03-FCC5-4AA3-918D-A7467298FEAB}">
      <dgm:prSet/>
      <dgm:spPr/>
      <dgm:t>
        <a:bodyPr/>
        <a:lstStyle/>
        <a:p>
          <a:endParaRPr lang="en-GB"/>
        </a:p>
      </dgm:t>
    </dgm:pt>
    <dgm:pt modelId="{3F37E310-46AF-4D19-8A4E-F112DBC5EE5D}" type="sibTrans" cxnId="{5588FB03-FCC5-4AA3-918D-A7467298FEAB}">
      <dgm:prSet/>
      <dgm:spPr/>
      <dgm:t>
        <a:bodyPr/>
        <a:lstStyle/>
        <a:p>
          <a:endParaRPr lang="en-GB"/>
        </a:p>
      </dgm:t>
    </dgm:pt>
    <dgm:pt modelId="{FF7E205B-139A-48C4-9DDA-3206A44EDC65}">
      <dgm:prSet phldrT="[Text]"/>
      <dgm:spPr>
        <a:solidFill>
          <a:schemeClr val="bg1">
            <a:lumMod val="75000"/>
          </a:schemeClr>
        </a:solidFill>
      </dgm:spPr>
      <dgm:t>
        <a:bodyPr/>
        <a:lstStyle/>
        <a:p>
          <a:r>
            <a:rPr lang="en-GB" dirty="0" smtClean="0"/>
            <a:t>Speak ‘off the record’</a:t>
          </a:r>
          <a:endParaRPr lang="en-GB" dirty="0"/>
        </a:p>
      </dgm:t>
    </dgm:pt>
    <dgm:pt modelId="{6B5B0281-4221-4B98-AEF4-720389EED16D}" type="parTrans" cxnId="{55D9C9CC-B77B-43AD-84AC-85CBDD97B9E1}">
      <dgm:prSet/>
      <dgm:spPr/>
      <dgm:t>
        <a:bodyPr/>
        <a:lstStyle/>
        <a:p>
          <a:endParaRPr lang="en-GB"/>
        </a:p>
      </dgm:t>
    </dgm:pt>
    <dgm:pt modelId="{D32E57B5-14E3-485C-ABD8-05A7677BFABA}" type="sibTrans" cxnId="{55D9C9CC-B77B-43AD-84AC-85CBDD97B9E1}">
      <dgm:prSet/>
      <dgm:spPr/>
      <dgm:t>
        <a:bodyPr/>
        <a:lstStyle/>
        <a:p>
          <a:endParaRPr lang="en-GB"/>
        </a:p>
      </dgm:t>
    </dgm:pt>
    <dgm:pt modelId="{2BBB418C-458B-4706-8AD2-B8D3E0A61F2D}" type="pres">
      <dgm:prSet presAssocID="{D54F88C6-63ED-464A-869F-53811A887321}" presName="list" presStyleCnt="0">
        <dgm:presLayoutVars>
          <dgm:dir/>
          <dgm:animLvl val="lvl"/>
        </dgm:presLayoutVars>
      </dgm:prSet>
      <dgm:spPr/>
      <dgm:t>
        <a:bodyPr/>
        <a:lstStyle/>
        <a:p>
          <a:endParaRPr lang="en-GB"/>
        </a:p>
      </dgm:t>
    </dgm:pt>
    <dgm:pt modelId="{0238FA74-AAC5-4EC1-82F9-FD88F07628BA}" type="pres">
      <dgm:prSet presAssocID="{CF3EA5DF-81FC-468B-8070-69C3AD6BBB4E}" presName="posSpace" presStyleCnt="0"/>
      <dgm:spPr/>
    </dgm:pt>
    <dgm:pt modelId="{CCA50327-0FC8-4A66-B52B-6BEFCC00D3B6}" type="pres">
      <dgm:prSet presAssocID="{CF3EA5DF-81FC-468B-8070-69C3AD6BBB4E}" presName="vertFlow" presStyleCnt="0"/>
      <dgm:spPr/>
    </dgm:pt>
    <dgm:pt modelId="{219AB84E-8DA4-44B1-8D0B-B338FBC44A61}" type="pres">
      <dgm:prSet presAssocID="{CF3EA5DF-81FC-468B-8070-69C3AD6BBB4E}" presName="topSpace" presStyleCnt="0"/>
      <dgm:spPr/>
    </dgm:pt>
    <dgm:pt modelId="{DF5AA5D6-9DC0-4031-85B1-CFE8C17531B3}" type="pres">
      <dgm:prSet presAssocID="{CF3EA5DF-81FC-468B-8070-69C3AD6BBB4E}" presName="firstComp" presStyleCnt="0"/>
      <dgm:spPr/>
    </dgm:pt>
    <dgm:pt modelId="{2FAEF51E-A3D4-41A2-A97B-90EA691658AD}" type="pres">
      <dgm:prSet presAssocID="{CF3EA5DF-81FC-468B-8070-69C3AD6BBB4E}" presName="firstChild" presStyleLbl="bgAccFollowNode1" presStyleIdx="0" presStyleCnt="8" custLinFactNeighborX="-3045"/>
      <dgm:spPr/>
      <dgm:t>
        <a:bodyPr/>
        <a:lstStyle/>
        <a:p>
          <a:endParaRPr lang="en-GB"/>
        </a:p>
      </dgm:t>
    </dgm:pt>
    <dgm:pt modelId="{0B9DD48F-17AF-454E-97D7-5A73F1CB53BF}" type="pres">
      <dgm:prSet presAssocID="{CF3EA5DF-81FC-468B-8070-69C3AD6BBB4E}" presName="firstChildTx" presStyleLbl="bgAccFollowNode1" presStyleIdx="0" presStyleCnt="8">
        <dgm:presLayoutVars>
          <dgm:bulletEnabled val="1"/>
        </dgm:presLayoutVars>
      </dgm:prSet>
      <dgm:spPr/>
      <dgm:t>
        <a:bodyPr/>
        <a:lstStyle/>
        <a:p>
          <a:endParaRPr lang="en-GB"/>
        </a:p>
      </dgm:t>
    </dgm:pt>
    <dgm:pt modelId="{223B8743-BB2A-450D-A462-5D52660FEC78}" type="pres">
      <dgm:prSet presAssocID="{27288F0C-4512-47D6-AB47-A6A043D3E5AB}" presName="comp" presStyleCnt="0"/>
      <dgm:spPr/>
    </dgm:pt>
    <dgm:pt modelId="{1ADD8F37-9D98-449A-952C-5AEB65E79E5B}" type="pres">
      <dgm:prSet presAssocID="{27288F0C-4512-47D6-AB47-A6A043D3E5AB}" presName="child" presStyleLbl="bgAccFollowNode1" presStyleIdx="1" presStyleCnt="8" custLinFactNeighborX="-3045"/>
      <dgm:spPr/>
      <dgm:t>
        <a:bodyPr/>
        <a:lstStyle/>
        <a:p>
          <a:endParaRPr lang="en-GB"/>
        </a:p>
      </dgm:t>
    </dgm:pt>
    <dgm:pt modelId="{E157E01E-8123-4D94-A1C8-C22F083A2034}" type="pres">
      <dgm:prSet presAssocID="{27288F0C-4512-47D6-AB47-A6A043D3E5AB}" presName="childTx" presStyleLbl="bgAccFollowNode1" presStyleIdx="1" presStyleCnt="8">
        <dgm:presLayoutVars>
          <dgm:bulletEnabled val="1"/>
        </dgm:presLayoutVars>
      </dgm:prSet>
      <dgm:spPr/>
      <dgm:t>
        <a:bodyPr/>
        <a:lstStyle/>
        <a:p>
          <a:endParaRPr lang="en-GB"/>
        </a:p>
      </dgm:t>
    </dgm:pt>
    <dgm:pt modelId="{B817AEE0-4667-44EC-9C42-D550D93C816B}" type="pres">
      <dgm:prSet presAssocID="{21090D36-AA82-4A49-AFA3-F6BBFEA10066}" presName="comp" presStyleCnt="0"/>
      <dgm:spPr/>
    </dgm:pt>
    <dgm:pt modelId="{1B403553-9BBC-432B-BED7-1693665EDA36}" type="pres">
      <dgm:prSet presAssocID="{21090D36-AA82-4A49-AFA3-F6BBFEA10066}" presName="child" presStyleLbl="bgAccFollowNode1" presStyleIdx="2" presStyleCnt="8" custLinFactNeighborX="-3045"/>
      <dgm:spPr/>
      <dgm:t>
        <a:bodyPr/>
        <a:lstStyle/>
        <a:p>
          <a:endParaRPr lang="en-GB"/>
        </a:p>
      </dgm:t>
    </dgm:pt>
    <dgm:pt modelId="{7CCD7A07-795A-41AB-9294-4E3EE4406336}" type="pres">
      <dgm:prSet presAssocID="{21090D36-AA82-4A49-AFA3-F6BBFEA10066}" presName="childTx" presStyleLbl="bgAccFollowNode1" presStyleIdx="2" presStyleCnt="8">
        <dgm:presLayoutVars>
          <dgm:bulletEnabled val="1"/>
        </dgm:presLayoutVars>
      </dgm:prSet>
      <dgm:spPr/>
      <dgm:t>
        <a:bodyPr/>
        <a:lstStyle/>
        <a:p>
          <a:endParaRPr lang="en-GB"/>
        </a:p>
      </dgm:t>
    </dgm:pt>
    <dgm:pt modelId="{D90EA914-313E-4825-8D88-E4E61BB7E9EC}" type="pres">
      <dgm:prSet presAssocID="{71E8E5CD-F6E8-40EC-83DE-BAD9736BB402}" presName="comp" presStyleCnt="0"/>
      <dgm:spPr/>
    </dgm:pt>
    <dgm:pt modelId="{4DCE3767-1873-4ADF-8168-DAC7E80D4956}" type="pres">
      <dgm:prSet presAssocID="{71E8E5CD-F6E8-40EC-83DE-BAD9736BB402}" presName="child" presStyleLbl="bgAccFollowNode1" presStyleIdx="3" presStyleCnt="8" custLinFactNeighborX="-3045" custLinFactNeighborY="31"/>
      <dgm:spPr/>
      <dgm:t>
        <a:bodyPr/>
        <a:lstStyle/>
        <a:p>
          <a:endParaRPr lang="en-GB"/>
        </a:p>
      </dgm:t>
    </dgm:pt>
    <dgm:pt modelId="{9E8FCD99-EF4B-4730-A558-276E87DE9AB5}" type="pres">
      <dgm:prSet presAssocID="{71E8E5CD-F6E8-40EC-83DE-BAD9736BB402}" presName="childTx" presStyleLbl="bgAccFollowNode1" presStyleIdx="3" presStyleCnt="8">
        <dgm:presLayoutVars>
          <dgm:bulletEnabled val="1"/>
        </dgm:presLayoutVars>
      </dgm:prSet>
      <dgm:spPr/>
      <dgm:t>
        <a:bodyPr/>
        <a:lstStyle/>
        <a:p>
          <a:endParaRPr lang="en-GB"/>
        </a:p>
      </dgm:t>
    </dgm:pt>
    <dgm:pt modelId="{E6727E7A-AD2F-4268-990F-64806C9A6AD6}" type="pres">
      <dgm:prSet presAssocID="{CF3EA5DF-81FC-468B-8070-69C3AD6BBB4E}" presName="negSpace" presStyleCnt="0"/>
      <dgm:spPr/>
    </dgm:pt>
    <dgm:pt modelId="{94A952EC-8543-4B3B-BD10-10563A59FE46}" type="pres">
      <dgm:prSet presAssocID="{CF3EA5DF-81FC-468B-8070-69C3AD6BBB4E}" presName="circle" presStyleLbl="node1" presStyleIdx="0" presStyleCnt="2"/>
      <dgm:spPr/>
      <dgm:t>
        <a:bodyPr/>
        <a:lstStyle/>
        <a:p>
          <a:endParaRPr lang="en-GB"/>
        </a:p>
      </dgm:t>
    </dgm:pt>
    <dgm:pt modelId="{116CDE52-8828-4D80-9913-584728BB36D5}" type="pres">
      <dgm:prSet presAssocID="{2250B580-462A-4A87-8843-7316B82B4969}" presName="transSpace" presStyleCnt="0"/>
      <dgm:spPr/>
    </dgm:pt>
    <dgm:pt modelId="{37644D50-8695-4F20-B847-CEFEFF2641DF}" type="pres">
      <dgm:prSet presAssocID="{E9DF6B64-3B3B-4AAE-8A7B-9010D8BE24EB}" presName="posSpace" presStyleCnt="0"/>
      <dgm:spPr/>
    </dgm:pt>
    <dgm:pt modelId="{9FE936C3-46B3-4704-9CB4-CBA96A3615F3}" type="pres">
      <dgm:prSet presAssocID="{E9DF6B64-3B3B-4AAE-8A7B-9010D8BE24EB}" presName="vertFlow" presStyleCnt="0"/>
      <dgm:spPr/>
    </dgm:pt>
    <dgm:pt modelId="{46A10F61-2E0D-43E5-8461-02B1B8F512A8}" type="pres">
      <dgm:prSet presAssocID="{E9DF6B64-3B3B-4AAE-8A7B-9010D8BE24EB}" presName="topSpace" presStyleCnt="0"/>
      <dgm:spPr/>
    </dgm:pt>
    <dgm:pt modelId="{603F698B-C79D-44A1-8FCA-D2ED65947513}" type="pres">
      <dgm:prSet presAssocID="{E9DF6B64-3B3B-4AAE-8A7B-9010D8BE24EB}" presName="firstComp" presStyleCnt="0"/>
      <dgm:spPr/>
    </dgm:pt>
    <dgm:pt modelId="{3FF6785B-4B11-4733-AE7E-8594E7680993}" type="pres">
      <dgm:prSet presAssocID="{E9DF6B64-3B3B-4AAE-8A7B-9010D8BE24EB}" presName="firstChild" presStyleLbl="bgAccFollowNode1" presStyleIdx="4" presStyleCnt="8"/>
      <dgm:spPr/>
      <dgm:t>
        <a:bodyPr/>
        <a:lstStyle/>
        <a:p>
          <a:endParaRPr lang="en-GB"/>
        </a:p>
      </dgm:t>
    </dgm:pt>
    <dgm:pt modelId="{8F2BD5FB-0923-428D-BAE1-E6917F35EF99}" type="pres">
      <dgm:prSet presAssocID="{E9DF6B64-3B3B-4AAE-8A7B-9010D8BE24EB}" presName="firstChildTx" presStyleLbl="bgAccFollowNode1" presStyleIdx="4" presStyleCnt="8">
        <dgm:presLayoutVars>
          <dgm:bulletEnabled val="1"/>
        </dgm:presLayoutVars>
      </dgm:prSet>
      <dgm:spPr/>
      <dgm:t>
        <a:bodyPr/>
        <a:lstStyle/>
        <a:p>
          <a:endParaRPr lang="en-GB"/>
        </a:p>
      </dgm:t>
    </dgm:pt>
    <dgm:pt modelId="{BA060337-0913-4A3D-B5E1-D65B6F4C0330}" type="pres">
      <dgm:prSet presAssocID="{FF3B154C-A7F3-4E63-B0A7-64949EBF5854}" presName="comp" presStyleCnt="0"/>
      <dgm:spPr/>
    </dgm:pt>
    <dgm:pt modelId="{82A1E34D-7D19-47D4-B58D-18244D26F185}" type="pres">
      <dgm:prSet presAssocID="{FF3B154C-A7F3-4E63-B0A7-64949EBF5854}" presName="child" presStyleLbl="bgAccFollowNode1" presStyleIdx="5" presStyleCnt="8"/>
      <dgm:spPr/>
      <dgm:t>
        <a:bodyPr/>
        <a:lstStyle/>
        <a:p>
          <a:endParaRPr lang="en-GB"/>
        </a:p>
      </dgm:t>
    </dgm:pt>
    <dgm:pt modelId="{B8248E67-A266-47AA-B72A-F1A052F5970F}" type="pres">
      <dgm:prSet presAssocID="{FF3B154C-A7F3-4E63-B0A7-64949EBF5854}" presName="childTx" presStyleLbl="bgAccFollowNode1" presStyleIdx="5" presStyleCnt="8">
        <dgm:presLayoutVars>
          <dgm:bulletEnabled val="1"/>
        </dgm:presLayoutVars>
      </dgm:prSet>
      <dgm:spPr/>
      <dgm:t>
        <a:bodyPr/>
        <a:lstStyle/>
        <a:p>
          <a:endParaRPr lang="en-GB"/>
        </a:p>
      </dgm:t>
    </dgm:pt>
    <dgm:pt modelId="{DCCBA22C-BA6D-4F0C-AFCB-C1EE330374DF}" type="pres">
      <dgm:prSet presAssocID="{BF8438B1-AC39-411C-A0AF-B0C2737083AA}" presName="comp" presStyleCnt="0"/>
      <dgm:spPr/>
    </dgm:pt>
    <dgm:pt modelId="{CA148979-87DF-414C-81E2-14F1D73AF184}" type="pres">
      <dgm:prSet presAssocID="{BF8438B1-AC39-411C-A0AF-B0C2737083AA}" presName="child" presStyleLbl="bgAccFollowNode1" presStyleIdx="6" presStyleCnt="8"/>
      <dgm:spPr/>
      <dgm:t>
        <a:bodyPr/>
        <a:lstStyle/>
        <a:p>
          <a:endParaRPr lang="en-GB"/>
        </a:p>
      </dgm:t>
    </dgm:pt>
    <dgm:pt modelId="{D5C8D004-287E-4FB9-B31E-67FBE4988BA8}" type="pres">
      <dgm:prSet presAssocID="{BF8438B1-AC39-411C-A0AF-B0C2737083AA}" presName="childTx" presStyleLbl="bgAccFollowNode1" presStyleIdx="6" presStyleCnt="8">
        <dgm:presLayoutVars>
          <dgm:bulletEnabled val="1"/>
        </dgm:presLayoutVars>
      </dgm:prSet>
      <dgm:spPr/>
      <dgm:t>
        <a:bodyPr/>
        <a:lstStyle/>
        <a:p>
          <a:endParaRPr lang="en-GB"/>
        </a:p>
      </dgm:t>
    </dgm:pt>
    <dgm:pt modelId="{CB1D398D-2AED-4295-A7F8-31F34C682867}" type="pres">
      <dgm:prSet presAssocID="{FF7E205B-139A-48C4-9DDA-3206A44EDC65}" presName="comp" presStyleCnt="0"/>
      <dgm:spPr/>
    </dgm:pt>
    <dgm:pt modelId="{C8E59469-B1D8-4A1D-9B47-0463C760DC19}" type="pres">
      <dgm:prSet presAssocID="{FF7E205B-139A-48C4-9DDA-3206A44EDC65}" presName="child" presStyleLbl="bgAccFollowNode1" presStyleIdx="7" presStyleCnt="8"/>
      <dgm:spPr/>
      <dgm:t>
        <a:bodyPr/>
        <a:lstStyle/>
        <a:p>
          <a:endParaRPr lang="en-GB"/>
        </a:p>
      </dgm:t>
    </dgm:pt>
    <dgm:pt modelId="{8CCFD345-F47C-4874-9AF8-83D3081A1A6E}" type="pres">
      <dgm:prSet presAssocID="{FF7E205B-139A-48C4-9DDA-3206A44EDC65}" presName="childTx" presStyleLbl="bgAccFollowNode1" presStyleIdx="7" presStyleCnt="8">
        <dgm:presLayoutVars>
          <dgm:bulletEnabled val="1"/>
        </dgm:presLayoutVars>
      </dgm:prSet>
      <dgm:spPr/>
      <dgm:t>
        <a:bodyPr/>
        <a:lstStyle/>
        <a:p>
          <a:endParaRPr lang="en-GB"/>
        </a:p>
      </dgm:t>
    </dgm:pt>
    <dgm:pt modelId="{4359C8A0-03F3-436A-9390-BAD8F0963F83}" type="pres">
      <dgm:prSet presAssocID="{E9DF6B64-3B3B-4AAE-8A7B-9010D8BE24EB}" presName="negSpace" presStyleCnt="0"/>
      <dgm:spPr/>
    </dgm:pt>
    <dgm:pt modelId="{0D094900-D7B3-4512-BEFE-FEB4291F0225}" type="pres">
      <dgm:prSet presAssocID="{E9DF6B64-3B3B-4AAE-8A7B-9010D8BE24EB}" presName="circle" presStyleLbl="node1" presStyleIdx="1" presStyleCnt="2"/>
      <dgm:spPr/>
      <dgm:t>
        <a:bodyPr/>
        <a:lstStyle/>
        <a:p>
          <a:endParaRPr lang="en-GB"/>
        </a:p>
      </dgm:t>
    </dgm:pt>
  </dgm:ptLst>
  <dgm:cxnLst>
    <dgm:cxn modelId="{618C473C-6A6E-41F8-823B-86ACC5F1D931}" type="presOf" srcId="{5FDC3ACB-F284-4959-AB01-B5B8142FF859}" destId="{2FAEF51E-A3D4-41A2-A97B-90EA691658AD}" srcOrd="0" destOrd="0" presId="urn:microsoft.com/office/officeart/2005/8/layout/hList9"/>
    <dgm:cxn modelId="{0784368E-74B8-44AF-8486-D2DB351FD715}" srcId="{CF3EA5DF-81FC-468B-8070-69C3AD6BBB4E}" destId="{21090D36-AA82-4A49-AFA3-F6BBFEA10066}" srcOrd="2" destOrd="0" parTransId="{F8D52AEE-F507-4ABE-B6A4-CC096FE034A3}" sibTransId="{E1920C0C-225E-4FE7-ADFB-08486C027143}"/>
    <dgm:cxn modelId="{6F9BFA1A-367E-4BC2-86C4-79ED30BF3110}" srcId="{D54F88C6-63ED-464A-869F-53811A887321}" destId="{E9DF6B64-3B3B-4AAE-8A7B-9010D8BE24EB}" srcOrd="1" destOrd="0" parTransId="{DD30B659-6454-42BE-8FD4-CB1A5F6FC1D9}" sibTransId="{637E5E72-6058-4051-BB28-0DA93651AE6D}"/>
    <dgm:cxn modelId="{83D1DA0A-2395-427F-A212-4B60B122EBC2}" type="presOf" srcId="{71E8E5CD-F6E8-40EC-83DE-BAD9736BB402}" destId="{4DCE3767-1873-4ADF-8168-DAC7E80D4956}" srcOrd="0" destOrd="0" presId="urn:microsoft.com/office/officeart/2005/8/layout/hList9"/>
    <dgm:cxn modelId="{ECEAC786-2DEF-4ECB-A71A-F6FF1CC82BB3}" type="presOf" srcId="{E9DF6B64-3B3B-4AAE-8A7B-9010D8BE24EB}" destId="{0D094900-D7B3-4512-BEFE-FEB4291F0225}" srcOrd="0" destOrd="0" presId="urn:microsoft.com/office/officeart/2005/8/layout/hList9"/>
    <dgm:cxn modelId="{680D8240-A4A9-4BF8-B828-62B6C6FCD6E9}" srcId="{E9DF6B64-3B3B-4AAE-8A7B-9010D8BE24EB}" destId="{FF3B154C-A7F3-4E63-B0A7-64949EBF5854}" srcOrd="1" destOrd="0" parTransId="{71D373A7-8F61-448A-824D-4F1D441A3FFC}" sibTransId="{F98E171A-214E-4820-A6D0-4643A49BD2B9}"/>
    <dgm:cxn modelId="{55D9C9CC-B77B-43AD-84AC-85CBDD97B9E1}" srcId="{E9DF6B64-3B3B-4AAE-8A7B-9010D8BE24EB}" destId="{FF7E205B-139A-48C4-9DDA-3206A44EDC65}" srcOrd="3" destOrd="0" parTransId="{6B5B0281-4221-4B98-AEF4-720389EED16D}" sibTransId="{D32E57B5-14E3-485C-ABD8-05A7677BFABA}"/>
    <dgm:cxn modelId="{5588FB03-FCC5-4AA3-918D-A7467298FEAB}" srcId="{E9DF6B64-3B3B-4AAE-8A7B-9010D8BE24EB}" destId="{BF8438B1-AC39-411C-A0AF-B0C2737083AA}" srcOrd="2" destOrd="0" parTransId="{4FF6C9EB-055D-45BD-99B5-028D4053A408}" sibTransId="{3F37E310-46AF-4D19-8A4E-F112DBC5EE5D}"/>
    <dgm:cxn modelId="{44A076B2-E9F3-4F37-86FF-1FF7AC97EFF6}" srcId="{D54F88C6-63ED-464A-869F-53811A887321}" destId="{CF3EA5DF-81FC-468B-8070-69C3AD6BBB4E}" srcOrd="0" destOrd="0" parTransId="{840F4430-E7E1-4223-886B-86CA5321BA52}" sibTransId="{2250B580-462A-4A87-8843-7316B82B4969}"/>
    <dgm:cxn modelId="{50DDDFB7-D5B3-4400-8B23-76CB038CC8FF}" type="presOf" srcId="{FF3B154C-A7F3-4E63-B0A7-64949EBF5854}" destId="{B8248E67-A266-47AA-B72A-F1A052F5970F}" srcOrd="1" destOrd="0" presId="urn:microsoft.com/office/officeart/2005/8/layout/hList9"/>
    <dgm:cxn modelId="{946EEC3D-540D-4D30-9D46-67E7CBE729E4}" type="presOf" srcId="{21090D36-AA82-4A49-AFA3-F6BBFEA10066}" destId="{1B403553-9BBC-432B-BED7-1693665EDA36}" srcOrd="0" destOrd="0" presId="urn:microsoft.com/office/officeart/2005/8/layout/hList9"/>
    <dgm:cxn modelId="{28F7C588-30CA-4D81-B1CD-E6A963F87D46}" srcId="{CF3EA5DF-81FC-468B-8070-69C3AD6BBB4E}" destId="{5FDC3ACB-F284-4959-AB01-B5B8142FF859}" srcOrd="0" destOrd="0" parTransId="{3BBD7879-C9A5-4CE6-8E3D-D9E870E13BBE}" sibTransId="{6054A5EC-2DE1-495E-B533-BA717D5ED6C2}"/>
    <dgm:cxn modelId="{A824F982-1ACB-402A-B32E-EFD4F7D4E457}" type="presOf" srcId="{71E8E5CD-F6E8-40EC-83DE-BAD9736BB402}" destId="{9E8FCD99-EF4B-4730-A558-276E87DE9AB5}" srcOrd="1" destOrd="0" presId="urn:microsoft.com/office/officeart/2005/8/layout/hList9"/>
    <dgm:cxn modelId="{55691D45-ABB8-412F-9D67-90D62850145F}" type="presOf" srcId="{FF3B154C-A7F3-4E63-B0A7-64949EBF5854}" destId="{82A1E34D-7D19-47D4-B58D-18244D26F185}" srcOrd="0" destOrd="0" presId="urn:microsoft.com/office/officeart/2005/8/layout/hList9"/>
    <dgm:cxn modelId="{C5BC4CB5-5CEA-4E06-8EBE-F0F89C884D10}" type="presOf" srcId="{27288F0C-4512-47D6-AB47-A6A043D3E5AB}" destId="{1ADD8F37-9D98-449A-952C-5AEB65E79E5B}" srcOrd="0" destOrd="0" presId="urn:microsoft.com/office/officeart/2005/8/layout/hList9"/>
    <dgm:cxn modelId="{C0D57BDD-1469-4201-8FB4-718AA0E97FF5}" type="presOf" srcId="{FF7E205B-139A-48C4-9DDA-3206A44EDC65}" destId="{C8E59469-B1D8-4A1D-9B47-0463C760DC19}" srcOrd="0" destOrd="0" presId="urn:microsoft.com/office/officeart/2005/8/layout/hList9"/>
    <dgm:cxn modelId="{B08B80A7-B1F2-4F00-B8B2-11B003982CA4}" type="presOf" srcId="{EA8B6590-013B-4465-AADF-4B7A9386EA98}" destId="{3FF6785B-4B11-4733-AE7E-8594E7680993}" srcOrd="0" destOrd="0" presId="urn:microsoft.com/office/officeart/2005/8/layout/hList9"/>
    <dgm:cxn modelId="{C95AE084-56C3-4D13-8CD2-B3524FFB1BB0}" type="presOf" srcId="{BF8438B1-AC39-411C-A0AF-B0C2737083AA}" destId="{CA148979-87DF-414C-81E2-14F1D73AF184}" srcOrd="0" destOrd="0" presId="urn:microsoft.com/office/officeart/2005/8/layout/hList9"/>
    <dgm:cxn modelId="{58D255E9-A0B1-4B4D-8EE5-5FF3220B6E8E}" type="presOf" srcId="{27288F0C-4512-47D6-AB47-A6A043D3E5AB}" destId="{E157E01E-8123-4D94-A1C8-C22F083A2034}" srcOrd="1" destOrd="0" presId="urn:microsoft.com/office/officeart/2005/8/layout/hList9"/>
    <dgm:cxn modelId="{F11D3BC4-BFC1-40B3-9BD7-C015D985092E}" type="presOf" srcId="{FF7E205B-139A-48C4-9DDA-3206A44EDC65}" destId="{8CCFD345-F47C-4874-9AF8-83D3081A1A6E}" srcOrd="1" destOrd="0" presId="urn:microsoft.com/office/officeart/2005/8/layout/hList9"/>
    <dgm:cxn modelId="{0E2D272E-7F60-4D1F-904E-AC58AD4DCA76}" type="presOf" srcId="{EA8B6590-013B-4465-AADF-4B7A9386EA98}" destId="{8F2BD5FB-0923-428D-BAE1-E6917F35EF99}" srcOrd="1" destOrd="0" presId="urn:microsoft.com/office/officeart/2005/8/layout/hList9"/>
    <dgm:cxn modelId="{03C47973-0AA7-446A-8882-CE15540B425F}" srcId="{CF3EA5DF-81FC-468B-8070-69C3AD6BBB4E}" destId="{71E8E5CD-F6E8-40EC-83DE-BAD9736BB402}" srcOrd="3" destOrd="0" parTransId="{9E882739-52C8-4E6E-B4BB-F3241844ED3E}" sibTransId="{DC5197C6-7004-49BE-A2BE-C658B7B849F6}"/>
    <dgm:cxn modelId="{214B250B-FD5A-4AED-AE7A-878075C2826D}" type="presOf" srcId="{5FDC3ACB-F284-4959-AB01-B5B8142FF859}" destId="{0B9DD48F-17AF-454E-97D7-5A73F1CB53BF}" srcOrd="1" destOrd="0" presId="urn:microsoft.com/office/officeart/2005/8/layout/hList9"/>
    <dgm:cxn modelId="{1609CB21-46C9-4948-895E-6DBBAD5E3BDC}" type="presOf" srcId="{BF8438B1-AC39-411C-A0AF-B0C2737083AA}" destId="{D5C8D004-287E-4FB9-B31E-67FBE4988BA8}" srcOrd="1" destOrd="0" presId="urn:microsoft.com/office/officeart/2005/8/layout/hList9"/>
    <dgm:cxn modelId="{21A34361-0FCD-438C-9A6F-BD7A18CFBED4}" type="presOf" srcId="{D54F88C6-63ED-464A-869F-53811A887321}" destId="{2BBB418C-458B-4706-8AD2-B8D3E0A61F2D}" srcOrd="0" destOrd="0" presId="urn:microsoft.com/office/officeart/2005/8/layout/hList9"/>
    <dgm:cxn modelId="{0B314048-3EF4-4C67-81C9-46739F556C89}" type="presOf" srcId="{CF3EA5DF-81FC-468B-8070-69C3AD6BBB4E}" destId="{94A952EC-8543-4B3B-BD10-10563A59FE46}" srcOrd="0" destOrd="0" presId="urn:microsoft.com/office/officeart/2005/8/layout/hList9"/>
    <dgm:cxn modelId="{DE519583-A13E-42F4-AD98-D43C4343EF1C}" type="presOf" srcId="{21090D36-AA82-4A49-AFA3-F6BBFEA10066}" destId="{7CCD7A07-795A-41AB-9294-4E3EE4406336}" srcOrd="1" destOrd="0" presId="urn:microsoft.com/office/officeart/2005/8/layout/hList9"/>
    <dgm:cxn modelId="{AAFB64CE-A7F3-4CB7-9400-25EA8C20D934}" srcId="{E9DF6B64-3B3B-4AAE-8A7B-9010D8BE24EB}" destId="{EA8B6590-013B-4465-AADF-4B7A9386EA98}" srcOrd="0" destOrd="0" parTransId="{2100D7FE-25FC-4759-9FA3-9AE135E9839A}" sibTransId="{45F3F021-B31B-438F-B936-C8792BDA3C70}"/>
    <dgm:cxn modelId="{C9722AFA-A2BB-434D-9C30-A534F9EA1EA2}" srcId="{CF3EA5DF-81FC-468B-8070-69C3AD6BBB4E}" destId="{27288F0C-4512-47D6-AB47-A6A043D3E5AB}" srcOrd="1" destOrd="0" parTransId="{C5DC4F82-2ED1-4736-A16F-847D0C01AC4A}" sibTransId="{39AECC88-7120-438A-B8E3-F2715DE51C32}"/>
    <dgm:cxn modelId="{E536496C-0A06-4E7D-85A0-5CE21701C420}" type="presParOf" srcId="{2BBB418C-458B-4706-8AD2-B8D3E0A61F2D}" destId="{0238FA74-AAC5-4EC1-82F9-FD88F07628BA}" srcOrd="0" destOrd="0" presId="urn:microsoft.com/office/officeart/2005/8/layout/hList9"/>
    <dgm:cxn modelId="{476E975A-F21A-44B1-A7B1-A51CC6620163}" type="presParOf" srcId="{2BBB418C-458B-4706-8AD2-B8D3E0A61F2D}" destId="{CCA50327-0FC8-4A66-B52B-6BEFCC00D3B6}" srcOrd="1" destOrd="0" presId="urn:microsoft.com/office/officeart/2005/8/layout/hList9"/>
    <dgm:cxn modelId="{71206696-E022-487F-BAA2-AEF6356B2D98}" type="presParOf" srcId="{CCA50327-0FC8-4A66-B52B-6BEFCC00D3B6}" destId="{219AB84E-8DA4-44B1-8D0B-B338FBC44A61}" srcOrd="0" destOrd="0" presId="urn:microsoft.com/office/officeart/2005/8/layout/hList9"/>
    <dgm:cxn modelId="{77822F03-283A-475D-8E41-7843412BC757}" type="presParOf" srcId="{CCA50327-0FC8-4A66-B52B-6BEFCC00D3B6}" destId="{DF5AA5D6-9DC0-4031-85B1-CFE8C17531B3}" srcOrd="1" destOrd="0" presId="urn:microsoft.com/office/officeart/2005/8/layout/hList9"/>
    <dgm:cxn modelId="{466B7AB0-0B4D-4A09-A9BA-D5727D36E8DF}" type="presParOf" srcId="{DF5AA5D6-9DC0-4031-85B1-CFE8C17531B3}" destId="{2FAEF51E-A3D4-41A2-A97B-90EA691658AD}" srcOrd="0" destOrd="0" presId="urn:microsoft.com/office/officeart/2005/8/layout/hList9"/>
    <dgm:cxn modelId="{C3456A37-1758-44EE-B4D7-6D373B611ECA}" type="presParOf" srcId="{DF5AA5D6-9DC0-4031-85B1-CFE8C17531B3}" destId="{0B9DD48F-17AF-454E-97D7-5A73F1CB53BF}" srcOrd="1" destOrd="0" presId="urn:microsoft.com/office/officeart/2005/8/layout/hList9"/>
    <dgm:cxn modelId="{7FB672F1-5B0D-49CC-B42E-75B8AD88EE7B}" type="presParOf" srcId="{CCA50327-0FC8-4A66-B52B-6BEFCC00D3B6}" destId="{223B8743-BB2A-450D-A462-5D52660FEC78}" srcOrd="2" destOrd="0" presId="urn:microsoft.com/office/officeart/2005/8/layout/hList9"/>
    <dgm:cxn modelId="{6B66B6BB-6767-4B3C-8AF9-7A36DE8FAD79}" type="presParOf" srcId="{223B8743-BB2A-450D-A462-5D52660FEC78}" destId="{1ADD8F37-9D98-449A-952C-5AEB65E79E5B}" srcOrd="0" destOrd="0" presId="urn:microsoft.com/office/officeart/2005/8/layout/hList9"/>
    <dgm:cxn modelId="{606D4BAE-4301-475C-BF7A-D0D4F9E57DB2}" type="presParOf" srcId="{223B8743-BB2A-450D-A462-5D52660FEC78}" destId="{E157E01E-8123-4D94-A1C8-C22F083A2034}" srcOrd="1" destOrd="0" presId="urn:microsoft.com/office/officeart/2005/8/layout/hList9"/>
    <dgm:cxn modelId="{F3A394F7-282F-4158-BD64-8B74EE7D456C}" type="presParOf" srcId="{CCA50327-0FC8-4A66-B52B-6BEFCC00D3B6}" destId="{B817AEE0-4667-44EC-9C42-D550D93C816B}" srcOrd="3" destOrd="0" presId="urn:microsoft.com/office/officeart/2005/8/layout/hList9"/>
    <dgm:cxn modelId="{9EAEF0B4-A320-48B8-AA0F-D0A85D0DF990}" type="presParOf" srcId="{B817AEE0-4667-44EC-9C42-D550D93C816B}" destId="{1B403553-9BBC-432B-BED7-1693665EDA36}" srcOrd="0" destOrd="0" presId="urn:microsoft.com/office/officeart/2005/8/layout/hList9"/>
    <dgm:cxn modelId="{B9F26EE8-54B9-4819-A500-34C9A1D6ECB7}" type="presParOf" srcId="{B817AEE0-4667-44EC-9C42-D550D93C816B}" destId="{7CCD7A07-795A-41AB-9294-4E3EE4406336}" srcOrd="1" destOrd="0" presId="urn:microsoft.com/office/officeart/2005/8/layout/hList9"/>
    <dgm:cxn modelId="{4AE8071D-AA9B-42C7-9F54-2A4DFC87D3BA}" type="presParOf" srcId="{CCA50327-0FC8-4A66-B52B-6BEFCC00D3B6}" destId="{D90EA914-313E-4825-8D88-E4E61BB7E9EC}" srcOrd="4" destOrd="0" presId="urn:microsoft.com/office/officeart/2005/8/layout/hList9"/>
    <dgm:cxn modelId="{C3319766-A6C3-4976-9DB6-52A1F0EE81A4}" type="presParOf" srcId="{D90EA914-313E-4825-8D88-E4E61BB7E9EC}" destId="{4DCE3767-1873-4ADF-8168-DAC7E80D4956}" srcOrd="0" destOrd="0" presId="urn:microsoft.com/office/officeart/2005/8/layout/hList9"/>
    <dgm:cxn modelId="{BE295F6C-7F90-41A9-A56D-4F13C61228D4}" type="presParOf" srcId="{D90EA914-313E-4825-8D88-E4E61BB7E9EC}" destId="{9E8FCD99-EF4B-4730-A558-276E87DE9AB5}" srcOrd="1" destOrd="0" presId="urn:microsoft.com/office/officeart/2005/8/layout/hList9"/>
    <dgm:cxn modelId="{CD0F39FD-DB9C-4011-AD66-BE18701586C7}" type="presParOf" srcId="{2BBB418C-458B-4706-8AD2-B8D3E0A61F2D}" destId="{E6727E7A-AD2F-4268-990F-64806C9A6AD6}" srcOrd="2" destOrd="0" presId="urn:microsoft.com/office/officeart/2005/8/layout/hList9"/>
    <dgm:cxn modelId="{2B0CF7FB-39D4-4DB0-BD3D-854C465199E8}" type="presParOf" srcId="{2BBB418C-458B-4706-8AD2-B8D3E0A61F2D}" destId="{94A952EC-8543-4B3B-BD10-10563A59FE46}" srcOrd="3" destOrd="0" presId="urn:microsoft.com/office/officeart/2005/8/layout/hList9"/>
    <dgm:cxn modelId="{65845CF1-9183-486C-B872-A0E342ACCACD}" type="presParOf" srcId="{2BBB418C-458B-4706-8AD2-B8D3E0A61F2D}" destId="{116CDE52-8828-4D80-9913-584728BB36D5}" srcOrd="4" destOrd="0" presId="urn:microsoft.com/office/officeart/2005/8/layout/hList9"/>
    <dgm:cxn modelId="{F8AF8388-332A-4851-8EE9-15979F1EE6E1}" type="presParOf" srcId="{2BBB418C-458B-4706-8AD2-B8D3E0A61F2D}" destId="{37644D50-8695-4F20-B847-CEFEFF2641DF}" srcOrd="5" destOrd="0" presId="urn:microsoft.com/office/officeart/2005/8/layout/hList9"/>
    <dgm:cxn modelId="{F0C1011D-9FE3-4FB0-A5A1-D9D58F125BE6}" type="presParOf" srcId="{2BBB418C-458B-4706-8AD2-B8D3E0A61F2D}" destId="{9FE936C3-46B3-4704-9CB4-CBA96A3615F3}" srcOrd="6" destOrd="0" presId="urn:microsoft.com/office/officeart/2005/8/layout/hList9"/>
    <dgm:cxn modelId="{E7F33A1C-2165-42BC-93F8-9DAE6557D045}" type="presParOf" srcId="{9FE936C3-46B3-4704-9CB4-CBA96A3615F3}" destId="{46A10F61-2E0D-43E5-8461-02B1B8F512A8}" srcOrd="0" destOrd="0" presId="urn:microsoft.com/office/officeart/2005/8/layout/hList9"/>
    <dgm:cxn modelId="{A1B25C0A-EED4-4FB3-B005-7C35979C9AC9}" type="presParOf" srcId="{9FE936C3-46B3-4704-9CB4-CBA96A3615F3}" destId="{603F698B-C79D-44A1-8FCA-D2ED65947513}" srcOrd="1" destOrd="0" presId="urn:microsoft.com/office/officeart/2005/8/layout/hList9"/>
    <dgm:cxn modelId="{4FE93162-025A-4E65-B014-BE3BF1DCDBCA}" type="presParOf" srcId="{603F698B-C79D-44A1-8FCA-D2ED65947513}" destId="{3FF6785B-4B11-4733-AE7E-8594E7680993}" srcOrd="0" destOrd="0" presId="urn:microsoft.com/office/officeart/2005/8/layout/hList9"/>
    <dgm:cxn modelId="{F5323238-BF9F-433E-BC0D-1BFB479B9E0F}" type="presParOf" srcId="{603F698B-C79D-44A1-8FCA-D2ED65947513}" destId="{8F2BD5FB-0923-428D-BAE1-E6917F35EF99}" srcOrd="1" destOrd="0" presId="urn:microsoft.com/office/officeart/2005/8/layout/hList9"/>
    <dgm:cxn modelId="{804426AE-6C17-4D38-BFA5-04F6CFB2AF67}" type="presParOf" srcId="{9FE936C3-46B3-4704-9CB4-CBA96A3615F3}" destId="{BA060337-0913-4A3D-B5E1-D65B6F4C0330}" srcOrd="2" destOrd="0" presId="urn:microsoft.com/office/officeart/2005/8/layout/hList9"/>
    <dgm:cxn modelId="{9C93EC46-261A-40DD-84D5-739FF84AD2FC}" type="presParOf" srcId="{BA060337-0913-4A3D-B5E1-D65B6F4C0330}" destId="{82A1E34D-7D19-47D4-B58D-18244D26F185}" srcOrd="0" destOrd="0" presId="urn:microsoft.com/office/officeart/2005/8/layout/hList9"/>
    <dgm:cxn modelId="{58737D69-0C99-4FD8-9A11-EC33F9A5DF7C}" type="presParOf" srcId="{BA060337-0913-4A3D-B5E1-D65B6F4C0330}" destId="{B8248E67-A266-47AA-B72A-F1A052F5970F}" srcOrd="1" destOrd="0" presId="urn:microsoft.com/office/officeart/2005/8/layout/hList9"/>
    <dgm:cxn modelId="{61C68462-1021-4466-AF84-BCBA18A63182}" type="presParOf" srcId="{9FE936C3-46B3-4704-9CB4-CBA96A3615F3}" destId="{DCCBA22C-BA6D-4F0C-AFCB-C1EE330374DF}" srcOrd="3" destOrd="0" presId="urn:microsoft.com/office/officeart/2005/8/layout/hList9"/>
    <dgm:cxn modelId="{6FE974F9-887B-4673-8C04-357BC93468BD}" type="presParOf" srcId="{DCCBA22C-BA6D-4F0C-AFCB-C1EE330374DF}" destId="{CA148979-87DF-414C-81E2-14F1D73AF184}" srcOrd="0" destOrd="0" presId="urn:microsoft.com/office/officeart/2005/8/layout/hList9"/>
    <dgm:cxn modelId="{B6C4EADE-3BD5-4325-A7FC-6A5A242C80DA}" type="presParOf" srcId="{DCCBA22C-BA6D-4F0C-AFCB-C1EE330374DF}" destId="{D5C8D004-287E-4FB9-B31E-67FBE4988BA8}" srcOrd="1" destOrd="0" presId="urn:microsoft.com/office/officeart/2005/8/layout/hList9"/>
    <dgm:cxn modelId="{224E011B-3766-4557-B285-726EAA67E76E}" type="presParOf" srcId="{9FE936C3-46B3-4704-9CB4-CBA96A3615F3}" destId="{CB1D398D-2AED-4295-A7F8-31F34C682867}" srcOrd="4" destOrd="0" presId="urn:microsoft.com/office/officeart/2005/8/layout/hList9"/>
    <dgm:cxn modelId="{9CEC7C59-13A2-4AAC-854F-3473BE64908B}" type="presParOf" srcId="{CB1D398D-2AED-4295-A7F8-31F34C682867}" destId="{C8E59469-B1D8-4A1D-9B47-0463C760DC19}" srcOrd="0" destOrd="0" presId="urn:microsoft.com/office/officeart/2005/8/layout/hList9"/>
    <dgm:cxn modelId="{BC1FA33E-8FD5-4F4E-9564-E23B0CF06661}" type="presParOf" srcId="{CB1D398D-2AED-4295-A7F8-31F34C682867}" destId="{8CCFD345-F47C-4874-9AF8-83D3081A1A6E}" srcOrd="1" destOrd="0" presId="urn:microsoft.com/office/officeart/2005/8/layout/hList9"/>
    <dgm:cxn modelId="{676F269D-8DF1-4183-BDDD-DE41E33DF8E4}" type="presParOf" srcId="{2BBB418C-458B-4706-8AD2-B8D3E0A61F2D}" destId="{4359C8A0-03F3-436A-9390-BAD8F0963F83}" srcOrd="7" destOrd="0" presId="urn:microsoft.com/office/officeart/2005/8/layout/hList9"/>
    <dgm:cxn modelId="{BED718FB-D80A-44F8-88F7-C1610297B236}" type="presParOf" srcId="{2BBB418C-458B-4706-8AD2-B8D3E0A61F2D}" destId="{0D094900-D7B3-4512-BEFE-FEB4291F0225}" srcOrd="8" destOrd="0" presId="urn:microsoft.com/office/officeart/2005/8/layout/hList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6DDD8F-3D22-42D1-BB6B-90FFAC66E42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E1304880-ED86-430D-AD98-03B07FE9D90E}">
      <dgm:prSet/>
      <dgm:spPr>
        <a:solidFill>
          <a:srgbClr val="4B6F6A"/>
        </a:solidFill>
      </dgm:spPr>
      <dgm:t>
        <a:bodyPr/>
        <a:lstStyle/>
        <a:p>
          <a:r>
            <a:rPr lang="en-GB" smtClean="0"/>
            <a:t>Audience/Goal</a:t>
          </a:r>
          <a:endParaRPr lang="en-GB" dirty="0" smtClean="0"/>
        </a:p>
      </dgm:t>
    </dgm:pt>
    <dgm:pt modelId="{E2AB36E7-3D0A-4902-894F-0489F0594B6E}" type="parTrans" cxnId="{32AE3CFB-CAE5-4327-90C0-4C9EE97162D1}">
      <dgm:prSet/>
      <dgm:spPr/>
      <dgm:t>
        <a:bodyPr/>
        <a:lstStyle/>
        <a:p>
          <a:endParaRPr lang="en-GB"/>
        </a:p>
      </dgm:t>
    </dgm:pt>
    <dgm:pt modelId="{17087E3A-360F-4CB3-9A22-F097B621624A}" type="sibTrans" cxnId="{32AE3CFB-CAE5-4327-90C0-4C9EE97162D1}">
      <dgm:prSet/>
      <dgm:spPr/>
      <dgm:t>
        <a:bodyPr/>
        <a:lstStyle/>
        <a:p>
          <a:endParaRPr lang="en-GB"/>
        </a:p>
      </dgm:t>
    </dgm:pt>
    <dgm:pt modelId="{DBC2D9E8-1A21-4EE5-BC77-B219C922D108}">
      <dgm:prSet/>
      <dgm:spPr>
        <a:solidFill>
          <a:srgbClr val="547C76"/>
        </a:solidFill>
      </dgm:spPr>
      <dgm:t>
        <a:bodyPr/>
        <a:lstStyle/>
        <a:p>
          <a:r>
            <a:rPr lang="en-GB" dirty="0" smtClean="0"/>
            <a:t>Challenge faced</a:t>
          </a:r>
        </a:p>
      </dgm:t>
    </dgm:pt>
    <dgm:pt modelId="{9A3DAA5E-C052-4EFA-B007-1C97C4600E87}" type="parTrans" cxnId="{875F3E7F-5306-4D52-A9DA-3B21AD719170}">
      <dgm:prSet/>
      <dgm:spPr/>
      <dgm:t>
        <a:bodyPr/>
        <a:lstStyle/>
        <a:p>
          <a:endParaRPr lang="en-GB"/>
        </a:p>
      </dgm:t>
    </dgm:pt>
    <dgm:pt modelId="{849B3253-28F7-411D-A40D-8AA243227650}" type="sibTrans" cxnId="{875F3E7F-5306-4D52-A9DA-3B21AD719170}">
      <dgm:prSet/>
      <dgm:spPr/>
      <dgm:t>
        <a:bodyPr/>
        <a:lstStyle/>
        <a:p>
          <a:endParaRPr lang="en-GB"/>
        </a:p>
      </dgm:t>
    </dgm:pt>
    <dgm:pt modelId="{91CA82C7-BCC7-4D9A-982F-22E018F51A8C}">
      <dgm:prSet/>
      <dgm:spPr>
        <a:solidFill>
          <a:srgbClr val="547C76"/>
        </a:solidFill>
      </dgm:spPr>
      <dgm:t>
        <a:bodyPr/>
        <a:lstStyle/>
        <a:p>
          <a:r>
            <a:rPr lang="en-GB" dirty="0" smtClean="0"/>
            <a:t>Solution</a:t>
          </a:r>
        </a:p>
      </dgm:t>
    </dgm:pt>
    <dgm:pt modelId="{C20A30C8-8D79-40CD-A672-C784CFC2A930}" type="parTrans" cxnId="{8E95F13F-80EA-49DB-85BC-5E384EECEC06}">
      <dgm:prSet/>
      <dgm:spPr/>
      <dgm:t>
        <a:bodyPr/>
        <a:lstStyle/>
        <a:p>
          <a:endParaRPr lang="en-GB"/>
        </a:p>
      </dgm:t>
    </dgm:pt>
    <dgm:pt modelId="{05CCFE41-D70B-4981-8893-A71DD20A11A7}" type="sibTrans" cxnId="{8E95F13F-80EA-49DB-85BC-5E384EECEC06}">
      <dgm:prSet/>
      <dgm:spPr/>
      <dgm:t>
        <a:bodyPr/>
        <a:lstStyle/>
        <a:p>
          <a:endParaRPr lang="en-GB"/>
        </a:p>
      </dgm:t>
    </dgm:pt>
    <dgm:pt modelId="{61084E7F-494C-49FA-A7C6-5DE0B5B09AB2}">
      <dgm:prSet/>
      <dgm:spPr>
        <a:solidFill>
          <a:srgbClr val="4B6F6A"/>
        </a:solidFill>
      </dgm:spPr>
      <dgm:t>
        <a:bodyPr/>
        <a:lstStyle/>
        <a:p>
          <a:r>
            <a:rPr lang="en-GB" dirty="0" smtClean="0"/>
            <a:t>Results: and why they matter! </a:t>
          </a:r>
        </a:p>
      </dgm:t>
    </dgm:pt>
    <dgm:pt modelId="{69F80CDE-ED4B-4B31-88CE-5F47C7119942}" type="parTrans" cxnId="{690F8D89-2C49-4C09-A103-CAA5EB698164}">
      <dgm:prSet/>
      <dgm:spPr/>
      <dgm:t>
        <a:bodyPr/>
        <a:lstStyle/>
        <a:p>
          <a:endParaRPr lang="en-GB"/>
        </a:p>
      </dgm:t>
    </dgm:pt>
    <dgm:pt modelId="{20A9C9AD-4770-4B4D-A8A8-0A1B6B68EEAD}" type="sibTrans" cxnId="{690F8D89-2C49-4C09-A103-CAA5EB698164}">
      <dgm:prSet/>
      <dgm:spPr/>
      <dgm:t>
        <a:bodyPr/>
        <a:lstStyle/>
        <a:p>
          <a:endParaRPr lang="en-GB"/>
        </a:p>
      </dgm:t>
    </dgm:pt>
    <dgm:pt modelId="{9BBB6D34-3159-4503-9BE6-7B085B668F9C}" type="pres">
      <dgm:prSet presAssocID="{D96DDD8F-3D22-42D1-BB6B-90FFAC66E425}" presName="diagram" presStyleCnt="0">
        <dgm:presLayoutVars>
          <dgm:dir/>
          <dgm:resizeHandles val="exact"/>
        </dgm:presLayoutVars>
      </dgm:prSet>
      <dgm:spPr/>
      <dgm:t>
        <a:bodyPr/>
        <a:lstStyle/>
        <a:p>
          <a:endParaRPr lang="en-GB"/>
        </a:p>
      </dgm:t>
    </dgm:pt>
    <dgm:pt modelId="{3A44DF16-8E11-4A94-8558-B9C1F38DC558}" type="pres">
      <dgm:prSet presAssocID="{E1304880-ED86-430D-AD98-03B07FE9D90E}" presName="node" presStyleLbl="node1" presStyleIdx="0" presStyleCnt="4">
        <dgm:presLayoutVars>
          <dgm:bulletEnabled val="1"/>
        </dgm:presLayoutVars>
      </dgm:prSet>
      <dgm:spPr/>
      <dgm:t>
        <a:bodyPr/>
        <a:lstStyle/>
        <a:p>
          <a:endParaRPr lang="en-GB"/>
        </a:p>
      </dgm:t>
    </dgm:pt>
    <dgm:pt modelId="{E10258B1-EAA5-47E0-8166-828DB425B206}" type="pres">
      <dgm:prSet presAssocID="{17087E3A-360F-4CB3-9A22-F097B621624A}" presName="sibTrans" presStyleCnt="0"/>
      <dgm:spPr/>
    </dgm:pt>
    <dgm:pt modelId="{FFAABAC8-6404-462D-BCC9-E778F2721380}" type="pres">
      <dgm:prSet presAssocID="{DBC2D9E8-1A21-4EE5-BC77-B219C922D108}" presName="node" presStyleLbl="node1" presStyleIdx="1" presStyleCnt="4">
        <dgm:presLayoutVars>
          <dgm:bulletEnabled val="1"/>
        </dgm:presLayoutVars>
      </dgm:prSet>
      <dgm:spPr/>
      <dgm:t>
        <a:bodyPr/>
        <a:lstStyle/>
        <a:p>
          <a:endParaRPr lang="en-GB"/>
        </a:p>
      </dgm:t>
    </dgm:pt>
    <dgm:pt modelId="{6C87B442-43BF-4BD0-B596-A36213DB3999}" type="pres">
      <dgm:prSet presAssocID="{849B3253-28F7-411D-A40D-8AA243227650}" presName="sibTrans" presStyleCnt="0"/>
      <dgm:spPr/>
    </dgm:pt>
    <dgm:pt modelId="{A8D5C6CE-6A41-410D-8100-1F4AF78F0FCF}" type="pres">
      <dgm:prSet presAssocID="{91CA82C7-BCC7-4D9A-982F-22E018F51A8C}" presName="node" presStyleLbl="node1" presStyleIdx="2" presStyleCnt="4">
        <dgm:presLayoutVars>
          <dgm:bulletEnabled val="1"/>
        </dgm:presLayoutVars>
      </dgm:prSet>
      <dgm:spPr/>
      <dgm:t>
        <a:bodyPr/>
        <a:lstStyle/>
        <a:p>
          <a:endParaRPr lang="en-GB"/>
        </a:p>
      </dgm:t>
    </dgm:pt>
    <dgm:pt modelId="{6EE6762F-46CE-49F2-B197-63FC815CD4C7}" type="pres">
      <dgm:prSet presAssocID="{05CCFE41-D70B-4981-8893-A71DD20A11A7}" presName="sibTrans" presStyleCnt="0"/>
      <dgm:spPr/>
    </dgm:pt>
    <dgm:pt modelId="{9BEC370D-D532-4517-884C-C7FA633EC866}" type="pres">
      <dgm:prSet presAssocID="{61084E7F-494C-49FA-A7C6-5DE0B5B09AB2}" presName="node" presStyleLbl="node1" presStyleIdx="3" presStyleCnt="4">
        <dgm:presLayoutVars>
          <dgm:bulletEnabled val="1"/>
        </dgm:presLayoutVars>
      </dgm:prSet>
      <dgm:spPr/>
      <dgm:t>
        <a:bodyPr/>
        <a:lstStyle/>
        <a:p>
          <a:endParaRPr lang="en-GB"/>
        </a:p>
      </dgm:t>
    </dgm:pt>
  </dgm:ptLst>
  <dgm:cxnLst>
    <dgm:cxn modelId="{8E95F13F-80EA-49DB-85BC-5E384EECEC06}" srcId="{D96DDD8F-3D22-42D1-BB6B-90FFAC66E425}" destId="{91CA82C7-BCC7-4D9A-982F-22E018F51A8C}" srcOrd="2" destOrd="0" parTransId="{C20A30C8-8D79-40CD-A672-C784CFC2A930}" sibTransId="{05CCFE41-D70B-4981-8893-A71DD20A11A7}"/>
    <dgm:cxn modelId="{B5685F55-478E-47EA-A2B5-2DAE81EA1363}" type="presOf" srcId="{DBC2D9E8-1A21-4EE5-BC77-B219C922D108}" destId="{FFAABAC8-6404-462D-BCC9-E778F2721380}" srcOrd="0" destOrd="0" presId="urn:microsoft.com/office/officeart/2005/8/layout/default"/>
    <dgm:cxn modelId="{4AF9B3B5-D74A-41B8-AF61-B25889D2AE0F}" type="presOf" srcId="{D96DDD8F-3D22-42D1-BB6B-90FFAC66E425}" destId="{9BBB6D34-3159-4503-9BE6-7B085B668F9C}" srcOrd="0" destOrd="0" presId="urn:microsoft.com/office/officeart/2005/8/layout/default"/>
    <dgm:cxn modelId="{9005E9B0-6866-4829-8264-D3E3C52FABFF}" type="presOf" srcId="{61084E7F-494C-49FA-A7C6-5DE0B5B09AB2}" destId="{9BEC370D-D532-4517-884C-C7FA633EC866}" srcOrd="0" destOrd="0" presId="urn:microsoft.com/office/officeart/2005/8/layout/default"/>
    <dgm:cxn modelId="{6D786EE8-9442-422F-AD5F-6B921F65B9B8}" type="presOf" srcId="{91CA82C7-BCC7-4D9A-982F-22E018F51A8C}" destId="{A8D5C6CE-6A41-410D-8100-1F4AF78F0FCF}" srcOrd="0" destOrd="0" presId="urn:microsoft.com/office/officeart/2005/8/layout/default"/>
    <dgm:cxn modelId="{875F3E7F-5306-4D52-A9DA-3B21AD719170}" srcId="{D96DDD8F-3D22-42D1-BB6B-90FFAC66E425}" destId="{DBC2D9E8-1A21-4EE5-BC77-B219C922D108}" srcOrd="1" destOrd="0" parTransId="{9A3DAA5E-C052-4EFA-B007-1C97C4600E87}" sibTransId="{849B3253-28F7-411D-A40D-8AA243227650}"/>
    <dgm:cxn modelId="{245F880C-738F-4E6E-B4EE-2C0210695C2E}" type="presOf" srcId="{E1304880-ED86-430D-AD98-03B07FE9D90E}" destId="{3A44DF16-8E11-4A94-8558-B9C1F38DC558}" srcOrd="0" destOrd="0" presId="urn:microsoft.com/office/officeart/2005/8/layout/default"/>
    <dgm:cxn modelId="{690F8D89-2C49-4C09-A103-CAA5EB698164}" srcId="{D96DDD8F-3D22-42D1-BB6B-90FFAC66E425}" destId="{61084E7F-494C-49FA-A7C6-5DE0B5B09AB2}" srcOrd="3" destOrd="0" parTransId="{69F80CDE-ED4B-4B31-88CE-5F47C7119942}" sibTransId="{20A9C9AD-4770-4B4D-A8A8-0A1B6B68EEAD}"/>
    <dgm:cxn modelId="{32AE3CFB-CAE5-4327-90C0-4C9EE97162D1}" srcId="{D96DDD8F-3D22-42D1-BB6B-90FFAC66E425}" destId="{E1304880-ED86-430D-AD98-03B07FE9D90E}" srcOrd="0" destOrd="0" parTransId="{E2AB36E7-3D0A-4902-894F-0489F0594B6E}" sibTransId="{17087E3A-360F-4CB3-9A22-F097B621624A}"/>
    <dgm:cxn modelId="{13482958-19FF-46CD-A204-3963886C0374}" type="presParOf" srcId="{9BBB6D34-3159-4503-9BE6-7B085B668F9C}" destId="{3A44DF16-8E11-4A94-8558-B9C1F38DC558}" srcOrd="0" destOrd="0" presId="urn:microsoft.com/office/officeart/2005/8/layout/default"/>
    <dgm:cxn modelId="{DD50B6C6-4770-46E4-8C67-3ADE486E2F3E}" type="presParOf" srcId="{9BBB6D34-3159-4503-9BE6-7B085B668F9C}" destId="{E10258B1-EAA5-47E0-8166-828DB425B206}" srcOrd="1" destOrd="0" presId="urn:microsoft.com/office/officeart/2005/8/layout/default"/>
    <dgm:cxn modelId="{B4251644-5199-468F-9345-2273D5C34E79}" type="presParOf" srcId="{9BBB6D34-3159-4503-9BE6-7B085B668F9C}" destId="{FFAABAC8-6404-462D-BCC9-E778F2721380}" srcOrd="2" destOrd="0" presId="urn:microsoft.com/office/officeart/2005/8/layout/default"/>
    <dgm:cxn modelId="{90CC977F-624D-4D6D-B9F3-998A2ACB2584}" type="presParOf" srcId="{9BBB6D34-3159-4503-9BE6-7B085B668F9C}" destId="{6C87B442-43BF-4BD0-B596-A36213DB3999}" srcOrd="3" destOrd="0" presId="urn:microsoft.com/office/officeart/2005/8/layout/default"/>
    <dgm:cxn modelId="{1EF4C76F-1F30-4399-82AB-BDD01E505ACB}" type="presParOf" srcId="{9BBB6D34-3159-4503-9BE6-7B085B668F9C}" destId="{A8D5C6CE-6A41-410D-8100-1F4AF78F0FCF}" srcOrd="4" destOrd="0" presId="urn:microsoft.com/office/officeart/2005/8/layout/default"/>
    <dgm:cxn modelId="{9601FEFD-B840-4DD8-BF7B-1DC8CE973B25}" type="presParOf" srcId="{9BBB6D34-3159-4503-9BE6-7B085B668F9C}" destId="{6EE6762F-46CE-49F2-B197-63FC815CD4C7}" srcOrd="5" destOrd="0" presId="urn:microsoft.com/office/officeart/2005/8/layout/default"/>
    <dgm:cxn modelId="{7F2AC8DA-0297-41B4-90AE-292BAD41BE20}" type="presParOf" srcId="{9BBB6D34-3159-4503-9BE6-7B085B668F9C}" destId="{9BEC370D-D532-4517-884C-C7FA633EC866}" srcOrd="6"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1543" cy="717788"/>
          </a:xfrm>
          <a:prstGeom prst="rect">
            <a:avLst/>
          </a:prstGeom>
        </p:spPr>
        <p:txBody>
          <a:bodyPr vert="horz" lIns="132752" tIns="66377" rIns="132752" bIns="66377" rtlCol="0"/>
          <a:lstStyle>
            <a:lvl1pPr algn="l">
              <a:defRPr sz="1700"/>
            </a:lvl1pPr>
          </a:lstStyle>
          <a:p>
            <a:endParaRPr lang="en-GB" dirty="0"/>
          </a:p>
        </p:txBody>
      </p:sp>
      <p:sp>
        <p:nvSpPr>
          <p:cNvPr id="3" name="Date Placeholder 2"/>
          <p:cNvSpPr>
            <a:spLocks noGrp="1"/>
          </p:cNvSpPr>
          <p:nvPr>
            <p:ph type="dt" idx="1"/>
          </p:nvPr>
        </p:nvSpPr>
        <p:spPr>
          <a:xfrm>
            <a:off x="5622800" y="0"/>
            <a:ext cx="4301543" cy="717788"/>
          </a:xfrm>
          <a:prstGeom prst="rect">
            <a:avLst/>
          </a:prstGeom>
        </p:spPr>
        <p:txBody>
          <a:bodyPr vert="horz" lIns="132752" tIns="66377" rIns="132752" bIns="66377" rtlCol="0"/>
          <a:lstStyle>
            <a:lvl1pPr algn="r">
              <a:defRPr sz="1700"/>
            </a:lvl1pPr>
          </a:lstStyle>
          <a:p>
            <a:fld id="{41A1E726-E884-3147-8495-DD349AF9AC39}" type="datetimeFigureOut">
              <a:rPr lang="en-US" smtClean="0"/>
              <a:t>11/3/2016</a:t>
            </a:fld>
            <a:endParaRPr lang="en-GB" dirty="0"/>
          </a:p>
        </p:txBody>
      </p:sp>
      <p:sp>
        <p:nvSpPr>
          <p:cNvPr id="4" name="Slide Image Placeholder 3"/>
          <p:cNvSpPr>
            <a:spLocks noGrp="1" noRot="1" noChangeAspect="1"/>
          </p:cNvSpPr>
          <p:nvPr>
            <p:ph type="sldImg" idx="2"/>
          </p:nvPr>
        </p:nvSpPr>
        <p:spPr>
          <a:xfrm>
            <a:off x="176213" y="1076325"/>
            <a:ext cx="9574212" cy="5384800"/>
          </a:xfrm>
          <a:prstGeom prst="rect">
            <a:avLst/>
          </a:prstGeom>
          <a:noFill/>
          <a:ln w="12700">
            <a:solidFill>
              <a:prstClr val="black"/>
            </a:solidFill>
          </a:ln>
        </p:spPr>
        <p:txBody>
          <a:bodyPr vert="horz" lIns="132752" tIns="66377" rIns="132752" bIns="66377" rtlCol="0" anchor="ctr"/>
          <a:lstStyle/>
          <a:p>
            <a:endParaRPr lang="en-GB" dirty="0"/>
          </a:p>
        </p:txBody>
      </p:sp>
      <p:sp>
        <p:nvSpPr>
          <p:cNvPr id="5" name="Notes Placeholder 4"/>
          <p:cNvSpPr>
            <a:spLocks noGrp="1"/>
          </p:cNvSpPr>
          <p:nvPr>
            <p:ph type="body" sz="quarter" idx="3"/>
          </p:nvPr>
        </p:nvSpPr>
        <p:spPr>
          <a:xfrm>
            <a:off x="992665" y="6818990"/>
            <a:ext cx="7941310" cy="6460093"/>
          </a:xfrm>
          <a:prstGeom prst="rect">
            <a:avLst/>
          </a:prstGeom>
        </p:spPr>
        <p:txBody>
          <a:bodyPr vert="horz" lIns="132752" tIns="66377" rIns="132752" bIns="66377"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2" y="13635483"/>
            <a:ext cx="4301543" cy="717788"/>
          </a:xfrm>
          <a:prstGeom prst="rect">
            <a:avLst/>
          </a:prstGeom>
        </p:spPr>
        <p:txBody>
          <a:bodyPr vert="horz" lIns="132752" tIns="66377" rIns="132752" bIns="66377" rtlCol="0" anchor="b"/>
          <a:lstStyle>
            <a:lvl1pPr algn="l">
              <a:defRPr sz="1700"/>
            </a:lvl1pPr>
          </a:lstStyle>
          <a:p>
            <a:endParaRPr lang="en-GB" dirty="0"/>
          </a:p>
        </p:txBody>
      </p:sp>
      <p:sp>
        <p:nvSpPr>
          <p:cNvPr id="7" name="Slide Number Placeholder 6"/>
          <p:cNvSpPr>
            <a:spLocks noGrp="1"/>
          </p:cNvSpPr>
          <p:nvPr>
            <p:ph type="sldNum" sz="quarter" idx="5"/>
          </p:nvPr>
        </p:nvSpPr>
        <p:spPr>
          <a:xfrm>
            <a:off x="5622800" y="13635483"/>
            <a:ext cx="4301543" cy="717788"/>
          </a:xfrm>
          <a:prstGeom prst="rect">
            <a:avLst/>
          </a:prstGeom>
        </p:spPr>
        <p:txBody>
          <a:bodyPr vert="horz" lIns="132752" tIns="66377" rIns="132752" bIns="66377" rtlCol="0" anchor="b"/>
          <a:lstStyle>
            <a:lvl1pPr algn="r">
              <a:defRPr sz="1700"/>
            </a:lvl1pPr>
          </a:lstStyle>
          <a:p>
            <a:fld id="{1FB80096-8159-9F40-B4DD-D018910AD5B0}" type="slidenum">
              <a:rPr lang="en-GB" smtClean="0"/>
              <a:t>‹#›</a:t>
            </a:fld>
            <a:endParaRPr lang="en-GB" dirty="0"/>
          </a:p>
        </p:txBody>
      </p:sp>
    </p:spTree>
    <p:extLst>
      <p:ext uri="{BB962C8B-B14F-4D97-AF65-F5344CB8AC3E}">
        <p14:creationId xmlns:p14="http://schemas.microsoft.com/office/powerpoint/2010/main" val="29529995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sas.upenn.edu/African_Studies/NEH/tz_folk.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en.wikipedia.org/wiki/Interactive_storytelling" TargetMode="External"/><Relationship Id="rId3" Type="http://schemas.openxmlformats.org/officeDocument/2006/relationships/hyperlink" Target="http://en.wikipedia.org/wiki/Fairytales" TargetMode="External"/><Relationship Id="rId7" Type="http://schemas.openxmlformats.org/officeDocument/2006/relationships/hyperlink" Target="http://en.wikipedia.org/wiki/Fables"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en.wikipedia.org/wiki/Legend" TargetMode="External"/><Relationship Id="rId11" Type="http://schemas.openxmlformats.org/officeDocument/2006/relationships/hyperlink" Target="http://en.wikipedia.org/wiki/Web_documentary" TargetMode="External"/><Relationship Id="rId5" Type="http://schemas.openxmlformats.org/officeDocument/2006/relationships/hyperlink" Target="http://en.wikipedia.org/wiki/Mythology" TargetMode="External"/><Relationship Id="rId10" Type="http://schemas.openxmlformats.org/officeDocument/2006/relationships/hyperlink" Target="http://en.wikipedia.org/wiki/Documentary" TargetMode="External"/><Relationship Id="rId4" Type="http://schemas.openxmlformats.org/officeDocument/2006/relationships/hyperlink" Target="http://en.wikipedia.org/wiki/Folklore" TargetMode="External"/><Relationship Id="rId9" Type="http://schemas.openxmlformats.org/officeDocument/2006/relationships/hyperlink" Target="http://en.wikipedia.org/wiki/Interactive_fictio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B80096-8159-9F40-B4DD-D018910AD5B0}" type="slidenum">
              <a:rPr lang="en-GB" smtClean="0"/>
              <a:t>1</a:t>
            </a:fld>
            <a:endParaRPr lang="en-GB" dirty="0"/>
          </a:p>
        </p:txBody>
      </p:sp>
    </p:spTree>
    <p:extLst>
      <p:ext uri="{BB962C8B-B14F-4D97-AF65-F5344CB8AC3E}">
        <p14:creationId xmlns:p14="http://schemas.microsoft.com/office/powerpoint/2010/main" val="4055268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B80096-8159-9F40-B4DD-D018910AD5B0}" type="slidenum">
              <a:rPr lang="en-GB" smtClean="0"/>
              <a:t>10</a:t>
            </a:fld>
            <a:endParaRPr lang="en-GB" dirty="0"/>
          </a:p>
        </p:txBody>
      </p:sp>
    </p:spTree>
    <p:extLst>
      <p:ext uri="{BB962C8B-B14F-4D97-AF65-F5344CB8AC3E}">
        <p14:creationId xmlns:p14="http://schemas.microsoft.com/office/powerpoint/2010/main" val="3399428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B80096-8159-9F40-B4DD-D018910AD5B0}" type="slidenum">
              <a:rPr lang="en-GB" smtClean="0"/>
              <a:t>11</a:t>
            </a:fld>
            <a:endParaRPr lang="en-GB" dirty="0"/>
          </a:p>
        </p:txBody>
      </p:sp>
    </p:spTree>
    <p:extLst>
      <p:ext uri="{BB962C8B-B14F-4D97-AF65-F5344CB8AC3E}">
        <p14:creationId xmlns:p14="http://schemas.microsoft.com/office/powerpoint/2010/main" val="3399428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charset="0"/>
                <a:ea typeface="ＭＳ Ｐゴシック" pitchFamily="34" charset="-128"/>
              </a:defRPr>
            </a:lvl1pPr>
            <a:lvl2pPr marL="1127184" indent="-433530" eaLnBrk="0" hangingPunct="0">
              <a:defRPr sz="3600">
                <a:solidFill>
                  <a:schemeClr val="tx1"/>
                </a:solidFill>
                <a:latin typeface="Arial" charset="0"/>
                <a:ea typeface="ＭＳ Ｐゴシック" pitchFamily="34" charset="-128"/>
              </a:defRPr>
            </a:lvl2pPr>
            <a:lvl3pPr marL="1734129" indent="-346825" eaLnBrk="0" hangingPunct="0">
              <a:defRPr sz="3600">
                <a:solidFill>
                  <a:schemeClr val="tx1"/>
                </a:solidFill>
                <a:latin typeface="Arial" charset="0"/>
                <a:ea typeface="ＭＳ Ｐゴシック" pitchFamily="34" charset="-128"/>
              </a:defRPr>
            </a:lvl3pPr>
            <a:lvl4pPr marL="2427779" indent="-346825" eaLnBrk="0" hangingPunct="0">
              <a:defRPr sz="3600">
                <a:solidFill>
                  <a:schemeClr val="tx1"/>
                </a:solidFill>
                <a:latin typeface="Arial" charset="0"/>
                <a:ea typeface="ＭＳ Ｐゴシック" pitchFamily="34" charset="-128"/>
              </a:defRPr>
            </a:lvl4pPr>
            <a:lvl5pPr marL="3121428" indent="-346825" eaLnBrk="0" hangingPunct="0">
              <a:defRPr sz="3600">
                <a:solidFill>
                  <a:schemeClr val="tx1"/>
                </a:solidFill>
                <a:latin typeface="Arial" charset="0"/>
                <a:ea typeface="ＭＳ Ｐゴシック" pitchFamily="34" charset="-128"/>
              </a:defRPr>
            </a:lvl5pPr>
            <a:lvl6pPr marL="3815082" indent="-346825" eaLnBrk="0" fontAlgn="base" hangingPunct="0">
              <a:spcBef>
                <a:spcPct val="0"/>
              </a:spcBef>
              <a:spcAft>
                <a:spcPct val="0"/>
              </a:spcAft>
              <a:defRPr sz="3600">
                <a:solidFill>
                  <a:schemeClr val="tx1"/>
                </a:solidFill>
                <a:latin typeface="Arial" charset="0"/>
                <a:ea typeface="ＭＳ Ｐゴシック" pitchFamily="34" charset="-128"/>
              </a:defRPr>
            </a:lvl6pPr>
            <a:lvl7pPr marL="4508733" indent="-346825" eaLnBrk="0" fontAlgn="base" hangingPunct="0">
              <a:spcBef>
                <a:spcPct val="0"/>
              </a:spcBef>
              <a:spcAft>
                <a:spcPct val="0"/>
              </a:spcAft>
              <a:defRPr sz="3600">
                <a:solidFill>
                  <a:schemeClr val="tx1"/>
                </a:solidFill>
                <a:latin typeface="Arial" charset="0"/>
                <a:ea typeface="ＭＳ Ｐゴシック" pitchFamily="34" charset="-128"/>
              </a:defRPr>
            </a:lvl7pPr>
            <a:lvl8pPr marL="5202383" indent="-346825" eaLnBrk="0" fontAlgn="base" hangingPunct="0">
              <a:spcBef>
                <a:spcPct val="0"/>
              </a:spcBef>
              <a:spcAft>
                <a:spcPct val="0"/>
              </a:spcAft>
              <a:defRPr sz="3600">
                <a:solidFill>
                  <a:schemeClr val="tx1"/>
                </a:solidFill>
                <a:latin typeface="Arial" charset="0"/>
                <a:ea typeface="ＭＳ Ｐゴシック" pitchFamily="34" charset="-128"/>
              </a:defRPr>
            </a:lvl8pPr>
            <a:lvl9pPr marL="5896034" indent="-346825" eaLnBrk="0" fontAlgn="base" hangingPunct="0">
              <a:spcBef>
                <a:spcPct val="0"/>
              </a:spcBef>
              <a:spcAft>
                <a:spcPct val="0"/>
              </a:spcAft>
              <a:defRPr sz="3600">
                <a:solidFill>
                  <a:schemeClr val="tx1"/>
                </a:solidFill>
                <a:latin typeface="Arial" charset="0"/>
                <a:ea typeface="ＭＳ Ｐゴシック" pitchFamily="34" charset="-128"/>
              </a:defRPr>
            </a:lvl9pPr>
          </a:lstStyle>
          <a:p>
            <a:fld id="{11CA1EAC-151B-4F8F-8408-563DF77BD2F9}" type="slidenum">
              <a:rPr lang="en-US" sz="1700"/>
              <a:pPr/>
              <a:t>14</a:t>
            </a:fld>
            <a:endParaRPr lang="en-US" sz="1700" dirty="0"/>
          </a:p>
        </p:txBody>
      </p:sp>
      <p:sp>
        <p:nvSpPr>
          <p:cNvPr id="58371" name="Rectangle 2"/>
          <p:cNvSpPr>
            <a:spLocks noGrp="1" noRot="1" noChangeAspect="1" noTextEdit="1"/>
          </p:cNvSpPr>
          <p:nvPr>
            <p:ph type="sldImg"/>
          </p:nvPr>
        </p:nvSpPr>
        <p:spPr>
          <a:xfrm>
            <a:off x="177800" y="1076325"/>
            <a:ext cx="9571038" cy="5384800"/>
          </a:xfrm>
          <a:ln/>
        </p:spPr>
      </p:sp>
      <p:sp>
        <p:nvSpPr>
          <p:cNvPr id="58372" name="Rectangle 3"/>
          <p:cNvSpPr>
            <a:spLocks noGrp="1"/>
          </p:cNvSpPr>
          <p:nvPr>
            <p:ph type="body" idx="1"/>
          </p:nvPr>
        </p:nvSpPr>
        <p:spPr>
          <a:xfrm>
            <a:off x="984604" y="7402942"/>
            <a:ext cx="7870116" cy="701373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But we need to balance the</a:t>
            </a:r>
            <a:r>
              <a:rPr lang="en-US" baseline="0" dirty="0" smtClean="0"/>
              <a:t> rational with the emotional.  I use Steve Jobs here because he lived this thinking, he understood that technical brilliance isn’t enough, that a story for the brand is essential.   After all, there are some outstanding gadget manufacturers out there, many making arguably better products than Apple, yet none have even touched on their dominance of the sector.</a:t>
            </a:r>
          </a:p>
          <a:p>
            <a:pPr eaLnBrk="1" hangingPunct="1"/>
            <a:endParaRPr lang="en-US" baseline="0" dirty="0" smtClean="0"/>
          </a:p>
          <a:p>
            <a:pPr eaLnBrk="1" hangingPunct="1"/>
            <a:r>
              <a:rPr lang="en-US" baseline="0" dirty="0" smtClean="0"/>
              <a:t>However, don’t take my word for it.  You may have heard of Nobel Prize Winner, Professor Daniel Kahneman – best known for his 2011 book ‘Thinking Fast, Thinking Slow’ which was based on 30 years of peer reviewed research.</a:t>
            </a:r>
          </a:p>
          <a:p>
            <a:pPr eaLnBrk="1" hangingPunct="1"/>
            <a:endParaRPr lang="en-US" baseline="0" dirty="0" smtClean="0"/>
          </a:p>
          <a:p>
            <a:pPr eaLnBrk="1" hangingPunct="1"/>
            <a:r>
              <a:rPr lang="en-US" dirty="0" smtClean="0"/>
              <a:t>In</a:t>
            </a:r>
            <a:r>
              <a:rPr lang="en-US" baseline="0" dirty="0" smtClean="0"/>
              <a:t> this </a:t>
            </a:r>
            <a:r>
              <a:rPr lang="en-US" dirty="0"/>
              <a:t>he describes two systems that govern how the mind works, one we control and one we do not. System 2 represents the conscious self that makes choices and decides what to do. System 1 represents the instinctual mental events that allow us to make quick decisions with little mental energy. We could not survive without System 1 and yet it often causes us to make systematic errors in specific situations.</a:t>
            </a:r>
          </a:p>
          <a:p>
            <a:pPr eaLnBrk="1" hangingPunct="1"/>
            <a:endParaRPr lang="en-US" dirty="0"/>
          </a:p>
          <a:p>
            <a:pPr eaLnBrk="1" hangingPunct="1"/>
            <a:r>
              <a:rPr lang="en-US" dirty="0"/>
              <a:t>So, we may think of ourselves as purely rational beings but the fact is we are not – our cave man, instinctive brain has as much of a role to play as our rational thoughts.  </a:t>
            </a:r>
            <a:endParaRPr lang="en-US" dirty="0" smtClean="0"/>
          </a:p>
        </p:txBody>
      </p:sp>
    </p:spTree>
    <p:extLst>
      <p:ext uri="{BB962C8B-B14F-4D97-AF65-F5344CB8AC3E}">
        <p14:creationId xmlns:p14="http://schemas.microsoft.com/office/powerpoint/2010/main" val="4083863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B80096-8159-9F40-B4DD-D018910AD5B0}" type="slidenum">
              <a:rPr lang="en-GB" smtClean="0"/>
              <a:t>17</a:t>
            </a:fld>
            <a:endParaRPr lang="en-GB" dirty="0"/>
          </a:p>
        </p:txBody>
      </p:sp>
    </p:spTree>
    <p:extLst>
      <p:ext uri="{BB962C8B-B14F-4D97-AF65-F5344CB8AC3E}">
        <p14:creationId xmlns:p14="http://schemas.microsoft.com/office/powerpoint/2010/main" val="1410616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B80096-8159-9F40-B4DD-D018910AD5B0}" type="slidenum">
              <a:rPr lang="en-GB" smtClean="0"/>
              <a:t>18</a:t>
            </a:fld>
            <a:endParaRPr lang="en-GB" dirty="0"/>
          </a:p>
        </p:txBody>
      </p:sp>
    </p:spTree>
    <p:extLst>
      <p:ext uri="{BB962C8B-B14F-4D97-AF65-F5344CB8AC3E}">
        <p14:creationId xmlns:p14="http://schemas.microsoft.com/office/powerpoint/2010/main" val="567082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dirty="0" smtClean="0">
                <a:latin typeface="Century Gothic" panose="020B0502020202020204" pitchFamily="34" charset="0"/>
              </a:rPr>
              <a:t>A narrative is the anchor point from which all communication must originate.</a:t>
            </a:r>
          </a:p>
          <a:p>
            <a:pPr algn="ctr"/>
            <a:endParaRPr lang="en-US" sz="1200" dirty="0" smtClean="0">
              <a:latin typeface="Century Gothic" panose="020B0502020202020204" pitchFamily="34" charset="0"/>
            </a:endParaRPr>
          </a:p>
          <a:p>
            <a:pPr algn="ctr"/>
            <a:r>
              <a:rPr lang="en-US" sz="1200" dirty="0" smtClean="0">
                <a:latin typeface="Century Gothic" panose="020B0502020202020204" pitchFamily="34" charset="0"/>
              </a:rPr>
              <a:t>Whilst specific messages will differ by audience, geography and agenda, everything we say is guided by the themes, tone, pillars and (critically) simplicity of the narrative.</a:t>
            </a:r>
            <a:endParaRPr lang="en-GB" sz="1200" dirty="0" smtClean="0">
              <a:latin typeface="Century Gothic" panose="020B0502020202020204" pitchFamily="34" charset="0"/>
            </a:endParaRPr>
          </a:p>
          <a:p>
            <a:endParaRPr lang="en-GB" dirty="0"/>
          </a:p>
        </p:txBody>
      </p:sp>
      <p:sp>
        <p:nvSpPr>
          <p:cNvPr id="4" name="Slide Number Placeholder 3"/>
          <p:cNvSpPr>
            <a:spLocks noGrp="1"/>
          </p:cNvSpPr>
          <p:nvPr>
            <p:ph type="sldNum" sz="quarter" idx="10"/>
          </p:nvPr>
        </p:nvSpPr>
        <p:spPr/>
        <p:txBody>
          <a:bodyPr/>
          <a:lstStyle/>
          <a:p>
            <a:fld id="{1FB80096-8159-9F40-B4DD-D018910AD5B0}" type="slidenum">
              <a:rPr lang="en-GB" smtClean="0"/>
              <a:t>21</a:t>
            </a:fld>
            <a:endParaRPr lang="en-GB" dirty="0"/>
          </a:p>
        </p:txBody>
      </p:sp>
    </p:spTree>
    <p:extLst>
      <p:ext uri="{BB962C8B-B14F-4D97-AF65-F5344CB8AC3E}">
        <p14:creationId xmlns:p14="http://schemas.microsoft.com/office/powerpoint/2010/main" val="2829687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B80096-8159-9F40-B4DD-D018910AD5B0}" type="slidenum">
              <a:rPr lang="en-GB" smtClean="0"/>
              <a:t>22</a:t>
            </a:fld>
            <a:endParaRPr lang="en-GB" dirty="0"/>
          </a:p>
        </p:txBody>
      </p:sp>
    </p:spTree>
    <p:extLst>
      <p:ext uri="{BB962C8B-B14F-4D97-AF65-F5344CB8AC3E}">
        <p14:creationId xmlns:p14="http://schemas.microsoft.com/office/powerpoint/2010/main" val="1707251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latin typeface="Century Gothic" panose="020B0502020202020204" pitchFamily="34" charset="0"/>
              </a:rPr>
              <a:t>The </a:t>
            </a:r>
            <a:r>
              <a:rPr lang="en-GB" dirty="0" smtClean="0">
                <a:latin typeface="Century Gothic" panose="020B0502020202020204" pitchFamily="34" charset="0"/>
              </a:rPr>
              <a:t>story includes </a:t>
            </a:r>
            <a:r>
              <a:rPr lang="en-GB" dirty="0">
                <a:latin typeface="Century Gothic" panose="020B0502020202020204" pitchFamily="34" charset="0"/>
              </a:rPr>
              <a:t>three supporting </a:t>
            </a:r>
            <a:r>
              <a:rPr lang="en-GB" dirty="0" smtClean="0">
                <a:latin typeface="Century Gothic" panose="020B0502020202020204" pitchFamily="34" charset="0"/>
              </a:rPr>
              <a:t>arguments that </a:t>
            </a:r>
            <a:r>
              <a:rPr lang="en-GB" dirty="0">
                <a:latin typeface="Century Gothic" panose="020B0502020202020204" pitchFamily="34" charset="0"/>
              </a:rPr>
              <a:t>provide a clear, compelling starting point for conversations with our audiences on why this issue is important. </a:t>
            </a:r>
            <a:endParaRPr lang="en-GB" i="1" dirty="0">
              <a:latin typeface="Century Gothic" panose="020B0502020202020204" pitchFamily="34" charset="0"/>
            </a:endParaRPr>
          </a:p>
          <a:p>
            <a:pPr algn="l"/>
            <a:r>
              <a:rPr lang="en-GB" dirty="0">
                <a:latin typeface="Century Gothic" panose="020B0502020202020204" pitchFamily="34" charset="0"/>
              </a:rPr>
              <a:t>These are building blocks that can be used flexibly – we may rely on one theme, or use a combination, differently for different audiences.</a:t>
            </a:r>
          </a:p>
          <a:p>
            <a:endParaRPr lang="en-GB" dirty="0"/>
          </a:p>
        </p:txBody>
      </p:sp>
      <p:sp>
        <p:nvSpPr>
          <p:cNvPr id="4" name="Slide Number Placeholder 3"/>
          <p:cNvSpPr>
            <a:spLocks noGrp="1"/>
          </p:cNvSpPr>
          <p:nvPr>
            <p:ph type="sldNum" sz="quarter" idx="10"/>
          </p:nvPr>
        </p:nvSpPr>
        <p:spPr/>
        <p:txBody>
          <a:bodyPr/>
          <a:lstStyle/>
          <a:p>
            <a:fld id="{1FB80096-8159-9F40-B4DD-D018910AD5B0}" type="slidenum">
              <a:rPr lang="en-GB" smtClean="0"/>
              <a:t>23</a:t>
            </a:fld>
            <a:endParaRPr lang="en-GB" dirty="0"/>
          </a:p>
        </p:txBody>
      </p:sp>
    </p:spTree>
    <p:extLst>
      <p:ext uri="{BB962C8B-B14F-4D97-AF65-F5344CB8AC3E}">
        <p14:creationId xmlns:p14="http://schemas.microsoft.com/office/powerpoint/2010/main" val="1454536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B80096-8159-9F40-B4DD-D018910AD5B0}" type="slidenum">
              <a:rPr lang="en-GB" smtClean="0"/>
              <a:t>24</a:t>
            </a:fld>
            <a:endParaRPr lang="en-GB" dirty="0"/>
          </a:p>
        </p:txBody>
      </p:sp>
    </p:spTree>
    <p:extLst>
      <p:ext uri="{BB962C8B-B14F-4D97-AF65-F5344CB8AC3E}">
        <p14:creationId xmlns:p14="http://schemas.microsoft.com/office/powerpoint/2010/main" val="275753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Insert</a:t>
            </a:r>
            <a:r>
              <a:rPr lang="en-GB" baseline="0" dirty="0" smtClean="0"/>
              <a:t> Link Here</a:t>
            </a:r>
            <a:endParaRPr lang="en-GB" dirty="0"/>
          </a:p>
        </p:txBody>
      </p:sp>
      <p:sp>
        <p:nvSpPr>
          <p:cNvPr id="4" name="Slide Number Placeholder 3"/>
          <p:cNvSpPr>
            <a:spLocks noGrp="1"/>
          </p:cNvSpPr>
          <p:nvPr>
            <p:ph type="sldNum" sz="quarter" idx="10"/>
          </p:nvPr>
        </p:nvSpPr>
        <p:spPr/>
        <p:txBody>
          <a:bodyPr/>
          <a:lstStyle/>
          <a:p>
            <a:fld id="{1FB80096-8159-9F40-B4DD-D018910AD5B0}" type="slidenum">
              <a:rPr lang="en-GB" smtClean="0"/>
              <a:t>26</a:t>
            </a:fld>
            <a:endParaRPr lang="en-GB" dirty="0"/>
          </a:p>
        </p:txBody>
      </p:sp>
    </p:spTree>
    <p:extLst>
      <p:ext uri="{BB962C8B-B14F-4D97-AF65-F5344CB8AC3E}">
        <p14:creationId xmlns:p14="http://schemas.microsoft.com/office/powerpoint/2010/main" val="4008991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Weber Shandwick:</a:t>
            </a:r>
            <a:r>
              <a:rPr lang="en-GB" b="1" baseline="0" dirty="0" smtClean="0"/>
              <a:t> </a:t>
            </a:r>
            <a:r>
              <a:rPr lang="en-GB" baseline="0" dirty="0" smtClean="0"/>
              <a:t>who we are, and why we’re here. </a:t>
            </a:r>
            <a:r>
              <a:rPr lang="en-GB" dirty="0" smtClean="0"/>
              <a:t>What is a communications</a:t>
            </a:r>
            <a:r>
              <a:rPr lang="en-GB" baseline="0" dirty="0" smtClean="0"/>
              <a:t> agency? </a:t>
            </a:r>
          </a:p>
          <a:p>
            <a:r>
              <a:rPr lang="en-GB" baseline="0" dirty="0" smtClean="0"/>
              <a:t>We are storytellers – Nutrition is a wonderful story to tell </a:t>
            </a:r>
          </a:p>
          <a:p>
            <a:endParaRPr lang="en-GB" baseline="0" dirty="0" smtClean="0"/>
          </a:p>
          <a:p>
            <a:r>
              <a:rPr lang="en-GB" baseline="0" dirty="0" smtClean="0"/>
              <a:t>Very quick recap of the </a:t>
            </a:r>
            <a:r>
              <a:rPr lang="en-GB" b="1" baseline="0" dirty="0" smtClean="0"/>
              <a:t>process</a:t>
            </a:r>
            <a:r>
              <a:rPr lang="en-GB" baseline="0" dirty="0" smtClean="0"/>
              <a:t> so far – emphasising that this has been a collaborative process with partners around the world, including input from PANITA</a:t>
            </a:r>
          </a:p>
          <a:p>
            <a:endParaRPr lang="en-GB" b="1" baseline="0" dirty="0" smtClean="0"/>
          </a:p>
          <a:p>
            <a:r>
              <a:rPr lang="en-GB" b="1" baseline="0" dirty="0" smtClean="0"/>
              <a:t>Participant introductions: </a:t>
            </a:r>
            <a:r>
              <a:rPr lang="en-GB" b="0" baseline="0" dirty="0" smtClean="0"/>
              <a:t>open to the floor</a:t>
            </a:r>
            <a:endParaRPr lang="en-GB" b="0" dirty="0" smtClean="0"/>
          </a:p>
        </p:txBody>
      </p:sp>
      <p:sp>
        <p:nvSpPr>
          <p:cNvPr id="4" name="Slide Number Placeholder 3"/>
          <p:cNvSpPr>
            <a:spLocks noGrp="1"/>
          </p:cNvSpPr>
          <p:nvPr>
            <p:ph type="sldNum" sz="quarter" idx="10"/>
          </p:nvPr>
        </p:nvSpPr>
        <p:spPr/>
        <p:txBody>
          <a:bodyPr/>
          <a:lstStyle/>
          <a:p>
            <a:fld id="{1FB80096-8159-9F40-B4DD-D018910AD5B0}" type="slidenum">
              <a:rPr lang="en-GB" smtClean="0"/>
              <a:t>2</a:t>
            </a:fld>
            <a:endParaRPr lang="en-GB" dirty="0"/>
          </a:p>
        </p:txBody>
      </p:sp>
    </p:spTree>
    <p:extLst>
      <p:ext uri="{BB962C8B-B14F-4D97-AF65-F5344CB8AC3E}">
        <p14:creationId xmlns:p14="http://schemas.microsoft.com/office/powerpoint/2010/main" val="14106168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B80096-8159-9F40-B4DD-D018910AD5B0}" type="slidenum">
              <a:rPr lang="en-GB" smtClean="0"/>
              <a:t>27</a:t>
            </a:fld>
            <a:endParaRPr lang="en-GB" dirty="0"/>
          </a:p>
        </p:txBody>
      </p:sp>
    </p:spTree>
    <p:extLst>
      <p:ext uri="{BB962C8B-B14F-4D97-AF65-F5344CB8AC3E}">
        <p14:creationId xmlns:p14="http://schemas.microsoft.com/office/powerpoint/2010/main" val="1410616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B80096-8159-9F40-B4DD-D018910AD5B0}" type="slidenum">
              <a:rPr lang="en-GB" smtClean="0"/>
              <a:t>28</a:t>
            </a:fld>
            <a:endParaRPr lang="en-GB" dirty="0"/>
          </a:p>
        </p:txBody>
      </p:sp>
    </p:spTree>
    <p:extLst>
      <p:ext uri="{BB962C8B-B14F-4D97-AF65-F5344CB8AC3E}">
        <p14:creationId xmlns:p14="http://schemas.microsoft.com/office/powerpoint/2010/main" val="14106168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388" y="1076325"/>
            <a:ext cx="9567862" cy="5383213"/>
          </a:xfrm>
        </p:spPr>
      </p:sp>
      <p:sp>
        <p:nvSpPr>
          <p:cNvPr id="3" name="Notes Placeholder 2"/>
          <p:cNvSpPr>
            <a:spLocks noGrp="1"/>
          </p:cNvSpPr>
          <p:nvPr>
            <p:ph type="body" idx="1"/>
          </p:nvPr>
        </p:nvSpPr>
        <p:spPr/>
        <p:txBody>
          <a:bodyPr/>
          <a:lstStyle/>
          <a:p>
            <a:r>
              <a:rPr lang="en-GB" sz="1800" dirty="0"/>
              <a:t>Campaign framework: goal, objectives, audiences, asks, tactics </a:t>
            </a:r>
            <a:endParaRPr lang="en-US" dirty="0"/>
          </a:p>
        </p:txBody>
      </p:sp>
      <p:sp>
        <p:nvSpPr>
          <p:cNvPr id="4" name="Slide Number Placeholder 3"/>
          <p:cNvSpPr>
            <a:spLocks noGrp="1"/>
          </p:cNvSpPr>
          <p:nvPr>
            <p:ph type="sldNum" sz="quarter" idx="10"/>
          </p:nvPr>
        </p:nvSpPr>
        <p:spPr/>
        <p:txBody>
          <a:bodyPr/>
          <a:lstStyle/>
          <a:p>
            <a:fld id="{D4BF3ECC-0E5D-4F55-8694-57D9F9B98AC5}"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7914203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B80096-8159-9F40-B4DD-D018910AD5B0}" type="slidenum">
              <a:rPr lang="en-GB" smtClean="0"/>
              <a:t>33</a:t>
            </a:fld>
            <a:endParaRPr lang="en-GB" dirty="0"/>
          </a:p>
        </p:txBody>
      </p:sp>
    </p:spTree>
    <p:extLst>
      <p:ext uri="{BB962C8B-B14F-4D97-AF65-F5344CB8AC3E}">
        <p14:creationId xmlns:p14="http://schemas.microsoft.com/office/powerpoint/2010/main" val="3399428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B80096-8159-9F40-B4DD-D018910AD5B0}" type="slidenum">
              <a:rPr lang="en-GB" smtClean="0"/>
              <a:t>34</a:t>
            </a:fld>
            <a:endParaRPr lang="en-GB" dirty="0"/>
          </a:p>
        </p:txBody>
      </p:sp>
    </p:spTree>
    <p:extLst>
      <p:ext uri="{BB962C8B-B14F-4D97-AF65-F5344CB8AC3E}">
        <p14:creationId xmlns:p14="http://schemas.microsoft.com/office/powerpoint/2010/main" val="33994280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pitchFamily="34" charset="0"/>
              </a:defRPr>
            </a:lvl1pPr>
            <a:lvl2pPr marL="1127352" indent="-433597">
              <a:defRPr sz="1800">
                <a:solidFill>
                  <a:schemeClr val="tx1"/>
                </a:solidFill>
                <a:latin typeface="Arial" pitchFamily="34" charset="0"/>
              </a:defRPr>
            </a:lvl2pPr>
            <a:lvl3pPr marL="1734388" indent="-346878">
              <a:defRPr sz="1800">
                <a:solidFill>
                  <a:schemeClr val="tx1"/>
                </a:solidFill>
                <a:latin typeface="Arial" pitchFamily="34" charset="0"/>
              </a:defRPr>
            </a:lvl3pPr>
            <a:lvl4pPr marL="2428143" indent="-346878">
              <a:defRPr sz="1800">
                <a:solidFill>
                  <a:schemeClr val="tx1"/>
                </a:solidFill>
                <a:latin typeface="Arial" pitchFamily="34" charset="0"/>
              </a:defRPr>
            </a:lvl4pPr>
            <a:lvl5pPr marL="3121899" indent="-346878">
              <a:defRPr sz="1800">
                <a:solidFill>
                  <a:schemeClr val="tx1"/>
                </a:solidFill>
                <a:latin typeface="Arial" pitchFamily="34" charset="0"/>
              </a:defRPr>
            </a:lvl5pPr>
            <a:lvl6pPr marL="3815654" indent="-346878" eaLnBrk="0" fontAlgn="base" hangingPunct="0">
              <a:spcBef>
                <a:spcPct val="30000"/>
              </a:spcBef>
              <a:spcAft>
                <a:spcPct val="0"/>
              </a:spcAft>
              <a:defRPr sz="1800">
                <a:solidFill>
                  <a:schemeClr val="tx1"/>
                </a:solidFill>
                <a:latin typeface="Arial" pitchFamily="34" charset="0"/>
              </a:defRPr>
            </a:lvl6pPr>
            <a:lvl7pPr marL="4509409" indent="-346878" eaLnBrk="0" fontAlgn="base" hangingPunct="0">
              <a:spcBef>
                <a:spcPct val="30000"/>
              </a:spcBef>
              <a:spcAft>
                <a:spcPct val="0"/>
              </a:spcAft>
              <a:defRPr sz="1800">
                <a:solidFill>
                  <a:schemeClr val="tx1"/>
                </a:solidFill>
                <a:latin typeface="Arial" pitchFamily="34" charset="0"/>
              </a:defRPr>
            </a:lvl7pPr>
            <a:lvl8pPr marL="5203165" indent="-346878" eaLnBrk="0" fontAlgn="base" hangingPunct="0">
              <a:spcBef>
                <a:spcPct val="30000"/>
              </a:spcBef>
              <a:spcAft>
                <a:spcPct val="0"/>
              </a:spcAft>
              <a:defRPr sz="1800">
                <a:solidFill>
                  <a:schemeClr val="tx1"/>
                </a:solidFill>
                <a:latin typeface="Arial" pitchFamily="34" charset="0"/>
              </a:defRPr>
            </a:lvl8pPr>
            <a:lvl9pPr marL="5896920" indent="-346878" eaLnBrk="0" fontAlgn="base" hangingPunct="0">
              <a:spcBef>
                <a:spcPct val="30000"/>
              </a:spcBef>
              <a:spcAft>
                <a:spcPct val="0"/>
              </a:spcAft>
              <a:defRPr sz="1800">
                <a:solidFill>
                  <a:schemeClr val="tx1"/>
                </a:solidFill>
                <a:latin typeface="Arial" pitchFamily="34" charset="0"/>
              </a:defRPr>
            </a:lvl9pPr>
          </a:lstStyle>
          <a:p>
            <a:fld id="{3D6B3696-0E4A-4B17-9A98-FD9D28A4E6F0}" type="slidenum">
              <a:rPr lang="en-US" altLang="en-US" smtClean="0">
                <a:cs typeface="Arial" pitchFamily="34" charset="0"/>
              </a:rPr>
              <a:pPr/>
              <a:t>35</a:t>
            </a:fld>
            <a:endParaRPr lang="en-US" altLang="en-US" smtClean="0">
              <a:cs typeface="Arial" pitchFamily="34" charset="0"/>
            </a:endParaRPr>
          </a:p>
        </p:txBody>
      </p:sp>
      <p:sp>
        <p:nvSpPr>
          <p:cNvPr id="168963" name="Rectangle 2"/>
          <p:cNvSpPr>
            <a:spLocks noGrp="1" noRot="1" noChangeAspect="1" noChangeArrowheads="1" noTextEdit="1"/>
          </p:cNvSpPr>
          <p:nvPr>
            <p:ph type="sldImg"/>
          </p:nvPr>
        </p:nvSpPr>
        <p:spPr>
          <a:xfrm>
            <a:off x="177800" y="1076325"/>
            <a:ext cx="9571038" cy="5384800"/>
          </a:xfrm>
          <a:ln/>
        </p:spPr>
      </p:sp>
      <p:sp>
        <p:nvSpPr>
          <p:cNvPr id="168964" name="Rectangle 3"/>
          <p:cNvSpPr>
            <a:spLocks noGrp="1" noChangeArrowheads="1"/>
          </p:cNvSpPr>
          <p:nvPr>
            <p:ph type="body" idx="1"/>
          </p:nvPr>
        </p:nvSpPr>
        <p:spPr bwMode="auto">
          <a:xfrm>
            <a:off x="1326026" y="6818929"/>
            <a:ext cx="7274589" cy="64611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500" dirty="0"/>
              <a:t>So what makes a good quote: don’t over answer</a:t>
            </a:r>
          </a:p>
          <a:p>
            <a:r>
              <a:rPr lang="en-US" sz="1500" dirty="0"/>
              <a:t>Five seconds- that doesn’t mean talk in 5 second </a:t>
            </a:r>
            <a:r>
              <a:rPr lang="en-US" sz="1500" dirty="0" err="1"/>
              <a:t>soundbites</a:t>
            </a:r>
            <a:r>
              <a:rPr lang="en-US" sz="1500" dirty="0"/>
              <a:t>. Answer can be 20-30 seconds but the reporter may paraphrase your first 20 seconds and just capture the rest in the bite.</a:t>
            </a:r>
          </a:p>
          <a:p>
            <a:r>
              <a:rPr lang="en-US" sz="1500" dirty="0"/>
              <a:t>Passion- you can’t be taken seriously if your delivery is devoid of energy and enthusiasm</a:t>
            </a:r>
          </a:p>
          <a:p>
            <a:r>
              <a:rPr lang="en-US" sz="1500" dirty="0"/>
              <a:t>No jargon- keep it simple</a:t>
            </a:r>
          </a:p>
          <a:p>
            <a:r>
              <a:rPr lang="en-US" sz="1500" dirty="0"/>
              <a:t>Benefits- process is boring, that’s why recipes are on the back of the box</a:t>
            </a:r>
          </a:p>
          <a:p>
            <a:r>
              <a:rPr lang="en-US" sz="1500" dirty="0"/>
              <a:t>Examples- reporters love those two words “for example”, paint a picture that readers can visualize, takes complex sometimes abstract concept and makes it understandable “life is like a box of chocolates”</a:t>
            </a:r>
          </a:p>
          <a:p>
            <a:r>
              <a:rPr lang="en-US" sz="1800" dirty="0"/>
              <a:t> </a:t>
            </a:r>
          </a:p>
          <a:p>
            <a:r>
              <a:rPr lang="en-US" sz="1800" dirty="0"/>
              <a:t>According to Max Atkinson, the British speech researcher, when a speaker utters the phrase “for example” there is a noticeable movement among crowds. Atkinson videotapes audiences listening to speakers and what he finds is that there is a distinct movement of heads when that phrase is spoken. Audience members are literally jerking their heads up to hear what comes next. </a:t>
            </a:r>
          </a:p>
          <a:p>
            <a:r>
              <a:rPr lang="en-US" sz="1800" dirty="0"/>
              <a:t> </a:t>
            </a:r>
          </a:p>
          <a:p>
            <a:r>
              <a:rPr lang="en-US" sz="1800" dirty="0"/>
              <a:t>Audiences love example because it allows them to leave the boring world of abstraction where the speaker has been dwelling. Examples allow the audience member to see if he or she has really understood the speaker after all. </a:t>
            </a:r>
          </a:p>
          <a:p>
            <a:r>
              <a:rPr lang="en-US" sz="1800" dirty="0"/>
              <a:t> </a:t>
            </a:r>
          </a:p>
          <a:p>
            <a:r>
              <a:rPr lang="en-US" sz="1800" dirty="0"/>
              <a:t>And the final benefit of “For example” for audience member and speaker alike is that it means there will be a temporary ceasefire when it comes to the speaker delivering more and more data. Because an example is not about delivering new data; it is about putting together a real life picture of the data and facts you described a moment ago.</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B80096-8159-9F40-B4DD-D018910AD5B0}" type="slidenum">
              <a:rPr lang="en-GB" smtClean="0"/>
              <a:t>36</a:t>
            </a:fld>
            <a:endParaRPr lang="en-GB" dirty="0"/>
          </a:p>
        </p:txBody>
      </p:sp>
    </p:spTree>
    <p:extLst>
      <p:ext uri="{BB962C8B-B14F-4D97-AF65-F5344CB8AC3E}">
        <p14:creationId xmlns:p14="http://schemas.microsoft.com/office/powerpoint/2010/main" val="3399428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B80096-8159-9F40-B4DD-D018910AD5B0}" type="slidenum">
              <a:rPr lang="en-GB" smtClean="0"/>
              <a:t>37</a:t>
            </a:fld>
            <a:endParaRPr lang="en-GB" dirty="0"/>
          </a:p>
        </p:txBody>
      </p:sp>
    </p:spTree>
    <p:extLst>
      <p:ext uri="{BB962C8B-B14F-4D97-AF65-F5344CB8AC3E}">
        <p14:creationId xmlns:p14="http://schemas.microsoft.com/office/powerpoint/2010/main" val="14106168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altLang="en-US" sz="1200" dirty="0" smtClean="0"/>
              <a:t>Tanzania’s media (print, TV, radio) are located mainly in Dar </a:t>
            </a:r>
            <a:r>
              <a:rPr lang="en-GB" altLang="en-US" sz="1200" dirty="0" err="1" smtClean="0"/>
              <a:t>es</a:t>
            </a:r>
            <a:r>
              <a:rPr lang="en-GB" altLang="en-US" sz="1200" dirty="0" smtClean="0"/>
              <a:t> Salaam, but also have a vibrant regional media.</a:t>
            </a:r>
            <a:endParaRPr lang="en-US" alt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GB" alt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altLang="en-US" sz="1200" dirty="0" smtClean="0"/>
              <a:t>In addition there are regional newspapers that have greater readership within the regions</a:t>
            </a:r>
          </a:p>
          <a:p>
            <a:pPr marL="0" marR="0" indent="0" algn="l" defTabSz="457200" rtl="0" eaLnBrk="1" fontAlgn="auto" latinLnBrk="0" hangingPunct="1">
              <a:lnSpc>
                <a:spcPct val="100000"/>
              </a:lnSpc>
              <a:spcBef>
                <a:spcPts val="0"/>
              </a:spcBef>
              <a:spcAft>
                <a:spcPts val="0"/>
              </a:spcAft>
              <a:buClrTx/>
              <a:buSzTx/>
              <a:buFontTx/>
              <a:buNone/>
              <a:tabLst/>
              <a:defRPr/>
            </a:pPr>
            <a:endParaRPr lang="en-GB" altLang="en-US" sz="1200" dirty="0" smtClean="0"/>
          </a:p>
          <a:p>
            <a:endParaRPr lang="en-GB" dirty="0"/>
          </a:p>
        </p:txBody>
      </p:sp>
      <p:sp>
        <p:nvSpPr>
          <p:cNvPr id="4" name="Slide Number Placeholder 3"/>
          <p:cNvSpPr>
            <a:spLocks noGrp="1"/>
          </p:cNvSpPr>
          <p:nvPr>
            <p:ph type="sldNum" sz="quarter" idx="10"/>
          </p:nvPr>
        </p:nvSpPr>
        <p:spPr/>
        <p:txBody>
          <a:bodyPr/>
          <a:lstStyle/>
          <a:p>
            <a:fld id="{1FB80096-8159-9F40-B4DD-D018910AD5B0}" type="slidenum">
              <a:rPr lang="en-GB" smtClean="0"/>
              <a:t>39</a:t>
            </a:fld>
            <a:endParaRPr lang="en-GB" dirty="0"/>
          </a:p>
        </p:txBody>
      </p:sp>
    </p:spTree>
    <p:extLst>
      <p:ext uri="{BB962C8B-B14F-4D97-AF65-F5344CB8AC3E}">
        <p14:creationId xmlns:p14="http://schemas.microsoft.com/office/powerpoint/2010/main" val="13218055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altLang="en-US" sz="1200" dirty="0" smtClean="0"/>
              <a:t>Social media (Facebook, Twitter, Instagram) platforms growing considerably due to the availability of affordable smartphones especially among the youth and urban areas communities</a:t>
            </a:r>
            <a:endParaRPr lang="en-US" altLang="en-US" sz="1200" dirty="0" smtClean="0"/>
          </a:p>
          <a:p>
            <a:endParaRPr lang="en-GB" dirty="0"/>
          </a:p>
        </p:txBody>
      </p:sp>
      <p:sp>
        <p:nvSpPr>
          <p:cNvPr id="4" name="Slide Number Placeholder 3"/>
          <p:cNvSpPr>
            <a:spLocks noGrp="1"/>
          </p:cNvSpPr>
          <p:nvPr>
            <p:ph type="sldNum" sz="quarter" idx="10"/>
          </p:nvPr>
        </p:nvSpPr>
        <p:spPr/>
        <p:txBody>
          <a:bodyPr/>
          <a:lstStyle/>
          <a:p>
            <a:fld id="{1FB80096-8159-9F40-B4DD-D018910AD5B0}" type="slidenum">
              <a:rPr lang="en-GB" smtClean="0"/>
              <a:t>40</a:t>
            </a:fld>
            <a:endParaRPr lang="en-GB" dirty="0"/>
          </a:p>
        </p:txBody>
      </p:sp>
    </p:spTree>
    <p:extLst>
      <p:ext uri="{BB962C8B-B14F-4D97-AF65-F5344CB8AC3E}">
        <p14:creationId xmlns:p14="http://schemas.microsoft.com/office/powerpoint/2010/main" val="1321805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About getting people beyond</a:t>
            </a:r>
            <a:r>
              <a:rPr lang="en-GB" baseline="0" dirty="0" smtClean="0"/>
              <a:t> echo chamber (explain what an echo chamber is) of usual suspects...to engage with this issue outside the nutrition community – you’ve got a bunch of experts and tech expertise but we needed to break out of this and create work that would also help build a coherent voice/message...</a:t>
            </a:r>
            <a:endParaRPr lang="en-GB" dirty="0" smtClean="0"/>
          </a:p>
          <a:p>
            <a:endParaRPr lang="en-GB" dirty="0"/>
          </a:p>
        </p:txBody>
      </p:sp>
      <p:sp>
        <p:nvSpPr>
          <p:cNvPr id="4" name="Slide Number Placeholder 3"/>
          <p:cNvSpPr>
            <a:spLocks noGrp="1"/>
          </p:cNvSpPr>
          <p:nvPr>
            <p:ph type="sldNum" sz="quarter" idx="10"/>
          </p:nvPr>
        </p:nvSpPr>
        <p:spPr/>
        <p:txBody>
          <a:bodyPr/>
          <a:lstStyle/>
          <a:p>
            <a:fld id="{1FB80096-8159-9F40-B4DD-D018910AD5B0}" type="slidenum">
              <a:rPr lang="en-GB" smtClean="0"/>
              <a:t>3</a:t>
            </a:fld>
            <a:endParaRPr lang="en-GB" dirty="0"/>
          </a:p>
        </p:txBody>
      </p:sp>
    </p:spTree>
    <p:extLst>
      <p:ext uri="{BB962C8B-B14F-4D97-AF65-F5344CB8AC3E}">
        <p14:creationId xmlns:p14="http://schemas.microsoft.com/office/powerpoint/2010/main" val="3465526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most read newspaper is </a:t>
            </a:r>
            <a:r>
              <a:rPr lang="en-GB" baseline="0" dirty="0" err="1" smtClean="0"/>
              <a:t>Mwananchi</a:t>
            </a:r>
            <a:r>
              <a:rPr lang="en-GB" baseline="0" dirty="0" smtClean="0"/>
              <a:t>. Its considered authoritative and balanced. </a:t>
            </a:r>
          </a:p>
          <a:p>
            <a:endParaRPr lang="en-GB" baseline="0" dirty="0" smtClean="0"/>
          </a:p>
        </p:txBody>
      </p:sp>
      <p:sp>
        <p:nvSpPr>
          <p:cNvPr id="4" name="Slide Number Placeholder 3"/>
          <p:cNvSpPr>
            <a:spLocks noGrp="1"/>
          </p:cNvSpPr>
          <p:nvPr>
            <p:ph type="sldNum" sz="quarter" idx="10"/>
          </p:nvPr>
        </p:nvSpPr>
        <p:spPr/>
        <p:txBody>
          <a:bodyPr/>
          <a:lstStyle/>
          <a:p>
            <a:fld id="{1FB80096-8159-9F40-B4DD-D018910AD5B0}" type="slidenum">
              <a:rPr lang="en-GB" smtClean="0"/>
              <a:t>41</a:t>
            </a:fld>
            <a:endParaRPr lang="en-GB" dirty="0"/>
          </a:p>
        </p:txBody>
      </p:sp>
    </p:spTree>
    <p:extLst>
      <p:ext uri="{BB962C8B-B14F-4D97-AF65-F5344CB8AC3E}">
        <p14:creationId xmlns:p14="http://schemas.microsoft.com/office/powerpoint/2010/main" val="33133985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Policy</a:t>
            </a:r>
            <a:r>
              <a:rPr lang="en-GB" baseline="0" dirty="0" smtClean="0"/>
              <a:t> makers will read Daily News, as this is their paper. However, the most authoritative paper is is the Citizen Newspaper</a:t>
            </a:r>
            <a:endParaRPr lang="en-GB" dirty="0"/>
          </a:p>
        </p:txBody>
      </p:sp>
      <p:sp>
        <p:nvSpPr>
          <p:cNvPr id="4" name="Slide Number Placeholder 3"/>
          <p:cNvSpPr>
            <a:spLocks noGrp="1"/>
          </p:cNvSpPr>
          <p:nvPr>
            <p:ph type="sldNum" sz="quarter" idx="10"/>
          </p:nvPr>
        </p:nvSpPr>
        <p:spPr/>
        <p:txBody>
          <a:bodyPr/>
          <a:lstStyle/>
          <a:p>
            <a:fld id="{1FB80096-8159-9F40-B4DD-D018910AD5B0}" type="slidenum">
              <a:rPr lang="en-GB" smtClean="0"/>
              <a:t>42</a:t>
            </a:fld>
            <a:endParaRPr lang="en-GB" dirty="0"/>
          </a:p>
        </p:txBody>
      </p:sp>
    </p:spTree>
    <p:extLst>
      <p:ext uri="{BB962C8B-B14F-4D97-AF65-F5344CB8AC3E}">
        <p14:creationId xmlns:p14="http://schemas.microsoft.com/office/powerpoint/2010/main" val="33133985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altLang="en-US" sz="1200" dirty="0" smtClean="0"/>
              <a:t>Tanzania correspondents for the main news agencies</a:t>
            </a:r>
          </a:p>
          <a:p>
            <a:pPr marL="0" marR="0" indent="0" algn="l" defTabSz="457200" rtl="0" eaLnBrk="1" fontAlgn="auto" latinLnBrk="0" hangingPunct="1">
              <a:lnSpc>
                <a:spcPct val="100000"/>
              </a:lnSpc>
              <a:spcBef>
                <a:spcPts val="0"/>
              </a:spcBef>
              <a:spcAft>
                <a:spcPts val="0"/>
              </a:spcAft>
              <a:buClrTx/>
              <a:buSzTx/>
              <a:buFontTx/>
              <a:buNone/>
              <a:tabLst/>
              <a:defRPr/>
            </a:pPr>
            <a:r>
              <a:rPr lang="en-GB" altLang="en-US" sz="1200" dirty="0" smtClean="0"/>
              <a:t>Organised in order of preference. </a:t>
            </a:r>
          </a:p>
          <a:p>
            <a:pPr marL="0" marR="0" indent="0" algn="l" defTabSz="457200" rtl="0" eaLnBrk="1" fontAlgn="auto" latinLnBrk="0" hangingPunct="1">
              <a:lnSpc>
                <a:spcPct val="100000"/>
              </a:lnSpc>
              <a:spcBef>
                <a:spcPts val="0"/>
              </a:spcBef>
              <a:spcAft>
                <a:spcPts val="0"/>
              </a:spcAft>
              <a:buClrTx/>
              <a:buSzTx/>
              <a:buFontTx/>
              <a:buNone/>
              <a:tabLst/>
              <a:defRPr/>
            </a:pPr>
            <a:r>
              <a:rPr lang="en-GB" altLang="en-US" sz="1200" dirty="0" smtClean="0"/>
              <a:t>Reuters</a:t>
            </a:r>
            <a:r>
              <a:rPr lang="en-GB" altLang="en-US" sz="1200" baseline="0" dirty="0" smtClean="0"/>
              <a:t> – mainly TV </a:t>
            </a:r>
            <a:r>
              <a:rPr lang="en-GB" altLang="en-US" sz="1200" baseline="0" dirty="0" err="1" smtClean="0"/>
              <a:t>storeies</a:t>
            </a:r>
            <a:endParaRPr lang="en-US" altLang="en-US" sz="1200" dirty="0" smtClean="0"/>
          </a:p>
          <a:p>
            <a:endParaRPr lang="en-GB" dirty="0"/>
          </a:p>
        </p:txBody>
      </p:sp>
      <p:sp>
        <p:nvSpPr>
          <p:cNvPr id="4" name="Slide Number Placeholder 3"/>
          <p:cNvSpPr>
            <a:spLocks noGrp="1"/>
          </p:cNvSpPr>
          <p:nvPr>
            <p:ph type="sldNum" sz="quarter" idx="10"/>
          </p:nvPr>
        </p:nvSpPr>
        <p:spPr/>
        <p:txBody>
          <a:bodyPr/>
          <a:lstStyle/>
          <a:p>
            <a:fld id="{1FB80096-8159-9F40-B4DD-D018910AD5B0}" type="slidenum">
              <a:rPr lang="en-GB" smtClean="0"/>
              <a:t>43</a:t>
            </a:fld>
            <a:endParaRPr lang="en-GB" dirty="0"/>
          </a:p>
        </p:txBody>
      </p:sp>
    </p:spTree>
    <p:extLst>
      <p:ext uri="{BB962C8B-B14F-4D97-AF65-F5344CB8AC3E}">
        <p14:creationId xmlns:p14="http://schemas.microsoft.com/office/powerpoint/2010/main" val="5291419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B80096-8159-9F40-B4DD-D018910AD5B0}" type="slidenum">
              <a:rPr lang="en-GB" smtClean="0"/>
              <a:t>47</a:t>
            </a:fld>
            <a:endParaRPr lang="en-GB" dirty="0"/>
          </a:p>
        </p:txBody>
      </p:sp>
    </p:spTree>
    <p:extLst>
      <p:ext uri="{BB962C8B-B14F-4D97-AF65-F5344CB8AC3E}">
        <p14:creationId xmlns:p14="http://schemas.microsoft.com/office/powerpoint/2010/main" val="10024116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B80096-8159-9F40-B4DD-D018910AD5B0}" type="slidenum">
              <a:rPr lang="en-GB" smtClean="0"/>
              <a:t>51</a:t>
            </a:fld>
            <a:endParaRPr lang="en-GB" dirty="0"/>
          </a:p>
        </p:txBody>
      </p:sp>
    </p:spTree>
    <p:extLst>
      <p:ext uri="{BB962C8B-B14F-4D97-AF65-F5344CB8AC3E}">
        <p14:creationId xmlns:p14="http://schemas.microsoft.com/office/powerpoint/2010/main" val="14106168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800" y="1076325"/>
            <a:ext cx="9571038" cy="5384800"/>
          </a:xfrm>
        </p:spPr>
      </p:sp>
      <p:sp>
        <p:nvSpPr>
          <p:cNvPr id="3" name="Notes Placeholder 2"/>
          <p:cNvSpPr>
            <a:spLocks noGrp="1"/>
          </p:cNvSpPr>
          <p:nvPr>
            <p:ph type="body" idx="1"/>
          </p:nvPr>
        </p:nvSpPr>
        <p:spPr/>
        <p:txBody>
          <a:bodyPr/>
          <a:lstStyle/>
          <a:p>
            <a:pPr marL="433597" indent="-433597"/>
            <a:r>
              <a:rPr lang="en-US" sz="3000" dirty="0"/>
              <a:t>Many people do interviews without really thinking </a:t>
            </a:r>
            <a:r>
              <a:rPr lang="en-US" sz="3000" b="1" u="sng" dirty="0"/>
              <a:t>why</a:t>
            </a:r>
          </a:p>
          <a:p>
            <a:pPr marL="780475" indent="-433597">
              <a:buFont typeface="Arial" pitchFamily="34" charset="0"/>
              <a:buChar char="•"/>
            </a:pPr>
            <a:r>
              <a:rPr lang="en-US" sz="2400" dirty="0"/>
              <a:t>What’s your objective?</a:t>
            </a:r>
            <a:endParaRPr lang="en-US" sz="2400" b="1" u="sng" dirty="0"/>
          </a:p>
          <a:p>
            <a:pPr marL="780475" indent="-433597">
              <a:buFont typeface="Arial" pitchFamily="34" charset="0"/>
              <a:buChar char="•"/>
            </a:pPr>
            <a:r>
              <a:rPr lang="en-US" sz="2400" dirty="0"/>
              <a:t>Who are you trying to reach?</a:t>
            </a:r>
          </a:p>
          <a:p>
            <a:pPr marL="780475" indent="-433597">
              <a:buFont typeface="Arial" pitchFamily="34" charset="0"/>
              <a:buChar char="•"/>
            </a:pPr>
            <a:r>
              <a:rPr lang="en-US" sz="2400" dirty="0"/>
              <a:t>What would you view as a good outcome?</a:t>
            </a:r>
          </a:p>
          <a:p>
            <a:pPr marL="780475" indent="-433597">
              <a:buFont typeface="Arial" pitchFamily="34" charset="0"/>
              <a:buChar char="•"/>
            </a:pPr>
            <a:r>
              <a:rPr lang="en-US" sz="2400" dirty="0"/>
              <a:t>Why </a:t>
            </a:r>
            <a:r>
              <a:rPr lang="en-US" sz="2400" u="sng" dirty="0"/>
              <a:t>you</a:t>
            </a:r>
            <a:r>
              <a:rPr lang="en-US" sz="2400" dirty="0"/>
              <a:t>, specifically?</a:t>
            </a:r>
          </a:p>
          <a:p>
            <a:endParaRPr lang="en-GB" dirty="0" smtClean="0"/>
          </a:p>
          <a:p>
            <a:endParaRPr lang="en-GB" dirty="0" smtClean="0"/>
          </a:p>
          <a:p>
            <a:pPr>
              <a:defRPr/>
            </a:pPr>
            <a:r>
              <a:rPr lang="en-GB" dirty="0" smtClean="0"/>
              <a:t>The spokesman is in control</a:t>
            </a:r>
          </a:p>
          <a:p>
            <a:pPr>
              <a:defRPr/>
            </a:pPr>
            <a:r>
              <a:rPr lang="en-GB" dirty="0" smtClean="0"/>
              <a:t>Stay in the background</a:t>
            </a:r>
          </a:p>
          <a:p>
            <a:pPr>
              <a:defRPr/>
            </a:pPr>
            <a:r>
              <a:rPr lang="en-GB" dirty="0" smtClean="0"/>
              <a:t>Speak minimally at key moments only (print)</a:t>
            </a:r>
          </a:p>
          <a:p>
            <a:pPr>
              <a:defRPr/>
            </a:pPr>
            <a:r>
              <a:rPr lang="en-GB" dirty="0" smtClean="0"/>
              <a:t>Only intervene to:</a:t>
            </a:r>
          </a:p>
          <a:p>
            <a:pPr marL="260158" indent="-260158">
              <a:buFont typeface="Arial" pitchFamily="34" charset="0"/>
              <a:buChar char="•"/>
              <a:defRPr/>
            </a:pPr>
            <a:r>
              <a:rPr lang="en-GB" dirty="0" smtClean="0"/>
              <a:t>Protect your spokesperson from trouble</a:t>
            </a:r>
          </a:p>
          <a:p>
            <a:pPr marL="260158" indent="-260158">
              <a:buFont typeface="Arial" pitchFamily="34" charset="0"/>
              <a:buChar char="•"/>
              <a:defRPr/>
            </a:pPr>
            <a:r>
              <a:rPr lang="en-GB" dirty="0" smtClean="0"/>
              <a:t>Correct an important error</a:t>
            </a:r>
          </a:p>
          <a:p>
            <a:pPr marL="260158" indent="-260158">
              <a:buFont typeface="Arial" pitchFamily="34" charset="0"/>
              <a:buChar char="•"/>
              <a:defRPr/>
            </a:pPr>
            <a:r>
              <a:rPr lang="en-GB" dirty="0" smtClean="0"/>
              <a:t>Steer towards a message or opportunity</a:t>
            </a:r>
          </a:p>
        </p:txBody>
      </p:sp>
      <p:sp>
        <p:nvSpPr>
          <p:cNvPr id="4" name="Slide Number Placeholder 3"/>
          <p:cNvSpPr>
            <a:spLocks noGrp="1"/>
          </p:cNvSpPr>
          <p:nvPr>
            <p:ph type="sldNum" sz="quarter" idx="10"/>
          </p:nvPr>
        </p:nvSpPr>
        <p:spPr/>
        <p:txBody>
          <a:bodyPr/>
          <a:lstStyle/>
          <a:p>
            <a:fld id="{D4BF3ECC-0E5D-4F55-8694-57D9F9B98AC5}" type="slidenum">
              <a:rPr lang="en-US" smtClean="0"/>
              <a:t>52</a:t>
            </a:fld>
            <a:endParaRPr lang="en-US"/>
          </a:p>
        </p:txBody>
      </p:sp>
    </p:spTree>
    <p:extLst>
      <p:ext uri="{BB962C8B-B14F-4D97-AF65-F5344CB8AC3E}">
        <p14:creationId xmlns:p14="http://schemas.microsoft.com/office/powerpoint/2010/main" val="12354819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77800" y="1074738"/>
            <a:ext cx="9572625" cy="5384800"/>
          </a:xfrm>
          <a:solidFill>
            <a:srgbClr val="FFFFFF"/>
          </a:solidFill>
          <a:ln/>
        </p:spPr>
      </p:sp>
      <p:sp>
        <p:nvSpPr>
          <p:cNvPr id="38915" name="Rectangle 3"/>
          <p:cNvSpPr>
            <a:spLocks noGrp="1" noChangeArrowheads="1"/>
          </p:cNvSpPr>
          <p:nvPr>
            <p:ph type="body" idx="1"/>
          </p:nvPr>
        </p:nvSpPr>
        <p:spPr>
          <a:xfrm>
            <a:off x="1323552" y="6818988"/>
            <a:ext cx="7279535" cy="6462586"/>
          </a:xfrm>
          <a:solidFill>
            <a:srgbClr val="FFFFFF"/>
          </a:solidFill>
          <a:ln>
            <a:solidFill>
              <a:srgbClr val="000000"/>
            </a:solidFill>
          </a:ln>
        </p:spPr>
        <p:txBody>
          <a:bodyPr/>
          <a:lstStyle/>
          <a:p>
            <a:pPr eaLnBrk="1" hangingPunct="1"/>
            <a:endParaRPr lang="en-US" dirty="0" smtClean="0"/>
          </a:p>
        </p:txBody>
      </p:sp>
    </p:spTree>
    <p:extLst>
      <p:ext uri="{BB962C8B-B14F-4D97-AF65-F5344CB8AC3E}">
        <p14:creationId xmlns:p14="http://schemas.microsoft.com/office/powerpoint/2010/main" val="13044968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72D71D-BF28-41FD-9A59-C9C04A8B7A63}" type="slidenum">
              <a:rPr lang="en-US">
                <a:solidFill>
                  <a:prstClr val="black"/>
                </a:solidFill>
              </a:rPr>
              <a:pPr/>
              <a:t>54</a:t>
            </a:fld>
            <a:endParaRPr lang="en-US">
              <a:solidFill>
                <a:prstClr val="black"/>
              </a:solidFill>
            </a:endParaRPr>
          </a:p>
        </p:txBody>
      </p:sp>
      <p:sp>
        <p:nvSpPr>
          <p:cNvPr id="507906" name="Rectangle 2"/>
          <p:cNvSpPr>
            <a:spLocks noGrp="1" noRot="1" noChangeAspect="1" noChangeArrowheads="1" noTextEdit="1"/>
          </p:cNvSpPr>
          <p:nvPr>
            <p:ph type="sldImg"/>
          </p:nvPr>
        </p:nvSpPr>
        <p:spPr>
          <a:xfrm>
            <a:off x="180975" y="1076325"/>
            <a:ext cx="9569450" cy="5383213"/>
          </a:xfrm>
          <a:ln/>
        </p:spPr>
      </p:sp>
      <p:sp>
        <p:nvSpPr>
          <p:cNvPr id="507907" name="Rectangle 3"/>
          <p:cNvSpPr>
            <a:spLocks noGrp="1" noChangeArrowheads="1"/>
          </p:cNvSpPr>
          <p:nvPr>
            <p:ph type="body" idx="1"/>
          </p:nvPr>
        </p:nvSpPr>
        <p:spPr/>
        <p:txBody>
          <a:bodyPr/>
          <a:lstStyle/>
          <a:p>
            <a:endParaRPr lang="en-GB" sz="1700" dirty="0"/>
          </a:p>
        </p:txBody>
      </p:sp>
    </p:spTree>
    <p:extLst>
      <p:ext uri="{BB962C8B-B14F-4D97-AF65-F5344CB8AC3E}">
        <p14:creationId xmlns:p14="http://schemas.microsoft.com/office/powerpoint/2010/main" val="10318808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72D71D-BF28-41FD-9A59-C9C04A8B7A63}" type="slidenum">
              <a:rPr lang="en-US"/>
              <a:pPr/>
              <a:t>55</a:t>
            </a:fld>
            <a:endParaRPr lang="en-US"/>
          </a:p>
        </p:txBody>
      </p:sp>
      <p:sp>
        <p:nvSpPr>
          <p:cNvPr id="507906" name="Rectangle 2"/>
          <p:cNvSpPr>
            <a:spLocks noGrp="1" noRot="1" noChangeAspect="1" noChangeArrowheads="1" noTextEdit="1"/>
          </p:cNvSpPr>
          <p:nvPr>
            <p:ph type="sldImg"/>
          </p:nvPr>
        </p:nvSpPr>
        <p:spPr>
          <a:xfrm>
            <a:off x="180975" y="1076325"/>
            <a:ext cx="9569450" cy="5383213"/>
          </a:xfrm>
          <a:ln/>
        </p:spPr>
      </p:sp>
      <p:sp>
        <p:nvSpPr>
          <p:cNvPr id="507907" name="Rectangle 3"/>
          <p:cNvSpPr>
            <a:spLocks noGrp="1" noChangeArrowheads="1"/>
          </p:cNvSpPr>
          <p:nvPr>
            <p:ph type="body" idx="1"/>
          </p:nvPr>
        </p:nvSpPr>
        <p:spPr/>
        <p:txBody>
          <a:bodyPr/>
          <a:lstStyle/>
          <a:p>
            <a:endParaRPr lang="en-GB" b="0" dirty="0"/>
          </a:p>
        </p:txBody>
      </p:sp>
    </p:spTree>
    <p:extLst>
      <p:ext uri="{BB962C8B-B14F-4D97-AF65-F5344CB8AC3E}">
        <p14:creationId xmlns:p14="http://schemas.microsoft.com/office/powerpoint/2010/main" val="7049128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So what makes a good quote: don’t over answer</a:t>
            </a:r>
          </a:p>
          <a:p>
            <a:r>
              <a:rPr lang="en-US" sz="1000" dirty="0" smtClean="0"/>
              <a:t>Five seconds- that doesn’t mean talk in 5 second soundbites. Answer can be 20-30 seconds but the reporter may paraphrase your first 20 seconds and just capture the rest in the bite.</a:t>
            </a:r>
          </a:p>
          <a:p>
            <a:r>
              <a:rPr lang="en-US" sz="1000" dirty="0" smtClean="0"/>
              <a:t>Passion- you can’t be taken seriously if your delivery is devoid of energy and enthusiasm</a:t>
            </a:r>
          </a:p>
          <a:p>
            <a:r>
              <a:rPr lang="en-US" sz="1000" dirty="0" smtClean="0"/>
              <a:t>No jargon- keep it simple</a:t>
            </a:r>
          </a:p>
          <a:p>
            <a:r>
              <a:rPr lang="en-US" sz="1000" dirty="0" smtClean="0"/>
              <a:t>Benefits- process is boring, that’s why recipes are on the back of the box</a:t>
            </a:r>
          </a:p>
          <a:p>
            <a:r>
              <a:rPr lang="en-US" sz="1000" dirty="0" smtClean="0"/>
              <a:t>Examples- reporters love those two words “for example”, paint a picture that readers can visualize, takes complex sometimes abstract concept and makes it understandable “life is like a box of chocolates”</a:t>
            </a:r>
          </a:p>
          <a:p>
            <a:r>
              <a:rPr lang="en-US" sz="1200" dirty="0" smtClean="0"/>
              <a:t> </a:t>
            </a:r>
          </a:p>
          <a:p>
            <a:r>
              <a:rPr lang="en-US" sz="1200" dirty="0" smtClean="0"/>
              <a:t>According to Max Atkinson, the British speech researcher, when a speaker utters the phrase “for example” there is a noticeable movement among crowds. Atkinson videotapes audiences listening to speakers and what he finds is that there is a distinct movement of heads when that phrase is spoken. Audience members are literally jerking their heads up to hear what comes next. </a:t>
            </a:r>
          </a:p>
          <a:p>
            <a:r>
              <a:rPr lang="en-US" sz="1200" dirty="0" smtClean="0"/>
              <a:t> </a:t>
            </a:r>
          </a:p>
          <a:p>
            <a:r>
              <a:rPr lang="en-US" sz="1200" dirty="0" smtClean="0"/>
              <a:t>Audiences love example because it allows them to leave the boring world of abstraction where the speaker has been dwelling. Examples allow the audience member to see if he or she has really understood the speaker after all. </a:t>
            </a:r>
          </a:p>
          <a:p>
            <a:r>
              <a:rPr lang="en-US" sz="1200" dirty="0" smtClean="0"/>
              <a:t> </a:t>
            </a:r>
          </a:p>
          <a:p>
            <a:r>
              <a:rPr lang="en-US" sz="1200" dirty="0" smtClean="0"/>
              <a:t>And the final benefit of “For example” for audience member and speaker alike is that it means there will be a temporary ceasefire when it comes to the speaker delivering more and more data. Because an example is not about delivering new data; it is about putting together a real life picture of the data and facts you described a moment ago.</a:t>
            </a:r>
          </a:p>
        </p:txBody>
      </p:sp>
      <p:sp>
        <p:nvSpPr>
          <p:cNvPr id="4" name="Slide Number Placeholder 3"/>
          <p:cNvSpPr>
            <a:spLocks noGrp="1"/>
          </p:cNvSpPr>
          <p:nvPr>
            <p:ph type="sldNum" sz="quarter" idx="10"/>
          </p:nvPr>
        </p:nvSpPr>
        <p:spPr/>
        <p:txBody>
          <a:bodyPr/>
          <a:lstStyle/>
          <a:p>
            <a:fld id="{1FB80096-8159-9F40-B4DD-D018910AD5B0}" type="slidenum">
              <a:rPr lang="en-GB" smtClean="0"/>
              <a:t>56</a:t>
            </a:fld>
            <a:endParaRPr lang="en-GB" dirty="0"/>
          </a:p>
        </p:txBody>
      </p:sp>
    </p:spTree>
    <p:extLst>
      <p:ext uri="{BB962C8B-B14F-4D97-AF65-F5344CB8AC3E}">
        <p14:creationId xmlns:p14="http://schemas.microsoft.com/office/powerpoint/2010/main" val="3399428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Why are we here today?</a:t>
            </a:r>
            <a:endParaRPr lang="en-GB" dirty="0"/>
          </a:p>
        </p:txBody>
      </p:sp>
      <p:sp>
        <p:nvSpPr>
          <p:cNvPr id="4" name="Slide Number Placeholder 3"/>
          <p:cNvSpPr>
            <a:spLocks noGrp="1"/>
          </p:cNvSpPr>
          <p:nvPr>
            <p:ph type="sldNum" sz="quarter" idx="10"/>
          </p:nvPr>
        </p:nvSpPr>
        <p:spPr/>
        <p:txBody>
          <a:bodyPr/>
          <a:lstStyle/>
          <a:p>
            <a:fld id="{1FB80096-8159-9F40-B4DD-D018910AD5B0}" type="slidenum">
              <a:rPr lang="en-GB" smtClean="0"/>
              <a:t>4</a:t>
            </a:fld>
            <a:endParaRPr lang="en-GB" dirty="0"/>
          </a:p>
        </p:txBody>
      </p:sp>
    </p:spTree>
    <p:extLst>
      <p:ext uri="{BB962C8B-B14F-4D97-AF65-F5344CB8AC3E}">
        <p14:creationId xmlns:p14="http://schemas.microsoft.com/office/powerpoint/2010/main" val="4031201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B80096-8159-9F40-B4DD-D018910AD5B0}" type="slidenum">
              <a:rPr lang="en-GB" smtClean="0"/>
              <a:t>57</a:t>
            </a:fld>
            <a:endParaRPr lang="en-GB" dirty="0"/>
          </a:p>
        </p:txBody>
      </p:sp>
    </p:spTree>
    <p:extLst>
      <p:ext uri="{BB962C8B-B14F-4D97-AF65-F5344CB8AC3E}">
        <p14:creationId xmlns:p14="http://schemas.microsoft.com/office/powerpoint/2010/main" val="33994280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smtClean="0"/>
          </a:p>
        </p:txBody>
      </p:sp>
      <p:sp>
        <p:nvSpPr>
          <p:cNvPr id="4" name="Slide Number Placeholder 3"/>
          <p:cNvSpPr>
            <a:spLocks noGrp="1"/>
          </p:cNvSpPr>
          <p:nvPr>
            <p:ph type="sldNum" sz="quarter" idx="10"/>
          </p:nvPr>
        </p:nvSpPr>
        <p:spPr/>
        <p:txBody>
          <a:bodyPr/>
          <a:lstStyle/>
          <a:p>
            <a:fld id="{1FB80096-8159-9F40-B4DD-D018910AD5B0}" type="slidenum">
              <a:rPr lang="en-GB" smtClean="0"/>
              <a:t>58</a:t>
            </a:fld>
            <a:endParaRPr lang="en-GB" dirty="0"/>
          </a:p>
        </p:txBody>
      </p:sp>
    </p:spTree>
    <p:extLst>
      <p:ext uri="{BB962C8B-B14F-4D97-AF65-F5344CB8AC3E}">
        <p14:creationId xmlns:p14="http://schemas.microsoft.com/office/powerpoint/2010/main" val="15752933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B80096-8159-9F40-B4DD-D018910AD5B0}" type="slidenum">
              <a:rPr lang="en-GB" smtClean="0"/>
              <a:t>59</a:t>
            </a:fld>
            <a:endParaRPr lang="en-GB" dirty="0"/>
          </a:p>
        </p:txBody>
      </p:sp>
    </p:spTree>
    <p:extLst>
      <p:ext uri="{BB962C8B-B14F-4D97-AF65-F5344CB8AC3E}">
        <p14:creationId xmlns:p14="http://schemas.microsoft.com/office/powerpoint/2010/main" val="14106168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B80096-8159-9F40-B4DD-D018910AD5B0}" type="slidenum">
              <a:rPr lang="en-GB" smtClean="0"/>
              <a:t>60</a:t>
            </a:fld>
            <a:endParaRPr lang="en-GB" dirty="0"/>
          </a:p>
        </p:txBody>
      </p:sp>
    </p:spTree>
    <p:extLst>
      <p:ext uri="{BB962C8B-B14F-4D97-AF65-F5344CB8AC3E}">
        <p14:creationId xmlns:p14="http://schemas.microsoft.com/office/powerpoint/2010/main" val="40552689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Why are we here today?</a:t>
            </a:r>
            <a:endParaRPr lang="en-GB" dirty="0"/>
          </a:p>
        </p:txBody>
      </p:sp>
      <p:sp>
        <p:nvSpPr>
          <p:cNvPr id="4" name="Slide Number Placeholder 3"/>
          <p:cNvSpPr>
            <a:spLocks noGrp="1"/>
          </p:cNvSpPr>
          <p:nvPr>
            <p:ph type="sldNum" sz="quarter" idx="10"/>
          </p:nvPr>
        </p:nvSpPr>
        <p:spPr/>
        <p:txBody>
          <a:bodyPr/>
          <a:lstStyle/>
          <a:p>
            <a:fld id="{1FB80096-8159-9F40-B4DD-D018910AD5B0}" type="slidenum">
              <a:rPr lang="en-GB" smtClean="0"/>
              <a:t>62</a:t>
            </a:fld>
            <a:endParaRPr lang="en-GB" dirty="0"/>
          </a:p>
        </p:txBody>
      </p:sp>
    </p:spTree>
    <p:extLst>
      <p:ext uri="{BB962C8B-B14F-4D97-AF65-F5344CB8AC3E}">
        <p14:creationId xmlns:p14="http://schemas.microsoft.com/office/powerpoint/2010/main" val="4031201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B80096-8159-9F40-B4DD-D018910AD5B0}" type="slidenum">
              <a:rPr lang="en-GB" smtClean="0"/>
              <a:t>63</a:t>
            </a:fld>
            <a:endParaRPr lang="en-GB" dirty="0"/>
          </a:p>
        </p:txBody>
      </p:sp>
    </p:spTree>
    <p:extLst>
      <p:ext uri="{BB962C8B-B14F-4D97-AF65-F5344CB8AC3E}">
        <p14:creationId xmlns:p14="http://schemas.microsoft.com/office/powerpoint/2010/main" val="33994280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B80096-8159-9F40-B4DD-D018910AD5B0}" type="slidenum">
              <a:rPr lang="en-GB" smtClean="0"/>
              <a:t>64</a:t>
            </a:fld>
            <a:endParaRPr lang="en-GB" dirty="0"/>
          </a:p>
        </p:txBody>
      </p:sp>
    </p:spTree>
    <p:extLst>
      <p:ext uri="{BB962C8B-B14F-4D97-AF65-F5344CB8AC3E}">
        <p14:creationId xmlns:p14="http://schemas.microsoft.com/office/powerpoint/2010/main" val="33994280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800" y="1076325"/>
            <a:ext cx="9571038" cy="5384800"/>
          </a:xfrm>
        </p:spPr>
      </p:sp>
      <p:sp>
        <p:nvSpPr>
          <p:cNvPr id="3" name="Notes Placeholder 2"/>
          <p:cNvSpPr>
            <a:spLocks noGrp="1"/>
          </p:cNvSpPr>
          <p:nvPr>
            <p:ph type="body" idx="1"/>
          </p:nvPr>
        </p:nvSpPr>
        <p:spPr/>
        <p:txBody>
          <a:bodyPr/>
          <a:lstStyle/>
          <a:p>
            <a:pPr eaLnBrk="1" hangingPunct="1"/>
            <a:r>
              <a:rPr lang="en-US" sz="3000" dirty="0"/>
              <a:t>Pause before answering… sometimes, say </a:t>
            </a:r>
            <a:r>
              <a:rPr lang="en-US" sz="3000" u="sng" dirty="0"/>
              <a:t>second</a:t>
            </a:r>
            <a:r>
              <a:rPr lang="en-US" sz="3000" dirty="0"/>
              <a:t> thing that comes into your mind</a:t>
            </a:r>
          </a:p>
          <a:p>
            <a:pPr lvl="1" eaLnBrk="1" hangingPunct="1"/>
            <a:r>
              <a:rPr lang="en-US" sz="2700" dirty="0"/>
              <a:t>Pausing helps you focus</a:t>
            </a:r>
          </a:p>
          <a:p>
            <a:pPr lvl="1" eaLnBrk="1" hangingPunct="1">
              <a:spcAft>
                <a:spcPct val="45000"/>
              </a:spcAft>
            </a:pPr>
            <a:r>
              <a:rPr lang="en-US" sz="2700" dirty="0"/>
              <a:t>Your first answer can be off-message…or even defensive</a:t>
            </a:r>
          </a:p>
          <a:p>
            <a:pPr eaLnBrk="1" hangingPunct="1"/>
            <a:r>
              <a:rPr lang="en-US" sz="3000" dirty="0"/>
              <a:t>Steer the discussion</a:t>
            </a:r>
          </a:p>
          <a:p>
            <a:pPr lvl="1" eaLnBrk="1" hangingPunct="1"/>
            <a:r>
              <a:rPr lang="en-US" sz="2700" dirty="0"/>
              <a:t>Advance </a:t>
            </a:r>
            <a:r>
              <a:rPr lang="en-US" sz="2700" u="sng" dirty="0"/>
              <a:t>your</a:t>
            </a:r>
            <a:r>
              <a:rPr lang="en-US" sz="2700" dirty="0"/>
              <a:t> agenda as you answer</a:t>
            </a:r>
          </a:p>
          <a:p>
            <a:pPr lvl="1" eaLnBrk="1" hangingPunct="1">
              <a:spcAft>
                <a:spcPct val="45000"/>
              </a:spcAft>
            </a:pPr>
            <a:r>
              <a:rPr lang="en-US" sz="2700" dirty="0"/>
              <a:t>Resist the temptation just to respond to questions</a:t>
            </a:r>
          </a:p>
          <a:p>
            <a:pPr eaLnBrk="1" hangingPunct="1"/>
            <a:r>
              <a:rPr lang="en-US" sz="3000" dirty="0"/>
              <a:t>Use your first answer to market your key messages</a:t>
            </a:r>
          </a:p>
          <a:p>
            <a:pPr lvl="1" eaLnBrk="1" hangingPunct="1"/>
            <a:r>
              <a:rPr lang="en-US" sz="2700" dirty="0"/>
              <a:t>This is your one chance to be sure of expressing all concepts</a:t>
            </a:r>
          </a:p>
          <a:p>
            <a:endParaRPr lang="en-GB" dirty="0"/>
          </a:p>
        </p:txBody>
      </p:sp>
      <p:sp>
        <p:nvSpPr>
          <p:cNvPr id="4" name="Slide Number Placeholder 3"/>
          <p:cNvSpPr>
            <a:spLocks noGrp="1"/>
          </p:cNvSpPr>
          <p:nvPr>
            <p:ph type="sldNum" sz="quarter" idx="10"/>
          </p:nvPr>
        </p:nvSpPr>
        <p:spPr/>
        <p:txBody>
          <a:bodyPr/>
          <a:lstStyle/>
          <a:p>
            <a:fld id="{4D7A3183-B872-4486-B8FF-16EB75D18315}" type="slidenum">
              <a:rPr lang="en-GB" smtClean="0"/>
              <a:t>65</a:t>
            </a:fld>
            <a:endParaRPr lang="en-GB" dirty="0"/>
          </a:p>
        </p:txBody>
      </p:sp>
    </p:spTree>
    <p:extLst>
      <p:ext uri="{BB962C8B-B14F-4D97-AF65-F5344CB8AC3E}">
        <p14:creationId xmlns:p14="http://schemas.microsoft.com/office/powerpoint/2010/main" val="12328029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Participants work in pairs, to role-play a reporter interview. Swap roles.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Criteria for journalists: was the speaker:</a:t>
            </a:r>
          </a:p>
          <a:p>
            <a:r>
              <a:rPr lang="en-GB" sz="1200" dirty="0" smtClean="0"/>
              <a:t>- Authentic?</a:t>
            </a:r>
          </a:p>
          <a:p>
            <a:r>
              <a:rPr lang="en-GB" sz="1200" dirty="0" smtClean="0"/>
              <a:t>- Believable?</a:t>
            </a:r>
          </a:p>
          <a:p>
            <a:r>
              <a:rPr lang="en-GB" sz="1200" dirty="0" smtClean="0"/>
              <a:t>- Passionate?</a:t>
            </a:r>
          </a:p>
          <a:p>
            <a:r>
              <a:rPr lang="en-GB" sz="1200" dirty="0" smtClean="0"/>
              <a:t>- Clear? </a:t>
            </a:r>
          </a:p>
        </p:txBody>
      </p:sp>
      <p:sp>
        <p:nvSpPr>
          <p:cNvPr id="4" name="Slide Number Placeholder 3"/>
          <p:cNvSpPr>
            <a:spLocks noGrp="1"/>
          </p:cNvSpPr>
          <p:nvPr>
            <p:ph type="sldNum" sz="quarter" idx="10"/>
          </p:nvPr>
        </p:nvSpPr>
        <p:spPr/>
        <p:txBody>
          <a:bodyPr/>
          <a:lstStyle/>
          <a:p>
            <a:fld id="{1FB80096-8159-9F40-B4DD-D018910AD5B0}" type="slidenum">
              <a:rPr lang="en-GB" smtClean="0"/>
              <a:t>66</a:t>
            </a:fld>
            <a:endParaRPr lang="en-GB" dirty="0"/>
          </a:p>
        </p:txBody>
      </p:sp>
    </p:spTree>
    <p:extLst>
      <p:ext uri="{BB962C8B-B14F-4D97-AF65-F5344CB8AC3E}">
        <p14:creationId xmlns:p14="http://schemas.microsoft.com/office/powerpoint/2010/main" val="15752933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Group report-back: what worked well? What needs improvement?</a:t>
            </a:r>
            <a:endParaRPr lang="en-GB" dirty="0"/>
          </a:p>
        </p:txBody>
      </p:sp>
      <p:sp>
        <p:nvSpPr>
          <p:cNvPr id="4" name="Slide Number Placeholder 3"/>
          <p:cNvSpPr>
            <a:spLocks noGrp="1"/>
          </p:cNvSpPr>
          <p:nvPr>
            <p:ph type="sldNum" sz="quarter" idx="10"/>
          </p:nvPr>
        </p:nvSpPr>
        <p:spPr/>
        <p:txBody>
          <a:bodyPr/>
          <a:lstStyle/>
          <a:p>
            <a:fld id="{1FB80096-8159-9F40-B4DD-D018910AD5B0}" type="slidenum">
              <a:rPr lang="en-GB" smtClean="0"/>
              <a:t>67</a:t>
            </a:fld>
            <a:endParaRPr lang="en-GB" dirty="0"/>
          </a:p>
        </p:txBody>
      </p:sp>
    </p:spTree>
    <p:extLst>
      <p:ext uri="{BB962C8B-B14F-4D97-AF65-F5344CB8AC3E}">
        <p14:creationId xmlns:p14="http://schemas.microsoft.com/office/powerpoint/2010/main" val="3712627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B80096-8159-9F40-B4DD-D018910AD5B0}" type="slidenum">
              <a:rPr lang="en-GB" smtClean="0"/>
              <a:t>5</a:t>
            </a:fld>
            <a:endParaRPr lang="en-GB" dirty="0"/>
          </a:p>
        </p:txBody>
      </p:sp>
    </p:spTree>
    <p:extLst>
      <p:ext uri="{BB962C8B-B14F-4D97-AF65-F5344CB8AC3E}">
        <p14:creationId xmlns:p14="http://schemas.microsoft.com/office/powerpoint/2010/main" val="4031201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B80096-8159-9F40-B4DD-D018910AD5B0}" type="slidenum">
              <a:rPr lang="en-GB" smtClean="0"/>
              <a:t>68</a:t>
            </a:fld>
            <a:endParaRPr lang="en-GB" dirty="0"/>
          </a:p>
        </p:txBody>
      </p:sp>
    </p:spTree>
    <p:extLst>
      <p:ext uri="{BB962C8B-B14F-4D97-AF65-F5344CB8AC3E}">
        <p14:creationId xmlns:p14="http://schemas.microsoft.com/office/powerpoint/2010/main" val="33994280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B80096-8159-9F40-B4DD-D018910AD5B0}" type="slidenum">
              <a:rPr lang="en-GB" smtClean="0"/>
              <a:t>70</a:t>
            </a:fld>
            <a:endParaRPr lang="en-GB" dirty="0"/>
          </a:p>
        </p:txBody>
      </p:sp>
    </p:spTree>
    <p:extLst>
      <p:ext uri="{BB962C8B-B14F-4D97-AF65-F5344CB8AC3E}">
        <p14:creationId xmlns:p14="http://schemas.microsoft.com/office/powerpoint/2010/main" val="33994280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B80096-8159-9F40-B4DD-D018910AD5B0}" type="slidenum">
              <a:rPr lang="en-GB" smtClean="0"/>
              <a:t>71</a:t>
            </a:fld>
            <a:endParaRPr lang="en-GB" dirty="0"/>
          </a:p>
        </p:txBody>
      </p:sp>
    </p:spTree>
    <p:extLst>
      <p:ext uri="{BB962C8B-B14F-4D97-AF65-F5344CB8AC3E}">
        <p14:creationId xmlns:p14="http://schemas.microsoft.com/office/powerpoint/2010/main" val="33994280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smtClean="0"/>
          </a:p>
        </p:txBody>
      </p:sp>
      <p:sp>
        <p:nvSpPr>
          <p:cNvPr id="4" name="Slide Number Placeholder 3"/>
          <p:cNvSpPr>
            <a:spLocks noGrp="1"/>
          </p:cNvSpPr>
          <p:nvPr>
            <p:ph type="sldNum" sz="quarter" idx="10"/>
          </p:nvPr>
        </p:nvSpPr>
        <p:spPr/>
        <p:txBody>
          <a:bodyPr/>
          <a:lstStyle/>
          <a:p>
            <a:fld id="{1FB80096-8159-9F40-B4DD-D018910AD5B0}" type="slidenum">
              <a:rPr lang="en-GB" smtClean="0"/>
              <a:t>72</a:t>
            </a:fld>
            <a:endParaRPr lang="en-GB" dirty="0"/>
          </a:p>
        </p:txBody>
      </p:sp>
    </p:spTree>
    <p:extLst>
      <p:ext uri="{BB962C8B-B14F-4D97-AF65-F5344CB8AC3E}">
        <p14:creationId xmlns:p14="http://schemas.microsoft.com/office/powerpoint/2010/main" val="14106168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B80096-8159-9F40-B4DD-D018910AD5B0}" type="slidenum">
              <a:rPr lang="en-GB" smtClean="0"/>
              <a:t>73</a:t>
            </a:fld>
            <a:endParaRPr lang="en-GB" dirty="0"/>
          </a:p>
        </p:txBody>
      </p:sp>
    </p:spTree>
    <p:extLst>
      <p:ext uri="{BB962C8B-B14F-4D97-AF65-F5344CB8AC3E}">
        <p14:creationId xmlns:p14="http://schemas.microsoft.com/office/powerpoint/2010/main" val="33994280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sz="1200" dirty="0" smtClean="0"/>
              <a:t>Evidence-based: builds credibility</a:t>
            </a:r>
          </a:p>
          <a:p>
            <a:pPr marL="342900" indent="-342900">
              <a:buFont typeface="Arial" panose="020B0604020202020204" pitchFamily="34" charset="0"/>
              <a:buChar char="•"/>
            </a:pPr>
            <a:r>
              <a:rPr lang="en-GB" sz="1200" dirty="0" smtClean="0"/>
              <a:t>Targets the right decision-makers: target</a:t>
            </a:r>
            <a:r>
              <a:rPr lang="en-GB" sz="1200" baseline="0" dirty="0" smtClean="0"/>
              <a:t>s those who are able to effect change</a:t>
            </a:r>
            <a:endParaRPr lang="en-GB" sz="1200" dirty="0" smtClean="0"/>
          </a:p>
          <a:p>
            <a:pPr marL="342900" indent="-342900">
              <a:buFont typeface="Arial" panose="020B0604020202020204" pitchFamily="34" charset="0"/>
              <a:buChar char="•"/>
            </a:pPr>
            <a:r>
              <a:rPr lang="en-GB" sz="1200" dirty="0" smtClean="0"/>
              <a:t>Simplicity:</a:t>
            </a:r>
            <a:r>
              <a:rPr lang="en-GB" sz="1200" baseline="0" dirty="0" smtClean="0"/>
              <a:t> less is more</a:t>
            </a:r>
            <a:endParaRPr lang="en-GB" sz="1200" dirty="0" smtClean="0"/>
          </a:p>
          <a:p>
            <a:pPr marL="342900" indent="-342900">
              <a:buFont typeface="Arial" panose="020B0604020202020204" pitchFamily="34" charset="0"/>
              <a:buChar char="•"/>
            </a:pPr>
            <a:r>
              <a:rPr lang="en-GB" sz="1200" dirty="0" smtClean="0"/>
              <a:t>Relatability: argument</a:t>
            </a:r>
            <a:r>
              <a:rPr lang="en-GB" sz="1200" baseline="0" dirty="0" smtClean="0"/>
              <a:t> needs to relate to target audience’s interests / resonate with them</a:t>
            </a:r>
            <a:endParaRPr lang="en-GB" sz="1200" dirty="0" smtClean="0"/>
          </a:p>
          <a:p>
            <a:pPr marL="342900" indent="-342900">
              <a:buFont typeface="Arial" panose="020B0604020202020204" pitchFamily="34" charset="0"/>
              <a:buChar char="•"/>
            </a:pPr>
            <a:r>
              <a:rPr lang="en-GB" sz="1200" dirty="0" smtClean="0"/>
              <a:t>Collaborations: coordinated efforts can</a:t>
            </a:r>
            <a:r>
              <a:rPr lang="en-GB" sz="1200" baseline="0" dirty="0" smtClean="0"/>
              <a:t> have stronger results</a:t>
            </a:r>
            <a:endParaRPr lang="en-GB" sz="1200" dirty="0" smtClean="0"/>
          </a:p>
          <a:p>
            <a:pPr marL="342900" indent="-342900">
              <a:buFont typeface="Arial" panose="020B0604020202020204" pitchFamily="34" charset="0"/>
              <a:buChar char="•"/>
            </a:pPr>
            <a:r>
              <a:rPr lang="en-GB" sz="1200" dirty="0" smtClean="0"/>
              <a:t>Timing: Need to get timing right, to maximise impact</a:t>
            </a:r>
          </a:p>
        </p:txBody>
      </p:sp>
      <p:sp>
        <p:nvSpPr>
          <p:cNvPr id="4" name="Slide Number Placeholder 3"/>
          <p:cNvSpPr>
            <a:spLocks noGrp="1"/>
          </p:cNvSpPr>
          <p:nvPr>
            <p:ph type="sldNum" sz="quarter" idx="10"/>
          </p:nvPr>
        </p:nvSpPr>
        <p:spPr/>
        <p:txBody>
          <a:bodyPr/>
          <a:lstStyle/>
          <a:p>
            <a:fld id="{1FB80096-8159-9F40-B4DD-D018910AD5B0}" type="slidenum">
              <a:rPr lang="en-GB" smtClean="0"/>
              <a:t>74</a:t>
            </a:fld>
            <a:endParaRPr lang="en-GB" dirty="0"/>
          </a:p>
        </p:txBody>
      </p:sp>
    </p:spTree>
    <p:extLst>
      <p:ext uri="{BB962C8B-B14F-4D97-AF65-F5344CB8AC3E}">
        <p14:creationId xmlns:p14="http://schemas.microsoft.com/office/powerpoint/2010/main" val="33994280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p:cNvSpPr>
          <p:nvPr>
            <p:ph type="sldImg"/>
          </p:nvPr>
        </p:nvSpPr>
        <p:spPr bwMode="auto">
          <a:xfrm>
            <a:off x="1373188" y="1076325"/>
            <a:ext cx="7180262" cy="538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p>
        </p:txBody>
      </p:sp>
      <p:sp>
        <p:nvSpPr>
          <p:cNvPr id="81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1127352" indent="-433597">
              <a:defRPr>
                <a:solidFill>
                  <a:schemeClr val="tx1"/>
                </a:solidFill>
                <a:latin typeface="Calibri" pitchFamily="34" charset="0"/>
                <a:ea typeface="MS PGothic" pitchFamily="34" charset="-128"/>
              </a:defRPr>
            </a:lvl2pPr>
            <a:lvl3pPr marL="1734388" indent="-346878">
              <a:defRPr>
                <a:solidFill>
                  <a:schemeClr val="tx1"/>
                </a:solidFill>
                <a:latin typeface="Calibri" pitchFamily="34" charset="0"/>
                <a:ea typeface="MS PGothic" pitchFamily="34" charset="-128"/>
              </a:defRPr>
            </a:lvl3pPr>
            <a:lvl4pPr marL="2428143" indent="-346878">
              <a:defRPr>
                <a:solidFill>
                  <a:schemeClr val="tx1"/>
                </a:solidFill>
                <a:latin typeface="Calibri" pitchFamily="34" charset="0"/>
                <a:ea typeface="MS PGothic" pitchFamily="34" charset="-128"/>
              </a:defRPr>
            </a:lvl4pPr>
            <a:lvl5pPr marL="3121899" indent="-346878">
              <a:defRPr>
                <a:solidFill>
                  <a:schemeClr val="tx1"/>
                </a:solidFill>
                <a:latin typeface="Calibri" pitchFamily="34" charset="0"/>
                <a:ea typeface="MS PGothic" pitchFamily="34" charset="-128"/>
              </a:defRPr>
            </a:lvl5pPr>
            <a:lvl6pPr marL="3815654" indent="-346878" defTabSz="693755" fontAlgn="base">
              <a:spcBef>
                <a:spcPct val="0"/>
              </a:spcBef>
              <a:spcAft>
                <a:spcPct val="0"/>
              </a:spcAft>
              <a:defRPr>
                <a:solidFill>
                  <a:schemeClr val="tx1"/>
                </a:solidFill>
                <a:latin typeface="Calibri" pitchFamily="34" charset="0"/>
                <a:ea typeface="MS PGothic" pitchFamily="34" charset="-128"/>
              </a:defRPr>
            </a:lvl6pPr>
            <a:lvl7pPr marL="4509409" indent="-346878" defTabSz="693755" fontAlgn="base">
              <a:spcBef>
                <a:spcPct val="0"/>
              </a:spcBef>
              <a:spcAft>
                <a:spcPct val="0"/>
              </a:spcAft>
              <a:defRPr>
                <a:solidFill>
                  <a:schemeClr val="tx1"/>
                </a:solidFill>
                <a:latin typeface="Calibri" pitchFamily="34" charset="0"/>
                <a:ea typeface="MS PGothic" pitchFamily="34" charset="-128"/>
              </a:defRPr>
            </a:lvl7pPr>
            <a:lvl8pPr marL="5203165" indent="-346878" defTabSz="693755" fontAlgn="base">
              <a:spcBef>
                <a:spcPct val="0"/>
              </a:spcBef>
              <a:spcAft>
                <a:spcPct val="0"/>
              </a:spcAft>
              <a:defRPr>
                <a:solidFill>
                  <a:schemeClr val="tx1"/>
                </a:solidFill>
                <a:latin typeface="Calibri" pitchFamily="34" charset="0"/>
                <a:ea typeface="MS PGothic" pitchFamily="34" charset="-128"/>
              </a:defRPr>
            </a:lvl8pPr>
            <a:lvl9pPr marL="5896920" indent="-346878" defTabSz="693755" fontAlgn="base">
              <a:spcBef>
                <a:spcPct val="0"/>
              </a:spcBef>
              <a:spcAft>
                <a:spcPct val="0"/>
              </a:spcAft>
              <a:defRPr>
                <a:solidFill>
                  <a:schemeClr val="tx1"/>
                </a:solidFill>
                <a:latin typeface="Calibri" pitchFamily="34" charset="0"/>
                <a:ea typeface="MS PGothic" pitchFamily="34" charset="-128"/>
              </a:defRPr>
            </a:lvl9pPr>
          </a:lstStyle>
          <a:p>
            <a:fld id="{22ED8B8B-796B-455D-9A97-EF2D20E9240C}" type="slidenum">
              <a:rPr lang="en-GB" altLang="en-US"/>
              <a:pPr/>
              <a:t>75</a:t>
            </a:fld>
            <a:endParaRPr lang="en-GB"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B80096-8159-9F40-B4DD-D018910AD5B0}" type="slidenum">
              <a:rPr lang="en-GB" smtClean="0"/>
              <a:t>76</a:t>
            </a:fld>
            <a:endParaRPr lang="en-GB" dirty="0"/>
          </a:p>
        </p:txBody>
      </p:sp>
    </p:spTree>
    <p:extLst>
      <p:ext uri="{BB962C8B-B14F-4D97-AF65-F5344CB8AC3E}">
        <p14:creationId xmlns:p14="http://schemas.microsoft.com/office/powerpoint/2010/main" val="33994280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B80096-8159-9F40-B4DD-D018910AD5B0}" type="slidenum">
              <a:rPr lang="en-GB" smtClean="0"/>
              <a:t>77</a:t>
            </a:fld>
            <a:endParaRPr lang="en-GB" dirty="0"/>
          </a:p>
        </p:txBody>
      </p:sp>
    </p:spTree>
    <p:extLst>
      <p:ext uri="{BB962C8B-B14F-4D97-AF65-F5344CB8AC3E}">
        <p14:creationId xmlns:p14="http://schemas.microsoft.com/office/powerpoint/2010/main" val="33994280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So what makes a good quote: don’t over answer</a:t>
            </a:r>
          </a:p>
          <a:p>
            <a:r>
              <a:rPr lang="en-US" sz="1000" dirty="0" smtClean="0"/>
              <a:t>Five seconds- that doesn’t mean talk in 5 second soundbites. Answer can be 20-30 seconds but the reporter may paraphrase your first 20 seconds and just capture the rest in the bite.</a:t>
            </a:r>
          </a:p>
          <a:p>
            <a:r>
              <a:rPr lang="en-US" sz="1000" dirty="0" smtClean="0"/>
              <a:t>Passion- you can’t be taken seriously if your delivery is devoid of energy and enthusiasm</a:t>
            </a:r>
          </a:p>
          <a:p>
            <a:r>
              <a:rPr lang="en-US" sz="1000" dirty="0" smtClean="0"/>
              <a:t>No jargon- keep it simple</a:t>
            </a:r>
          </a:p>
          <a:p>
            <a:r>
              <a:rPr lang="en-US" sz="1000" dirty="0" smtClean="0"/>
              <a:t>Benefits- process is boring, that’s why recipes are on the back of the box</a:t>
            </a:r>
          </a:p>
          <a:p>
            <a:r>
              <a:rPr lang="en-US" sz="1000" dirty="0" smtClean="0"/>
              <a:t>Examples- reporters love those two words “for example”, paint a picture that readers can visualize, takes complex sometimes abstract concept and makes it understandable “life is like a box of chocolates”</a:t>
            </a:r>
          </a:p>
          <a:p>
            <a:r>
              <a:rPr lang="en-US" sz="1200" dirty="0" smtClean="0"/>
              <a:t> </a:t>
            </a:r>
          </a:p>
          <a:p>
            <a:r>
              <a:rPr lang="en-US" sz="1200" dirty="0" smtClean="0"/>
              <a:t>According to Max Atkinson, the British speech researcher, when a speaker utters the phrase “for example” there is a noticeable movement among crowds. Atkinson videotapes audiences listening to speakers and what he finds is that there is a distinct movement of heads when that phrase is spoken. Audience members are literally jerking their heads up to hear what comes next. </a:t>
            </a:r>
          </a:p>
          <a:p>
            <a:r>
              <a:rPr lang="en-US" sz="1200" dirty="0" smtClean="0"/>
              <a:t> </a:t>
            </a:r>
          </a:p>
          <a:p>
            <a:r>
              <a:rPr lang="en-US" sz="1200" dirty="0" smtClean="0"/>
              <a:t>Audiences love example because it allows them to leave the boring world of abstraction where the speaker has been dwelling. Examples allow the audience member to see if he or she has really understood the speaker after all. </a:t>
            </a:r>
          </a:p>
          <a:p>
            <a:r>
              <a:rPr lang="en-US" sz="1200" dirty="0" smtClean="0"/>
              <a:t> </a:t>
            </a:r>
          </a:p>
          <a:p>
            <a:r>
              <a:rPr lang="en-US" sz="1200" dirty="0" smtClean="0"/>
              <a:t>And the final benefit of “For example” for audience member and speaker alike is that it means there will be a temporary ceasefire when it comes to the speaker delivering more and more data. Because an example is not about delivering new data; it is about putting together a real life picture of the data and facts you described a moment ago.</a:t>
            </a:r>
          </a:p>
        </p:txBody>
      </p:sp>
      <p:sp>
        <p:nvSpPr>
          <p:cNvPr id="4" name="Slide Number Placeholder 3"/>
          <p:cNvSpPr>
            <a:spLocks noGrp="1"/>
          </p:cNvSpPr>
          <p:nvPr>
            <p:ph type="sldNum" sz="quarter" idx="10"/>
          </p:nvPr>
        </p:nvSpPr>
        <p:spPr/>
        <p:txBody>
          <a:bodyPr/>
          <a:lstStyle/>
          <a:p>
            <a:fld id="{1FB80096-8159-9F40-B4DD-D018910AD5B0}" type="slidenum">
              <a:rPr lang="en-GB" smtClean="0"/>
              <a:t>78</a:t>
            </a:fld>
            <a:endParaRPr lang="en-GB" dirty="0"/>
          </a:p>
        </p:txBody>
      </p:sp>
    </p:spTree>
    <p:extLst>
      <p:ext uri="{BB962C8B-B14F-4D97-AF65-F5344CB8AC3E}">
        <p14:creationId xmlns:p14="http://schemas.microsoft.com/office/powerpoint/2010/main" val="3399428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B80096-8159-9F40-B4DD-D018910AD5B0}" type="slidenum">
              <a:rPr lang="en-GB" smtClean="0"/>
              <a:t>6</a:t>
            </a:fld>
            <a:endParaRPr lang="en-GB" dirty="0"/>
          </a:p>
        </p:txBody>
      </p:sp>
    </p:spTree>
    <p:extLst>
      <p:ext uri="{BB962C8B-B14F-4D97-AF65-F5344CB8AC3E}">
        <p14:creationId xmlns:p14="http://schemas.microsoft.com/office/powerpoint/2010/main" val="4031201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388" y="1076325"/>
            <a:ext cx="9567862" cy="5383213"/>
          </a:xfrm>
        </p:spPr>
      </p:sp>
      <p:sp>
        <p:nvSpPr>
          <p:cNvPr id="3" name="Notes Placeholder 2"/>
          <p:cNvSpPr>
            <a:spLocks noGrp="1"/>
          </p:cNvSpPr>
          <p:nvPr>
            <p:ph type="body" idx="1"/>
          </p:nvPr>
        </p:nvSpPr>
        <p:spPr/>
        <p:txBody>
          <a:bodyPr/>
          <a:lstStyle/>
          <a:p>
            <a:r>
              <a:rPr lang="en-GB" sz="1800" dirty="0"/>
              <a:t>Campaign framework: goal, objectives, audiences, asks, tactics </a:t>
            </a:r>
            <a:endParaRPr lang="en-US" dirty="0"/>
          </a:p>
        </p:txBody>
      </p:sp>
      <p:sp>
        <p:nvSpPr>
          <p:cNvPr id="4" name="Slide Number Placeholder 3"/>
          <p:cNvSpPr>
            <a:spLocks noGrp="1"/>
          </p:cNvSpPr>
          <p:nvPr>
            <p:ph type="sldNum" sz="quarter" idx="10"/>
          </p:nvPr>
        </p:nvSpPr>
        <p:spPr/>
        <p:txBody>
          <a:bodyPr/>
          <a:lstStyle/>
          <a:p>
            <a:fld id="{D4BF3ECC-0E5D-4F55-8694-57D9F9B98AC5}" type="slidenum">
              <a:rPr lang="en-US" smtClean="0">
                <a:solidFill>
                  <a:prstClr val="black"/>
                </a:solidFill>
              </a:rPr>
              <a:pPr/>
              <a:t>79</a:t>
            </a:fld>
            <a:endParaRPr lang="en-US">
              <a:solidFill>
                <a:prstClr val="black"/>
              </a:solidFill>
            </a:endParaRPr>
          </a:p>
        </p:txBody>
      </p:sp>
    </p:spTree>
    <p:extLst>
      <p:ext uri="{BB962C8B-B14F-4D97-AF65-F5344CB8AC3E}">
        <p14:creationId xmlns:p14="http://schemas.microsoft.com/office/powerpoint/2010/main" val="27914203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xfrm>
            <a:off x="177800" y="1076325"/>
            <a:ext cx="9571038" cy="538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defTabSz="455278">
              <a:spcBef>
                <a:spcPct val="0"/>
              </a:spcBef>
            </a:pPr>
            <a:r>
              <a:rPr lang="en-GB" altLang="en-US" sz="2400"/>
              <a:t>You will need to work with other institutions outside the “closed” nutrition sector to assist. Eg Academics, Women, </a:t>
            </a:r>
          </a:p>
          <a:p>
            <a:pPr marL="0" lvl="1" defTabSz="455278">
              <a:spcBef>
                <a:spcPct val="0"/>
              </a:spcBef>
            </a:pPr>
            <a:r>
              <a:rPr lang="en-GB" altLang="en-US" sz="2400"/>
              <a:t>Seek to understand in local and national key influencers for a national agenda e.g National Agenda an Janeth Magufuli drive agenda (Mother, teacher, high profile?) She has not yet been identified with any agenda at the moment.  At regional level, who can drive the agenda – DC or RC, Or Education Dept. Let data drive your selection process. </a:t>
            </a:r>
          </a:p>
          <a:p>
            <a:pPr marL="0" lvl="1" defTabSz="455278">
              <a:spcBef>
                <a:spcPct val="0"/>
              </a:spcBef>
            </a:pPr>
            <a:r>
              <a:rPr lang="en-GB" altLang="en-US" sz="2400"/>
              <a:t>Work with government agencies/offices to learn what the government priority areas are. </a:t>
            </a:r>
          </a:p>
          <a:p>
            <a:pPr marL="0" lvl="1" defTabSz="455278">
              <a:spcBef>
                <a:spcPct val="0"/>
              </a:spcBef>
            </a:pPr>
            <a:r>
              <a:rPr lang="en-GB" altLang="en-US" sz="2400"/>
              <a:t>There is ïntercompetition” a need to show that you are delivering. Nutrition is a simple agenda to achieve. </a:t>
            </a:r>
          </a:p>
          <a:p>
            <a:pPr marL="0" lvl="1" defTabSz="455278">
              <a:spcBef>
                <a:spcPct val="0"/>
              </a:spcBef>
            </a:pPr>
            <a:endParaRPr lang="en-GB" altLang="en-US" sz="2400"/>
          </a:p>
          <a:p>
            <a:pPr marL="0" lvl="1" defTabSz="455278">
              <a:spcBef>
                <a:spcPct val="0"/>
              </a:spcBef>
            </a:pPr>
            <a:endParaRPr lang="en-GB" altLang="en-US" sz="2400"/>
          </a:p>
          <a:p>
            <a:pPr defTabSz="455278">
              <a:spcBef>
                <a:spcPct val="0"/>
              </a:spcBef>
            </a:pPr>
            <a:endParaRPr lang="en-GB" altLang="en-US" smtClean="0"/>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1127352" indent="-433597">
              <a:defRPr>
                <a:solidFill>
                  <a:schemeClr val="tx1"/>
                </a:solidFill>
                <a:latin typeface="Calibri" pitchFamily="34" charset="0"/>
                <a:ea typeface="MS PGothic" pitchFamily="34" charset="-128"/>
              </a:defRPr>
            </a:lvl2pPr>
            <a:lvl3pPr marL="1734388" indent="-346878">
              <a:defRPr>
                <a:solidFill>
                  <a:schemeClr val="tx1"/>
                </a:solidFill>
                <a:latin typeface="Calibri" pitchFamily="34" charset="0"/>
                <a:ea typeface="MS PGothic" pitchFamily="34" charset="-128"/>
              </a:defRPr>
            </a:lvl3pPr>
            <a:lvl4pPr marL="2428143" indent="-346878">
              <a:defRPr>
                <a:solidFill>
                  <a:schemeClr val="tx1"/>
                </a:solidFill>
                <a:latin typeface="Calibri" pitchFamily="34" charset="0"/>
                <a:ea typeface="MS PGothic" pitchFamily="34" charset="-128"/>
              </a:defRPr>
            </a:lvl4pPr>
            <a:lvl5pPr marL="3121899" indent="-346878">
              <a:defRPr>
                <a:solidFill>
                  <a:schemeClr val="tx1"/>
                </a:solidFill>
                <a:latin typeface="Calibri" pitchFamily="34" charset="0"/>
                <a:ea typeface="MS PGothic" pitchFamily="34" charset="-128"/>
              </a:defRPr>
            </a:lvl5pPr>
            <a:lvl6pPr marL="3815654" indent="-346878" defTabSz="693755" fontAlgn="base">
              <a:spcBef>
                <a:spcPct val="0"/>
              </a:spcBef>
              <a:spcAft>
                <a:spcPct val="0"/>
              </a:spcAft>
              <a:defRPr>
                <a:solidFill>
                  <a:schemeClr val="tx1"/>
                </a:solidFill>
                <a:latin typeface="Calibri" pitchFamily="34" charset="0"/>
                <a:ea typeface="MS PGothic" pitchFamily="34" charset="-128"/>
              </a:defRPr>
            </a:lvl6pPr>
            <a:lvl7pPr marL="4509409" indent="-346878" defTabSz="693755" fontAlgn="base">
              <a:spcBef>
                <a:spcPct val="0"/>
              </a:spcBef>
              <a:spcAft>
                <a:spcPct val="0"/>
              </a:spcAft>
              <a:defRPr>
                <a:solidFill>
                  <a:schemeClr val="tx1"/>
                </a:solidFill>
                <a:latin typeface="Calibri" pitchFamily="34" charset="0"/>
                <a:ea typeface="MS PGothic" pitchFamily="34" charset="-128"/>
              </a:defRPr>
            </a:lvl7pPr>
            <a:lvl8pPr marL="5203165" indent="-346878" defTabSz="693755" fontAlgn="base">
              <a:spcBef>
                <a:spcPct val="0"/>
              </a:spcBef>
              <a:spcAft>
                <a:spcPct val="0"/>
              </a:spcAft>
              <a:defRPr>
                <a:solidFill>
                  <a:schemeClr val="tx1"/>
                </a:solidFill>
                <a:latin typeface="Calibri" pitchFamily="34" charset="0"/>
                <a:ea typeface="MS PGothic" pitchFamily="34" charset="-128"/>
              </a:defRPr>
            </a:lvl8pPr>
            <a:lvl9pPr marL="5896920" indent="-346878" defTabSz="693755" fontAlgn="base">
              <a:spcBef>
                <a:spcPct val="0"/>
              </a:spcBef>
              <a:spcAft>
                <a:spcPct val="0"/>
              </a:spcAft>
              <a:defRPr>
                <a:solidFill>
                  <a:schemeClr val="tx1"/>
                </a:solidFill>
                <a:latin typeface="Calibri" pitchFamily="34" charset="0"/>
                <a:ea typeface="MS PGothic" pitchFamily="34" charset="-128"/>
              </a:defRPr>
            </a:lvl9pPr>
          </a:lstStyle>
          <a:p>
            <a:fld id="{C561D730-C017-4CE7-8B58-4B6D48451747}" type="slidenum">
              <a:rPr lang="en-GB" altLang="en-US"/>
              <a:pPr/>
              <a:t>80</a:t>
            </a:fld>
            <a:endParaRPr lang="en-GB"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B80096-8159-9F40-B4DD-D018910AD5B0}" type="slidenum">
              <a:rPr lang="en-GB" smtClean="0"/>
              <a:t>81</a:t>
            </a:fld>
            <a:endParaRPr lang="en-GB" dirty="0"/>
          </a:p>
        </p:txBody>
      </p:sp>
    </p:spTree>
    <p:extLst>
      <p:ext uri="{BB962C8B-B14F-4D97-AF65-F5344CB8AC3E}">
        <p14:creationId xmlns:p14="http://schemas.microsoft.com/office/powerpoint/2010/main" val="14106168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B80096-8159-9F40-B4DD-D018910AD5B0}" type="slidenum">
              <a:rPr lang="en-GB" smtClean="0"/>
              <a:t>82</a:t>
            </a:fld>
            <a:endParaRPr lang="en-GB" dirty="0"/>
          </a:p>
        </p:txBody>
      </p:sp>
    </p:spTree>
    <p:extLst>
      <p:ext uri="{BB962C8B-B14F-4D97-AF65-F5344CB8AC3E}">
        <p14:creationId xmlns:p14="http://schemas.microsoft.com/office/powerpoint/2010/main" val="33994280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B80096-8159-9F40-B4DD-D018910AD5B0}" type="slidenum">
              <a:rPr lang="en-GB" smtClean="0"/>
              <a:t>83</a:t>
            </a:fld>
            <a:endParaRPr lang="en-GB" dirty="0"/>
          </a:p>
        </p:txBody>
      </p:sp>
    </p:spTree>
    <p:extLst>
      <p:ext uri="{BB962C8B-B14F-4D97-AF65-F5344CB8AC3E}">
        <p14:creationId xmlns:p14="http://schemas.microsoft.com/office/powerpoint/2010/main" val="141061689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B80096-8159-9F40-B4DD-D018910AD5B0}" type="slidenum">
              <a:rPr lang="en-GB" smtClean="0"/>
              <a:t>84</a:t>
            </a:fld>
            <a:endParaRPr lang="en-GB" dirty="0"/>
          </a:p>
        </p:txBody>
      </p:sp>
    </p:spTree>
    <p:extLst>
      <p:ext uri="{BB962C8B-B14F-4D97-AF65-F5344CB8AC3E}">
        <p14:creationId xmlns:p14="http://schemas.microsoft.com/office/powerpoint/2010/main" val="141061689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B80096-8159-9F40-B4DD-D018910AD5B0}" type="slidenum">
              <a:rPr lang="en-GB" smtClean="0"/>
              <a:t>85</a:t>
            </a:fld>
            <a:endParaRPr lang="en-GB" dirty="0"/>
          </a:p>
        </p:txBody>
      </p:sp>
    </p:spTree>
    <p:extLst>
      <p:ext uri="{BB962C8B-B14F-4D97-AF65-F5344CB8AC3E}">
        <p14:creationId xmlns:p14="http://schemas.microsoft.com/office/powerpoint/2010/main" val="33994280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B80096-8159-9F40-B4DD-D018910AD5B0}" type="slidenum">
              <a:rPr lang="en-GB" smtClean="0"/>
              <a:t>86</a:t>
            </a:fld>
            <a:endParaRPr lang="en-GB" dirty="0"/>
          </a:p>
        </p:txBody>
      </p:sp>
    </p:spTree>
    <p:extLst>
      <p:ext uri="{BB962C8B-B14F-4D97-AF65-F5344CB8AC3E}">
        <p14:creationId xmlns:p14="http://schemas.microsoft.com/office/powerpoint/2010/main" val="141061689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B80096-8159-9F40-B4DD-D018910AD5B0}" type="slidenum">
              <a:rPr lang="en-GB" smtClean="0"/>
              <a:t>87</a:t>
            </a:fld>
            <a:endParaRPr lang="en-GB" dirty="0"/>
          </a:p>
        </p:txBody>
      </p:sp>
    </p:spTree>
    <p:extLst>
      <p:ext uri="{BB962C8B-B14F-4D97-AF65-F5344CB8AC3E}">
        <p14:creationId xmlns:p14="http://schemas.microsoft.com/office/powerpoint/2010/main" val="339942807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B80096-8159-9F40-B4DD-D018910AD5B0}" type="slidenum">
              <a:rPr lang="en-GB" smtClean="0"/>
              <a:t>88</a:t>
            </a:fld>
            <a:endParaRPr lang="en-GB" dirty="0"/>
          </a:p>
        </p:txBody>
      </p:sp>
    </p:spTree>
    <p:extLst>
      <p:ext uri="{BB962C8B-B14F-4D97-AF65-F5344CB8AC3E}">
        <p14:creationId xmlns:p14="http://schemas.microsoft.com/office/powerpoint/2010/main" val="3399428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B80096-8159-9F40-B4DD-D018910AD5B0}" type="slidenum">
              <a:rPr lang="en-GB" smtClean="0"/>
              <a:t>7</a:t>
            </a:fld>
            <a:endParaRPr lang="en-GB" dirty="0"/>
          </a:p>
        </p:txBody>
      </p:sp>
    </p:spTree>
    <p:extLst>
      <p:ext uri="{BB962C8B-B14F-4D97-AF65-F5344CB8AC3E}">
        <p14:creationId xmlns:p14="http://schemas.microsoft.com/office/powerpoint/2010/main" val="141061689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B80096-8159-9F40-B4DD-D018910AD5B0}" type="slidenum">
              <a:rPr lang="en-GB" smtClean="0"/>
              <a:t>90</a:t>
            </a:fld>
            <a:endParaRPr lang="en-GB" dirty="0"/>
          </a:p>
        </p:txBody>
      </p:sp>
    </p:spTree>
    <p:extLst>
      <p:ext uri="{BB962C8B-B14F-4D97-AF65-F5344CB8AC3E}">
        <p14:creationId xmlns:p14="http://schemas.microsoft.com/office/powerpoint/2010/main" val="339942807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B80096-8159-9F40-B4DD-D018910AD5B0}" type="slidenum">
              <a:rPr lang="en-GB" smtClean="0"/>
              <a:t>91</a:t>
            </a:fld>
            <a:endParaRPr lang="en-GB" dirty="0"/>
          </a:p>
        </p:txBody>
      </p:sp>
    </p:spTree>
    <p:extLst>
      <p:ext uri="{BB962C8B-B14F-4D97-AF65-F5344CB8AC3E}">
        <p14:creationId xmlns:p14="http://schemas.microsoft.com/office/powerpoint/2010/main" val="141061689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B80096-8159-9F40-B4DD-D018910AD5B0}" type="slidenum">
              <a:rPr lang="en-GB" smtClean="0"/>
              <a:t>92</a:t>
            </a:fld>
            <a:endParaRPr lang="en-GB" dirty="0"/>
          </a:p>
        </p:txBody>
      </p:sp>
    </p:spTree>
    <p:extLst>
      <p:ext uri="{BB962C8B-B14F-4D97-AF65-F5344CB8AC3E}">
        <p14:creationId xmlns:p14="http://schemas.microsoft.com/office/powerpoint/2010/main" val="854141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smtClean="0"/>
              <a:t>Telling a compelling story is about making a CONNECTION with your audience, ENGAGING with them and getting their ATTENTION. The desired outcome is to INFLUENCE their behaviour in the way we want.</a:t>
            </a:r>
          </a:p>
          <a:p>
            <a:pPr>
              <a:defRPr/>
            </a:pPr>
            <a:endParaRPr lang="en-GB" dirty="0" smtClean="0"/>
          </a:p>
          <a:p>
            <a:pPr>
              <a:defRPr/>
            </a:pPr>
            <a:r>
              <a:rPr lang="en-GB" dirty="0" smtClean="0"/>
              <a:t>We can take a STEP BACK TO ORIGIN OF STORYTELLING. STORIES = LEARNING TOOLS FOR CHILDREN.</a:t>
            </a:r>
          </a:p>
          <a:p>
            <a:pPr>
              <a:defRPr/>
            </a:pPr>
            <a:endParaRPr lang="en-GB" dirty="0" smtClean="0"/>
          </a:p>
          <a:p>
            <a:pPr>
              <a:defRPr/>
            </a:pPr>
            <a:r>
              <a:rPr lang="en-GB" dirty="0" smtClean="0"/>
              <a:t>Every culture around the world has an amazingly rich HERITAGE of fairy tales and local stories. We’re all FAMILIAR with storytelling because we’ve been told them or passed them on ourselves from a very early age. </a:t>
            </a:r>
          </a:p>
          <a:p>
            <a:pPr>
              <a:defRPr/>
            </a:pPr>
            <a:endParaRPr lang="en-GB" dirty="0" smtClean="0"/>
          </a:p>
          <a:p>
            <a:pPr>
              <a:defRPr/>
            </a:pPr>
            <a:r>
              <a:rPr lang="en-GB" dirty="0" smtClean="0"/>
              <a:t>Stories help us:</a:t>
            </a:r>
          </a:p>
          <a:p>
            <a:pPr marL="171438" indent="-171438">
              <a:buFont typeface="Arial" pitchFamily="34" charset="0"/>
              <a:buChar char="•"/>
              <a:defRPr/>
            </a:pPr>
            <a:r>
              <a:rPr lang="en-GB" dirty="0" smtClean="0"/>
              <a:t>LEARN HOW TO BEHAVE</a:t>
            </a:r>
          </a:p>
          <a:p>
            <a:pPr marL="171438" indent="-171438">
              <a:buFont typeface="Arial" pitchFamily="34" charset="0"/>
              <a:buChar char="•"/>
              <a:defRPr/>
            </a:pPr>
            <a:r>
              <a:rPr lang="en-GB" dirty="0" smtClean="0"/>
              <a:t>TEACH US WHAT IS RIGHT AND WRONG</a:t>
            </a:r>
          </a:p>
          <a:p>
            <a:pPr marL="171438" indent="-171438">
              <a:buFont typeface="Arial" pitchFamily="34" charset="0"/>
              <a:buChar char="•"/>
              <a:defRPr/>
            </a:pPr>
            <a:r>
              <a:rPr lang="en-GB" dirty="0" smtClean="0"/>
              <a:t>SET CULTURAL BOUNDARIES </a:t>
            </a:r>
          </a:p>
          <a:p>
            <a:pPr marL="171438" indent="-171438">
              <a:buFont typeface="Arial" pitchFamily="34" charset="0"/>
              <a:buChar char="•"/>
              <a:defRPr/>
            </a:pPr>
            <a:r>
              <a:rPr lang="en-GB" dirty="0" smtClean="0"/>
              <a:t>EXPRESS VALUES</a:t>
            </a:r>
          </a:p>
          <a:p>
            <a:pPr marL="0" indent="0">
              <a:buFont typeface="Arial" pitchFamily="34" charset="0"/>
              <a:buNone/>
              <a:defRPr/>
            </a:pPr>
            <a:endParaRPr lang="en-GB" dirty="0" smtClean="0"/>
          </a:p>
          <a:p>
            <a:pPr marL="0" indent="0">
              <a:buFont typeface="Arial" pitchFamily="34" charset="0"/>
              <a:buNone/>
              <a:defRPr/>
            </a:pPr>
            <a:r>
              <a:rPr lang="en-GB" dirty="0" smtClean="0"/>
              <a:t>[Image:</a:t>
            </a:r>
            <a:r>
              <a:rPr lang="en-GB" baseline="0" dirty="0" smtClean="0"/>
              <a:t> </a:t>
            </a:r>
            <a:r>
              <a:rPr lang="en-GB" sz="1200" b="0" i="0" kern="1200" dirty="0" smtClean="0">
                <a:solidFill>
                  <a:schemeClr val="tx1"/>
                </a:solidFill>
                <a:effectLst/>
                <a:latin typeface="+mn-lt"/>
                <a:ea typeface="+mn-ea"/>
                <a:cs typeface="+mn-cs"/>
              </a:rPr>
              <a:t>Storytelling scene from the African folktale "</a:t>
            </a:r>
            <a:r>
              <a:rPr lang="en-GB" sz="1200" b="0" i="0" kern="1200" dirty="0" err="1" smtClean="0">
                <a:solidFill>
                  <a:schemeClr val="tx1"/>
                </a:solidFill>
                <a:effectLst/>
                <a:latin typeface="+mn-lt"/>
                <a:ea typeface="+mn-ea"/>
                <a:cs typeface="+mn-cs"/>
              </a:rPr>
              <a:t>Kirikou</a:t>
            </a:r>
            <a:r>
              <a:rPr lang="en-GB" sz="1200" b="0" i="0" kern="1200" dirty="0" smtClean="0">
                <a:solidFill>
                  <a:schemeClr val="tx1"/>
                </a:solidFill>
                <a:effectLst/>
                <a:latin typeface="+mn-lt"/>
                <a:ea typeface="+mn-ea"/>
                <a:cs typeface="+mn-cs"/>
              </a:rPr>
              <a:t> &amp; the Sorceress“]</a:t>
            </a:r>
          </a:p>
          <a:p>
            <a:pPr marL="0" indent="0">
              <a:buFont typeface="Arial" pitchFamily="34" charset="0"/>
              <a:buNone/>
              <a:defRPr/>
            </a:pPr>
            <a:endParaRPr lang="en-GB" sz="1200" b="0" i="0" kern="1200" dirty="0" smtClean="0">
              <a:solidFill>
                <a:schemeClr val="tx1"/>
              </a:solidFill>
              <a:effectLst/>
              <a:latin typeface="+mn-lt"/>
              <a:ea typeface="+mn-ea"/>
              <a:cs typeface="+mn-cs"/>
            </a:endParaRPr>
          </a:p>
          <a:p>
            <a:r>
              <a:rPr lang="en-GB" sz="1200" b="1" i="0" kern="1200" dirty="0" smtClean="0">
                <a:solidFill>
                  <a:schemeClr val="tx1"/>
                </a:solidFill>
                <a:effectLst/>
                <a:latin typeface="+mn-lt"/>
                <a:ea typeface="+mn-ea"/>
                <a:cs typeface="+mn-cs"/>
              </a:rPr>
              <a:t>Tanzania</a:t>
            </a:r>
          </a:p>
          <a:p>
            <a:r>
              <a:rPr lang="en-GB" sz="1200" kern="1200" dirty="0" smtClean="0">
                <a:solidFill>
                  <a:schemeClr val="tx1"/>
                </a:solidFill>
                <a:latin typeface="+mn-lt"/>
                <a:ea typeface="+mn-ea"/>
                <a:cs typeface="+mn-cs"/>
              </a:rPr>
              <a:t>“Legends tell of cultural heroes and important ancestors who were intelligent, courageous and generous. Young people learn about these illustrious ancestors through story telling. Among the </a:t>
            </a:r>
            <a:r>
              <a:rPr lang="en-GB" sz="1200" kern="1200" dirty="0" err="1" smtClean="0">
                <a:solidFill>
                  <a:schemeClr val="tx1"/>
                </a:solidFill>
                <a:latin typeface="+mn-lt"/>
                <a:ea typeface="+mn-ea"/>
                <a:cs typeface="+mn-cs"/>
              </a:rPr>
              <a:t>Bahaya</a:t>
            </a:r>
            <a:r>
              <a:rPr lang="en-GB" sz="1200" kern="1200" dirty="0" smtClean="0">
                <a:solidFill>
                  <a:schemeClr val="tx1"/>
                </a:solidFill>
                <a:latin typeface="+mn-lt"/>
                <a:ea typeface="+mn-ea"/>
                <a:cs typeface="+mn-cs"/>
              </a:rPr>
              <a:t>, the young groom researches his family history that has been preserved and passed down through legends and chooses an important ancestor that he will try to emulate and that will be his role model. In a very real sense, these ancestors participate and influence the lives of people today.”</a:t>
            </a:r>
            <a:endParaRPr lang="en-GB" dirty="0" smtClean="0"/>
          </a:p>
          <a:p>
            <a:r>
              <a:rPr lang="en-GB" sz="1200" kern="1200" dirty="0" smtClean="0">
                <a:solidFill>
                  <a:schemeClr val="tx1"/>
                </a:solidFill>
                <a:latin typeface="+mn-lt"/>
                <a:ea typeface="+mn-ea"/>
                <a:cs typeface="+mn-cs"/>
              </a:rPr>
              <a:t>“Among the Haya ...there is a standard opening formula before a narrative is told. The audience says, "See so that we may see", before the start of a folk tale.”</a:t>
            </a:r>
            <a:endParaRPr lang="en-GB" dirty="0" smtClean="0"/>
          </a:p>
          <a:p>
            <a:r>
              <a:rPr lang="en-GB" sz="1200" kern="1200" dirty="0" smtClean="0">
                <a:solidFill>
                  <a:schemeClr val="tx1"/>
                </a:solidFill>
                <a:latin typeface="+mn-lt"/>
                <a:ea typeface="+mn-ea"/>
                <a:cs typeface="+mn-cs"/>
              </a:rPr>
              <a:t>“Riddles are not just a form of entertainment, they play an important role in the social and cultural education of children. Riddles are also useful tools in children's cognitive development. They teach rules of </a:t>
            </a:r>
            <a:r>
              <a:rPr lang="en-GB" sz="1200" kern="1200" dirty="0" err="1" smtClean="0">
                <a:solidFill>
                  <a:schemeClr val="tx1"/>
                </a:solidFill>
                <a:latin typeface="+mn-lt"/>
                <a:ea typeface="+mn-ea"/>
                <a:cs typeface="+mn-cs"/>
              </a:rPr>
              <a:t>behavior</a:t>
            </a:r>
            <a:r>
              <a:rPr lang="en-GB" sz="1200" kern="1200" dirty="0" smtClean="0">
                <a:solidFill>
                  <a:schemeClr val="tx1"/>
                </a:solidFill>
                <a:latin typeface="+mn-lt"/>
                <a:ea typeface="+mn-ea"/>
                <a:cs typeface="+mn-cs"/>
              </a:rPr>
              <a:t>, explain and interpret natural phenomenon, and are a socially sanctioned avenue for questioning social taboos and restricted subjects. In the educational role, riddles provide a safe avenue for transmitting restricted information as well as intimate and vital knowledge. Among the </a:t>
            </a:r>
            <a:r>
              <a:rPr lang="en-GB" sz="1200" kern="1200" dirty="0" err="1" smtClean="0">
                <a:solidFill>
                  <a:schemeClr val="tx1"/>
                </a:solidFill>
                <a:latin typeface="+mn-lt"/>
                <a:ea typeface="+mn-ea"/>
                <a:cs typeface="+mn-cs"/>
              </a:rPr>
              <a:t>Chagga</a:t>
            </a:r>
            <a:r>
              <a:rPr lang="en-GB" sz="1200" kern="1200" dirty="0" smtClean="0">
                <a:solidFill>
                  <a:schemeClr val="tx1"/>
                </a:solidFill>
                <a:latin typeface="+mn-lt"/>
                <a:ea typeface="+mn-ea"/>
                <a:cs typeface="+mn-cs"/>
              </a:rPr>
              <a:t>, for example, elders explain that riddles are for entertainment, but they also point out that an adept at riddling acquires social respect and is considered a master in manipulating social knowledge.”</a:t>
            </a:r>
            <a:endParaRPr lang="en-GB" dirty="0" smtClean="0"/>
          </a:p>
          <a:p>
            <a:r>
              <a:rPr lang="en-GB" sz="1200" b="1" i="1" kern="1200" dirty="0" smtClean="0">
                <a:solidFill>
                  <a:schemeClr val="tx1"/>
                </a:solidFill>
                <a:latin typeface="+mn-lt"/>
                <a:ea typeface="+mn-ea"/>
                <a:cs typeface="+mn-cs"/>
                <a:hlinkClick r:id="rId3"/>
              </a:rPr>
              <a:t>Tanzania Folklore, East African Living </a:t>
            </a:r>
            <a:r>
              <a:rPr lang="en-GB" sz="1200" b="1" i="1" kern="1200" dirty="0" err="1" smtClean="0">
                <a:solidFill>
                  <a:schemeClr val="tx1"/>
                </a:solidFill>
                <a:latin typeface="+mn-lt"/>
                <a:ea typeface="+mn-ea"/>
                <a:cs typeface="+mn-cs"/>
                <a:hlinkClick r:id="rId3"/>
              </a:rPr>
              <a:t>Encyclopedia</a:t>
            </a:r>
            <a:endParaRPr lang="en-GB" dirty="0" smtClean="0"/>
          </a:p>
          <a:p>
            <a:pPr marL="0" indent="0">
              <a:buFont typeface="Arial" pitchFamily="34" charset="0"/>
              <a:buNone/>
              <a:defRPr/>
            </a:pPr>
            <a:endParaRPr lang="en-GB" dirty="0" smtClean="0"/>
          </a:p>
        </p:txBody>
      </p:sp>
      <p:sp>
        <p:nvSpPr>
          <p:cNvPr id="4" name="Slide Number Placeholder 3"/>
          <p:cNvSpPr>
            <a:spLocks noGrp="1"/>
          </p:cNvSpPr>
          <p:nvPr>
            <p:ph type="sldNum" sz="quarter" idx="10"/>
          </p:nvPr>
        </p:nvSpPr>
        <p:spPr/>
        <p:txBody>
          <a:bodyPr/>
          <a:lstStyle/>
          <a:p>
            <a:fld id="{1FB80096-8159-9F40-B4DD-D018910AD5B0}" type="slidenum">
              <a:rPr lang="en-GB" smtClean="0"/>
              <a:t>8</a:t>
            </a:fld>
            <a:endParaRPr lang="en-GB" dirty="0"/>
          </a:p>
        </p:txBody>
      </p:sp>
    </p:spTree>
    <p:extLst>
      <p:ext uri="{BB962C8B-B14F-4D97-AF65-F5344CB8AC3E}">
        <p14:creationId xmlns:p14="http://schemas.microsoft.com/office/powerpoint/2010/main" val="3399428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Modern storytelling has a broad purview. In addition to its traditional forms (</a:t>
            </a:r>
            <a:r>
              <a:rPr lang="en-GB" dirty="0" err="1" smtClean="0">
                <a:hlinkClick r:id="rId3" action="ppaction://hlinkfile" tooltip="Fairytales"/>
              </a:rPr>
              <a:t>fairytales</a:t>
            </a:r>
            <a:r>
              <a:rPr lang="en-GB" dirty="0" smtClean="0"/>
              <a:t>, </a:t>
            </a:r>
            <a:r>
              <a:rPr lang="en-GB" dirty="0" smtClean="0">
                <a:hlinkClick r:id="rId4" action="ppaction://hlinkfile" tooltip="Folklore"/>
              </a:rPr>
              <a:t>folktales</a:t>
            </a:r>
            <a:r>
              <a:rPr lang="en-GB" dirty="0" smtClean="0"/>
              <a:t>, </a:t>
            </a:r>
            <a:r>
              <a:rPr lang="en-GB" dirty="0" smtClean="0">
                <a:hlinkClick r:id="rId5" action="ppaction://hlinkfile" tooltip="Mythology"/>
              </a:rPr>
              <a:t>mythology</a:t>
            </a:r>
            <a:r>
              <a:rPr lang="en-GB" dirty="0" smtClean="0"/>
              <a:t>, </a:t>
            </a:r>
            <a:r>
              <a:rPr lang="en-GB" dirty="0" smtClean="0">
                <a:hlinkClick r:id="rId6" action="ppaction://hlinkfile" tooltip="Legend"/>
              </a:rPr>
              <a:t>legends</a:t>
            </a:r>
            <a:r>
              <a:rPr lang="en-GB" dirty="0" smtClean="0"/>
              <a:t>, </a:t>
            </a:r>
            <a:r>
              <a:rPr lang="en-GB" dirty="0" smtClean="0">
                <a:hlinkClick r:id="rId7" action="ppaction://hlinkfile" tooltip="Fables"/>
              </a:rPr>
              <a:t>fables</a:t>
            </a:r>
            <a:r>
              <a:rPr lang="en-GB" dirty="0" smtClean="0"/>
              <a:t> etc.), it has extended itself to representing history, personal narrative, political commentary, and evolving cultural norms. Contemporary storytelling is also widely used to address educational objectives.</a:t>
            </a:r>
            <a:r>
              <a:rPr lang="en-GB" baseline="30000" dirty="0" smtClean="0">
                <a:hlinkClick r:id="rId8" action="ppaction://hlinkfile"/>
              </a:rPr>
              <a:t>[2]</a:t>
            </a:r>
            <a:r>
              <a:rPr lang="en-GB" dirty="0" smtClean="0"/>
              <a:t> New forms of media are creating new way for people are able to record, express, and consume stories. Games and other digital platforms, such as those used in </a:t>
            </a:r>
            <a:r>
              <a:rPr lang="en-GB" dirty="0" smtClean="0">
                <a:hlinkClick r:id="rId9" action="ppaction://hlinkfile" tooltip="Interactive fiction"/>
              </a:rPr>
              <a:t>interactive fiction</a:t>
            </a:r>
            <a:r>
              <a:rPr lang="en-GB" dirty="0" smtClean="0"/>
              <a:t> or </a:t>
            </a:r>
            <a:r>
              <a:rPr lang="en-GB" dirty="0" smtClean="0">
                <a:hlinkClick r:id="rId8" action="ppaction://hlinkfile" tooltip="Interactive storytelling"/>
              </a:rPr>
              <a:t>interactive storytelling</a:t>
            </a:r>
            <a:r>
              <a:rPr lang="en-GB" dirty="0" smtClean="0"/>
              <a:t>, may be used to position the user as a character within a bigger world. </a:t>
            </a:r>
            <a:r>
              <a:rPr lang="en-GB" dirty="0" smtClean="0">
                <a:hlinkClick r:id="rId10" action="ppaction://hlinkfile" tooltip="Documentary"/>
              </a:rPr>
              <a:t>Documentaries</a:t>
            </a:r>
            <a:r>
              <a:rPr lang="en-GB" dirty="0" smtClean="0"/>
              <a:t>, including interactive </a:t>
            </a:r>
            <a:r>
              <a:rPr lang="en-GB" dirty="0" smtClean="0">
                <a:hlinkClick r:id="rId11" action="ppaction://hlinkfile" tooltip="Web documentary"/>
              </a:rPr>
              <a:t>web documentaries</a:t>
            </a:r>
            <a:r>
              <a:rPr lang="en-GB" dirty="0" smtClean="0"/>
              <a:t>, employ storytelling narrative techniques to communicate information about their topic.</a:t>
            </a:r>
          </a:p>
          <a:p>
            <a:endParaRPr lang="en-GB" dirty="0" smtClean="0"/>
          </a:p>
          <a:p>
            <a:r>
              <a:rPr lang="en-GB" b="1" dirty="0" smtClean="0"/>
              <a:t>In Tanzania:</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 Tanzania's media scene, once small and largely state-controlled, developed rapidly following the advent of the multi-party era in the mid-1990s.</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GB" sz="1200" kern="1200" dirty="0" smtClean="0">
                <a:solidFill>
                  <a:schemeClr val="tx1"/>
                </a:solidFill>
                <a:effectLst/>
                <a:latin typeface="+mn-lt"/>
                <a:ea typeface="+mn-ea"/>
                <a:cs typeface="+mn-cs"/>
              </a:rPr>
              <a:t>As with several other countries, radio penetration stays broadly similar across the time period but TV penetration increases. Internet access has increased considerably over the same time period (2006-2016)</a:t>
            </a:r>
            <a:r>
              <a:rPr lang="en-GB" sz="1200" kern="1200" baseline="0" dirty="0" smtClean="0">
                <a:solidFill>
                  <a:schemeClr val="tx1"/>
                </a:solidFill>
                <a:effectLst/>
                <a:latin typeface="+mn-lt"/>
                <a:ea typeface="+mn-ea"/>
                <a:cs typeface="+mn-cs"/>
              </a:rPr>
              <a:t> [4% internet access in 2011 vs. projected 25% in 2016; 3% access to a computer in 2011 vs. projected 25% in 2016]</a:t>
            </a:r>
            <a:endParaRPr lang="en-GB" dirty="0" smtClean="0"/>
          </a:p>
        </p:txBody>
      </p:sp>
      <p:sp>
        <p:nvSpPr>
          <p:cNvPr id="4" name="Slide Number Placeholder 3"/>
          <p:cNvSpPr>
            <a:spLocks noGrp="1"/>
          </p:cNvSpPr>
          <p:nvPr>
            <p:ph type="sldNum" sz="quarter" idx="10"/>
          </p:nvPr>
        </p:nvSpPr>
        <p:spPr/>
        <p:txBody>
          <a:bodyPr/>
          <a:lstStyle/>
          <a:p>
            <a:fld id="{1FB80096-8159-9F40-B4DD-D018910AD5B0}" type="slidenum">
              <a:rPr lang="en-GB" smtClean="0"/>
              <a:t>9</a:t>
            </a:fld>
            <a:endParaRPr lang="en-GB" dirty="0"/>
          </a:p>
        </p:txBody>
      </p:sp>
    </p:spTree>
    <p:extLst>
      <p:ext uri="{BB962C8B-B14F-4D97-AF65-F5344CB8AC3E}">
        <p14:creationId xmlns:p14="http://schemas.microsoft.com/office/powerpoint/2010/main" val="3399428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400">
                <a:latin typeface="Century Gothic" panose="020B0502020202020204" pitchFamily="34" charset="0"/>
              </a:defRPr>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0453EAD-661A-43B9-965C-5DF5B6404385}" type="slidenum">
              <a:rPr lang="en-GB" smtClean="0"/>
              <a:t>‹#›</a:t>
            </a:fld>
            <a:endParaRPr lang="en-GB" dirty="0"/>
          </a:p>
        </p:txBody>
      </p:sp>
    </p:spTree>
    <p:extLst>
      <p:ext uri="{BB962C8B-B14F-4D97-AF65-F5344CB8AC3E}">
        <p14:creationId xmlns:p14="http://schemas.microsoft.com/office/powerpoint/2010/main" val="589232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Rectangle 7"/>
          <p:cNvSpPr/>
          <p:nvPr userDrawn="1"/>
        </p:nvSpPr>
        <p:spPr>
          <a:xfrm>
            <a:off x="0" y="328704"/>
            <a:ext cx="12206941" cy="552825"/>
          </a:xfrm>
          <a:prstGeom prst="rect">
            <a:avLst/>
          </a:prstGeom>
          <a:solidFill>
            <a:srgbClr val="2626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 name="Rectangle 8"/>
          <p:cNvSpPr/>
          <p:nvPr userDrawn="1"/>
        </p:nvSpPr>
        <p:spPr>
          <a:xfrm>
            <a:off x="0" y="880533"/>
            <a:ext cx="12206941" cy="102594"/>
          </a:xfrm>
          <a:prstGeom prst="rect">
            <a:avLst/>
          </a:prstGeom>
          <a:gradFill flip="none" rotWithShape="1">
            <a:gsLst>
              <a:gs pos="0">
                <a:srgbClr val="4B6F6A"/>
              </a:gs>
              <a:gs pos="100000">
                <a:srgbClr val="9BCB28"/>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43142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49" name="Group 48"/>
          <p:cNvGrpSpPr/>
          <p:nvPr userDrawn="1"/>
        </p:nvGrpSpPr>
        <p:grpSpPr>
          <a:xfrm>
            <a:off x="-1512" y="-145143"/>
            <a:ext cx="4366547" cy="7003142"/>
            <a:chOff x="-1512" y="-145143"/>
            <a:chExt cx="4366547" cy="7003142"/>
          </a:xfrm>
        </p:grpSpPr>
        <p:grpSp>
          <p:nvGrpSpPr>
            <p:cNvPr id="22" name="Group 21"/>
            <p:cNvGrpSpPr/>
            <p:nvPr userDrawn="1"/>
          </p:nvGrpSpPr>
          <p:grpSpPr>
            <a:xfrm>
              <a:off x="0" y="4402667"/>
              <a:ext cx="4365035" cy="2455332"/>
              <a:chOff x="0" y="0"/>
              <a:chExt cx="12192000" cy="6858000"/>
            </a:xfrm>
          </p:grpSpPr>
          <p:pic>
            <p:nvPicPr>
              <p:cNvPr id="23" name="Picture 22" descr="honeycomb_texture_green.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9622" t="4167" r="9554" b="3463"/>
              <a:stretch/>
            </p:blipFill>
            <p:spPr>
              <a:xfrm>
                <a:off x="0" y="0"/>
                <a:ext cx="3556000" cy="4064000"/>
              </a:xfrm>
              <a:prstGeom prst="rect">
                <a:avLst/>
              </a:prstGeom>
            </p:spPr>
          </p:pic>
          <p:pic>
            <p:nvPicPr>
              <p:cNvPr id="24" name="Picture 23" descr="honeycomb_texture_green.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21168" t="4167" r="9554" b="3463"/>
              <a:stretch/>
            </p:blipFill>
            <p:spPr>
              <a:xfrm>
                <a:off x="3539067" y="0"/>
                <a:ext cx="3048000" cy="4064000"/>
              </a:xfrm>
              <a:prstGeom prst="rect">
                <a:avLst/>
              </a:prstGeom>
            </p:spPr>
          </p:pic>
          <p:pic>
            <p:nvPicPr>
              <p:cNvPr id="25" name="Picture 24" descr="honeycomb_texture_green.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21553" t="4167" r="9554" b="3463"/>
              <a:stretch/>
            </p:blipFill>
            <p:spPr>
              <a:xfrm>
                <a:off x="6587067" y="0"/>
                <a:ext cx="3031068" cy="4064000"/>
              </a:xfrm>
              <a:prstGeom prst="rect">
                <a:avLst/>
              </a:prstGeom>
            </p:spPr>
          </p:pic>
          <p:pic>
            <p:nvPicPr>
              <p:cNvPr id="26" name="Picture 25" descr="honeycomb_texture_green.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21168" t="4167" r="19946" b="3463"/>
              <a:stretch/>
            </p:blipFill>
            <p:spPr>
              <a:xfrm>
                <a:off x="9601202" y="0"/>
                <a:ext cx="2590798" cy="4064000"/>
              </a:xfrm>
              <a:prstGeom prst="rect">
                <a:avLst/>
              </a:prstGeom>
            </p:spPr>
          </p:pic>
          <p:pic>
            <p:nvPicPr>
              <p:cNvPr id="27" name="Picture 26" descr="honeycomb_texture_green.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9622" t="4167" r="9554" b="32329"/>
              <a:stretch/>
            </p:blipFill>
            <p:spPr>
              <a:xfrm>
                <a:off x="0" y="4064001"/>
                <a:ext cx="3556000" cy="2793999"/>
              </a:xfrm>
              <a:prstGeom prst="rect">
                <a:avLst/>
              </a:prstGeom>
            </p:spPr>
          </p:pic>
          <p:pic>
            <p:nvPicPr>
              <p:cNvPr id="28" name="Picture 27" descr="honeycomb_texture_green.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21168" t="4167" r="9554" b="32329"/>
              <a:stretch/>
            </p:blipFill>
            <p:spPr>
              <a:xfrm>
                <a:off x="3539067" y="4064001"/>
                <a:ext cx="3048000" cy="2793999"/>
              </a:xfrm>
              <a:prstGeom prst="rect">
                <a:avLst/>
              </a:prstGeom>
            </p:spPr>
          </p:pic>
          <p:pic>
            <p:nvPicPr>
              <p:cNvPr id="29" name="Picture 28" descr="honeycomb_texture_green.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21553" t="4167" r="9554" b="32329"/>
              <a:stretch/>
            </p:blipFill>
            <p:spPr>
              <a:xfrm>
                <a:off x="6587067" y="4064001"/>
                <a:ext cx="3031068" cy="2793999"/>
              </a:xfrm>
              <a:prstGeom prst="rect">
                <a:avLst/>
              </a:prstGeom>
            </p:spPr>
          </p:pic>
          <p:pic>
            <p:nvPicPr>
              <p:cNvPr id="30" name="Picture 29" descr="honeycomb_texture_green.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21168" t="4167" r="19946" b="32329"/>
              <a:stretch/>
            </p:blipFill>
            <p:spPr>
              <a:xfrm>
                <a:off x="9601202" y="4064001"/>
                <a:ext cx="2590798" cy="2793999"/>
              </a:xfrm>
              <a:prstGeom prst="rect">
                <a:avLst/>
              </a:prstGeom>
            </p:spPr>
          </p:pic>
        </p:grpSp>
        <p:grpSp>
          <p:nvGrpSpPr>
            <p:cNvPr id="31" name="Group 30"/>
            <p:cNvGrpSpPr/>
            <p:nvPr userDrawn="1"/>
          </p:nvGrpSpPr>
          <p:grpSpPr>
            <a:xfrm>
              <a:off x="-1512" y="2124424"/>
              <a:ext cx="4365035" cy="2278243"/>
              <a:chOff x="0" y="0"/>
              <a:chExt cx="12192000" cy="6363372"/>
            </a:xfrm>
          </p:grpSpPr>
          <p:pic>
            <p:nvPicPr>
              <p:cNvPr id="32" name="Picture 31" descr="honeycomb_texture_green.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9622" t="4167" r="9554" b="3463"/>
              <a:stretch/>
            </p:blipFill>
            <p:spPr>
              <a:xfrm>
                <a:off x="0" y="0"/>
                <a:ext cx="3556000" cy="4064000"/>
              </a:xfrm>
              <a:prstGeom prst="rect">
                <a:avLst/>
              </a:prstGeom>
            </p:spPr>
          </p:pic>
          <p:pic>
            <p:nvPicPr>
              <p:cNvPr id="33" name="Picture 32" descr="honeycomb_texture_green.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21168" t="4167" r="9554" b="3463"/>
              <a:stretch/>
            </p:blipFill>
            <p:spPr>
              <a:xfrm>
                <a:off x="3539067" y="0"/>
                <a:ext cx="3048000" cy="4064000"/>
              </a:xfrm>
              <a:prstGeom prst="rect">
                <a:avLst/>
              </a:prstGeom>
            </p:spPr>
          </p:pic>
          <p:pic>
            <p:nvPicPr>
              <p:cNvPr id="34" name="Picture 33" descr="honeycomb_texture_green.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21553" t="4167" r="9554" b="3463"/>
              <a:stretch/>
            </p:blipFill>
            <p:spPr>
              <a:xfrm>
                <a:off x="6587067" y="0"/>
                <a:ext cx="3031068" cy="4064000"/>
              </a:xfrm>
              <a:prstGeom prst="rect">
                <a:avLst/>
              </a:prstGeom>
            </p:spPr>
          </p:pic>
          <p:pic>
            <p:nvPicPr>
              <p:cNvPr id="35" name="Picture 34" descr="honeycomb_texture_green.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21168" t="4167" r="19946" b="3463"/>
              <a:stretch/>
            </p:blipFill>
            <p:spPr>
              <a:xfrm>
                <a:off x="9601202" y="0"/>
                <a:ext cx="2590798" cy="4064000"/>
              </a:xfrm>
              <a:prstGeom prst="rect">
                <a:avLst/>
              </a:prstGeom>
            </p:spPr>
          </p:pic>
          <p:pic>
            <p:nvPicPr>
              <p:cNvPr id="36" name="Picture 35" descr="honeycomb_texture_green.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9622" t="4167" r="9554" b="43571"/>
              <a:stretch/>
            </p:blipFill>
            <p:spPr>
              <a:xfrm>
                <a:off x="0" y="4064001"/>
                <a:ext cx="3555999" cy="2299371"/>
              </a:xfrm>
              <a:prstGeom prst="rect">
                <a:avLst/>
              </a:prstGeom>
            </p:spPr>
          </p:pic>
          <p:pic>
            <p:nvPicPr>
              <p:cNvPr id="37" name="Picture 36" descr="honeycomb_texture_green.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21168" t="4167" r="9554" b="43571"/>
              <a:stretch/>
            </p:blipFill>
            <p:spPr>
              <a:xfrm>
                <a:off x="3539068" y="4064001"/>
                <a:ext cx="3048001" cy="2299371"/>
              </a:xfrm>
              <a:prstGeom prst="rect">
                <a:avLst/>
              </a:prstGeom>
            </p:spPr>
          </p:pic>
          <p:pic>
            <p:nvPicPr>
              <p:cNvPr id="38" name="Picture 37" descr="honeycomb_texture_green.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21553" t="4167" r="9554" b="43571"/>
              <a:stretch/>
            </p:blipFill>
            <p:spPr>
              <a:xfrm>
                <a:off x="6587068" y="4064001"/>
                <a:ext cx="3031069" cy="2299370"/>
              </a:xfrm>
              <a:prstGeom prst="rect">
                <a:avLst/>
              </a:prstGeom>
            </p:spPr>
          </p:pic>
          <p:pic>
            <p:nvPicPr>
              <p:cNvPr id="39" name="Picture 38" descr="honeycomb_texture_green.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21168" t="4167" r="19946" b="43571"/>
              <a:stretch/>
            </p:blipFill>
            <p:spPr>
              <a:xfrm>
                <a:off x="9601203" y="4064001"/>
                <a:ext cx="2590797" cy="2299371"/>
              </a:xfrm>
              <a:prstGeom prst="rect">
                <a:avLst/>
              </a:prstGeom>
            </p:spPr>
          </p:pic>
        </p:grpSp>
        <p:grpSp>
          <p:nvGrpSpPr>
            <p:cNvPr id="40" name="Group 39"/>
            <p:cNvGrpSpPr/>
            <p:nvPr userDrawn="1"/>
          </p:nvGrpSpPr>
          <p:grpSpPr>
            <a:xfrm>
              <a:off x="0" y="-145143"/>
              <a:ext cx="4365035" cy="2278243"/>
              <a:chOff x="0" y="0"/>
              <a:chExt cx="12192000" cy="6363372"/>
            </a:xfrm>
          </p:grpSpPr>
          <p:pic>
            <p:nvPicPr>
              <p:cNvPr id="41" name="Picture 40" descr="honeycomb_texture_green.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9622" t="4167" r="9554" b="3463"/>
              <a:stretch/>
            </p:blipFill>
            <p:spPr>
              <a:xfrm>
                <a:off x="0" y="0"/>
                <a:ext cx="3556000" cy="4064000"/>
              </a:xfrm>
              <a:prstGeom prst="rect">
                <a:avLst/>
              </a:prstGeom>
            </p:spPr>
          </p:pic>
          <p:pic>
            <p:nvPicPr>
              <p:cNvPr id="42" name="Picture 41" descr="honeycomb_texture_green.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21168" t="4167" r="9554" b="3463"/>
              <a:stretch/>
            </p:blipFill>
            <p:spPr>
              <a:xfrm>
                <a:off x="3539067" y="0"/>
                <a:ext cx="3048000" cy="4064000"/>
              </a:xfrm>
              <a:prstGeom prst="rect">
                <a:avLst/>
              </a:prstGeom>
            </p:spPr>
          </p:pic>
          <p:pic>
            <p:nvPicPr>
              <p:cNvPr id="43" name="Picture 42" descr="honeycomb_texture_green.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21553" t="4167" r="9554" b="3463"/>
              <a:stretch/>
            </p:blipFill>
            <p:spPr>
              <a:xfrm>
                <a:off x="6587067" y="0"/>
                <a:ext cx="3031068" cy="4064000"/>
              </a:xfrm>
              <a:prstGeom prst="rect">
                <a:avLst/>
              </a:prstGeom>
            </p:spPr>
          </p:pic>
          <p:pic>
            <p:nvPicPr>
              <p:cNvPr id="44" name="Picture 43" descr="honeycomb_texture_green.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21168" t="4167" r="19946" b="3463"/>
              <a:stretch/>
            </p:blipFill>
            <p:spPr>
              <a:xfrm>
                <a:off x="9601202" y="0"/>
                <a:ext cx="2590798" cy="4064000"/>
              </a:xfrm>
              <a:prstGeom prst="rect">
                <a:avLst/>
              </a:prstGeom>
            </p:spPr>
          </p:pic>
          <p:pic>
            <p:nvPicPr>
              <p:cNvPr id="45" name="Picture 44" descr="honeycomb_texture_green.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9622" t="4167" r="9554" b="43571"/>
              <a:stretch/>
            </p:blipFill>
            <p:spPr>
              <a:xfrm>
                <a:off x="0" y="4064001"/>
                <a:ext cx="3555999" cy="2299371"/>
              </a:xfrm>
              <a:prstGeom prst="rect">
                <a:avLst/>
              </a:prstGeom>
            </p:spPr>
          </p:pic>
          <p:pic>
            <p:nvPicPr>
              <p:cNvPr id="46" name="Picture 45" descr="honeycomb_texture_green.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21168" t="4167" r="9554" b="43571"/>
              <a:stretch/>
            </p:blipFill>
            <p:spPr>
              <a:xfrm>
                <a:off x="3539068" y="4064001"/>
                <a:ext cx="3048001" cy="2299371"/>
              </a:xfrm>
              <a:prstGeom prst="rect">
                <a:avLst/>
              </a:prstGeom>
            </p:spPr>
          </p:pic>
          <p:pic>
            <p:nvPicPr>
              <p:cNvPr id="47" name="Picture 46" descr="honeycomb_texture_green.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21553" t="4167" r="9554" b="43571"/>
              <a:stretch/>
            </p:blipFill>
            <p:spPr>
              <a:xfrm>
                <a:off x="6587068" y="4064001"/>
                <a:ext cx="3031069" cy="2299370"/>
              </a:xfrm>
              <a:prstGeom prst="rect">
                <a:avLst/>
              </a:prstGeom>
            </p:spPr>
          </p:pic>
          <p:pic>
            <p:nvPicPr>
              <p:cNvPr id="48" name="Picture 47" descr="honeycomb_texture_green.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21168" t="4167" r="19946" b="43571"/>
              <a:stretch/>
            </p:blipFill>
            <p:spPr>
              <a:xfrm>
                <a:off x="9601203" y="4064001"/>
                <a:ext cx="2590797" cy="2299371"/>
              </a:xfrm>
              <a:prstGeom prst="rect">
                <a:avLst/>
              </a:prstGeom>
            </p:spPr>
          </p:pic>
        </p:grpSp>
      </p:grpSp>
      <p:grpSp>
        <p:nvGrpSpPr>
          <p:cNvPr id="50" name="Group 49"/>
          <p:cNvGrpSpPr/>
          <p:nvPr userDrawn="1"/>
        </p:nvGrpSpPr>
        <p:grpSpPr>
          <a:xfrm>
            <a:off x="9023955" y="-9676"/>
            <a:ext cx="4366547" cy="7003142"/>
            <a:chOff x="-1512" y="-145143"/>
            <a:chExt cx="4366547" cy="7003142"/>
          </a:xfrm>
        </p:grpSpPr>
        <p:grpSp>
          <p:nvGrpSpPr>
            <p:cNvPr id="51" name="Group 50"/>
            <p:cNvGrpSpPr/>
            <p:nvPr userDrawn="1"/>
          </p:nvGrpSpPr>
          <p:grpSpPr>
            <a:xfrm>
              <a:off x="0" y="4402667"/>
              <a:ext cx="4365035" cy="2455332"/>
              <a:chOff x="0" y="0"/>
              <a:chExt cx="12192000" cy="6858000"/>
            </a:xfrm>
          </p:grpSpPr>
          <p:pic>
            <p:nvPicPr>
              <p:cNvPr id="70" name="Picture 69" descr="honeycomb_texture_green.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9622" t="4167" r="9554" b="3463"/>
              <a:stretch/>
            </p:blipFill>
            <p:spPr>
              <a:xfrm>
                <a:off x="0" y="0"/>
                <a:ext cx="3556000" cy="4064000"/>
              </a:xfrm>
              <a:prstGeom prst="rect">
                <a:avLst/>
              </a:prstGeom>
            </p:spPr>
          </p:pic>
          <p:pic>
            <p:nvPicPr>
              <p:cNvPr id="71" name="Picture 70" descr="honeycomb_texture_green.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21168" t="4167" r="9554" b="3463"/>
              <a:stretch/>
            </p:blipFill>
            <p:spPr>
              <a:xfrm>
                <a:off x="3539067" y="0"/>
                <a:ext cx="3048000" cy="4064000"/>
              </a:xfrm>
              <a:prstGeom prst="rect">
                <a:avLst/>
              </a:prstGeom>
            </p:spPr>
          </p:pic>
          <p:pic>
            <p:nvPicPr>
              <p:cNvPr id="72" name="Picture 71" descr="honeycomb_texture_green.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21553" t="4167" r="9554" b="3463"/>
              <a:stretch/>
            </p:blipFill>
            <p:spPr>
              <a:xfrm>
                <a:off x="6587067" y="0"/>
                <a:ext cx="3031068" cy="4064000"/>
              </a:xfrm>
              <a:prstGeom prst="rect">
                <a:avLst/>
              </a:prstGeom>
            </p:spPr>
          </p:pic>
          <p:pic>
            <p:nvPicPr>
              <p:cNvPr id="73" name="Picture 72" descr="honeycomb_texture_green.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21168" t="4167" r="19946" b="3463"/>
              <a:stretch/>
            </p:blipFill>
            <p:spPr>
              <a:xfrm>
                <a:off x="9601202" y="0"/>
                <a:ext cx="2590798" cy="4064000"/>
              </a:xfrm>
              <a:prstGeom prst="rect">
                <a:avLst/>
              </a:prstGeom>
            </p:spPr>
          </p:pic>
          <p:pic>
            <p:nvPicPr>
              <p:cNvPr id="74" name="Picture 73" descr="honeycomb_texture_green.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9622" t="4167" r="9554" b="32329"/>
              <a:stretch/>
            </p:blipFill>
            <p:spPr>
              <a:xfrm>
                <a:off x="0" y="4064001"/>
                <a:ext cx="3556000" cy="2793999"/>
              </a:xfrm>
              <a:prstGeom prst="rect">
                <a:avLst/>
              </a:prstGeom>
            </p:spPr>
          </p:pic>
          <p:pic>
            <p:nvPicPr>
              <p:cNvPr id="75" name="Picture 74" descr="honeycomb_texture_green.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21168" t="4167" r="9554" b="32329"/>
              <a:stretch/>
            </p:blipFill>
            <p:spPr>
              <a:xfrm>
                <a:off x="3539067" y="4064001"/>
                <a:ext cx="3048000" cy="2793999"/>
              </a:xfrm>
              <a:prstGeom prst="rect">
                <a:avLst/>
              </a:prstGeom>
            </p:spPr>
          </p:pic>
          <p:pic>
            <p:nvPicPr>
              <p:cNvPr id="76" name="Picture 75" descr="honeycomb_texture_green.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21553" t="4167" r="9554" b="32329"/>
              <a:stretch/>
            </p:blipFill>
            <p:spPr>
              <a:xfrm>
                <a:off x="6587067" y="4064001"/>
                <a:ext cx="3031068" cy="2793999"/>
              </a:xfrm>
              <a:prstGeom prst="rect">
                <a:avLst/>
              </a:prstGeom>
            </p:spPr>
          </p:pic>
          <p:pic>
            <p:nvPicPr>
              <p:cNvPr id="77" name="Picture 76" descr="honeycomb_texture_green.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21168" t="4167" r="19946" b="32329"/>
              <a:stretch/>
            </p:blipFill>
            <p:spPr>
              <a:xfrm>
                <a:off x="9601202" y="4064001"/>
                <a:ext cx="2590798" cy="2793999"/>
              </a:xfrm>
              <a:prstGeom prst="rect">
                <a:avLst/>
              </a:prstGeom>
            </p:spPr>
          </p:pic>
        </p:grpSp>
        <p:grpSp>
          <p:nvGrpSpPr>
            <p:cNvPr id="52" name="Group 51"/>
            <p:cNvGrpSpPr/>
            <p:nvPr userDrawn="1"/>
          </p:nvGrpSpPr>
          <p:grpSpPr>
            <a:xfrm>
              <a:off x="-1512" y="2124424"/>
              <a:ext cx="4365035" cy="2278243"/>
              <a:chOff x="0" y="0"/>
              <a:chExt cx="12192000" cy="6363372"/>
            </a:xfrm>
          </p:grpSpPr>
          <p:pic>
            <p:nvPicPr>
              <p:cNvPr id="62" name="Picture 61" descr="honeycomb_texture_green.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9622" t="4167" r="9554" b="3463"/>
              <a:stretch/>
            </p:blipFill>
            <p:spPr>
              <a:xfrm>
                <a:off x="0" y="0"/>
                <a:ext cx="3556000" cy="4064000"/>
              </a:xfrm>
              <a:prstGeom prst="rect">
                <a:avLst/>
              </a:prstGeom>
            </p:spPr>
          </p:pic>
          <p:pic>
            <p:nvPicPr>
              <p:cNvPr id="63" name="Picture 62" descr="honeycomb_texture_green.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21168" t="4167" r="9554" b="3463"/>
              <a:stretch/>
            </p:blipFill>
            <p:spPr>
              <a:xfrm>
                <a:off x="3539067" y="0"/>
                <a:ext cx="3048000" cy="4064000"/>
              </a:xfrm>
              <a:prstGeom prst="rect">
                <a:avLst/>
              </a:prstGeom>
            </p:spPr>
          </p:pic>
          <p:pic>
            <p:nvPicPr>
              <p:cNvPr id="64" name="Picture 63" descr="honeycomb_texture_green.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21553" t="4167" r="9554" b="3463"/>
              <a:stretch/>
            </p:blipFill>
            <p:spPr>
              <a:xfrm>
                <a:off x="6587067" y="0"/>
                <a:ext cx="3031068" cy="4064000"/>
              </a:xfrm>
              <a:prstGeom prst="rect">
                <a:avLst/>
              </a:prstGeom>
            </p:spPr>
          </p:pic>
          <p:pic>
            <p:nvPicPr>
              <p:cNvPr id="65" name="Picture 64" descr="honeycomb_texture_green.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21168" t="4167" r="19946" b="3463"/>
              <a:stretch/>
            </p:blipFill>
            <p:spPr>
              <a:xfrm>
                <a:off x="9601202" y="0"/>
                <a:ext cx="2590798" cy="4064000"/>
              </a:xfrm>
              <a:prstGeom prst="rect">
                <a:avLst/>
              </a:prstGeom>
            </p:spPr>
          </p:pic>
          <p:pic>
            <p:nvPicPr>
              <p:cNvPr id="66" name="Picture 65" descr="honeycomb_texture_green.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9622" t="4167" r="9554" b="43571"/>
              <a:stretch/>
            </p:blipFill>
            <p:spPr>
              <a:xfrm>
                <a:off x="0" y="4064001"/>
                <a:ext cx="3555999" cy="2299371"/>
              </a:xfrm>
              <a:prstGeom prst="rect">
                <a:avLst/>
              </a:prstGeom>
            </p:spPr>
          </p:pic>
          <p:pic>
            <p:nvPicPr>
              <p:cNvPr id="67" name="Picture 66" descr="honeycomb_texture_green.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21168" t="4167" r="9554" b="43571"/>
              <a:stretch/>
            </p:blipFill>
            <p:spPr>
              <a:xfrm>
                <a:off x="3539068" y="4064001"/>
                <a:ext cx="3048001" cy="2299371"/>
              </a:xfrm>
              <a:prstGeom prst="rect">
                <a:avLst/>
              </a:prstGeom>
            </p:spPr>
          </p:pic>
          <p:pic>
            <p:nvPicPr>
              <p:cNvPr id="68" name="Picture 67" descr="honeycomb_texture_green.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21553" t="4167" r="9554" b="43571"/>
              <a:stretch/>
            </p:blipFill>
            <p:spPr>
              <a:xfrm>
                <a:off x="6587068" y="4064001"/>
                <a:ext cx="3031069" cy="2299370"/>
              </a:xfrm>
              <a:prstGeom prst="rect">
                <a:avLst/>
              </a:prstGeom>
            </p:spPr>
          </p:pic>
          <p:pic>
            <p:nvPicPr>
              <p:cNvPr id="69" name="Picture 68" descr="honeycomb_texture_green.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21168" t="4167" r="19946" b="43571"/>
              <a:stretch/>
            </p:blipFill>
            <p:spPr>
              <a:xfrm>
                <a:off x="9601203" y="4064001"/>
                <a:ext cx="2590797" cy="2299371"/>
              </a:xfrm>
              <a:prstGeom prst="rect">
                <a:avLst/>
              </a:prstGeom>
            </p:spPr>
          </p:pic>
        </p:grpSp>
        <p:grpSp>
          <p:nvGrpSpPr>
            <p:cNvPr id="53" name="Group 52"/>
            <p:cNvGrpSpPr/>
            <p:nvPr userDrawn="1"/>
          </p:nvGrpSpPr>
          <p:grpSpPr>
            <a:xfrm>
              <a:off x="0" y="-145143"/>
              <a:ext cx="4365035" cy="2278243"/>
              <a:chOff x="0" y="0"/>
              <a:chExt cx="12192000" cy="6363372"/>
            </a:xfrm>
          </p:grpSpPr>
          <p:pic>
            <p:nvPicPr>
              <p:cNvPr id="54" name="Picture 53" descr="honeycomb_texture_green.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9622" t="4167" r="9554" b="3463"/>
              <a:stretch/>
            </p:blipFill>
            <p:spPr>
              <a:xfrm>
                <a:off x="0" y="0"/>
                <a:ext cx="3556000" cy="4064000"/>
              </a:xfrm>
              <a:prstGeom prst="rect">
                <a:avLst/>
              </a:prstGeom>
            </p:spPr>
          </p:pic>
          <p:pic>
            <p:nvPicPr>
              <p:cNvPr id="55" name="Picture 54" descr="honeycomb_texture_green.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21168" t="4167" r="9554" b="3463"/>
              <a:stretch/>
            </p:blipFill>
            <p:spPr>
              <a:xfrm>
                <a:off x="3539067" y="0"/>
                <a:ext cx="3048000" cy="4064000"/>
              </a:xfrm>
              <a:prstGeom prst="rect">
                <a:avLst/>
              </a:prstGeom>
            </p:spPr>
          </p:pic>
          <p:pic>
            <p:nvPicPr>
              <p:cNvPr id="56" name="Picture 55" descr="honeycomb_texture_green.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21553" t="4167" r="9554" b="3463"/>
              <a:stretch/>
            </p:blipFill>
            <p:spPr>
              <a:xfrm>
                <a:off x="6587067" y="0"/>
                <a:ext cx="3031068" cy="4064000"/>
              </a:xfrm>
              <a:prstGeom prst="rect">
                <a:avLst/>
              </a:prstGeom>
            </p:spPr>
          </p:pic>
          <p:pic>
            <p:nvPicPr>
              <p:cNvPr id="57" name="Picture 56" descr="honeycomb_texture_green.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21168" t="4167" r="19946" b="3463"/>
              <a:stretch/>
            </p:blipFill>
            <p:spPr>
              <a:xfrm>
                <a:off x="9601202" y="0"/>
                <a:ext cx="2590798" cy="4064000"/>
              </a:xfrm>
              <a:prstGeom prst="rect">
                <a:avLst/>
              </a:prstGeom>
            </p:spPr>
          </p:pic>
          <p:pic>
            <p:nvPicPr>
              <p:cNvPr id="58" name="Picture 57" descr="honeycomb_texture_green.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9622" t="4167" r="9554" b="43571"/>
              <a:stretch/>
            </p:blipFill>
            <p:spPr>
              <a:xfrm>
                <a:off x="0" y="4064001"/>
                <a:ext cx="3555999" cy="2299371"/>
              </a:xfrm>
              <a:prstGeom prst="rect">
                <a:avLst/>
              </a:prstGeom>
            </p:spPr>
          </p:pic>
          <p:pic>
            <p:nvPicPr>
              <p:cNvPr id="59" name="Picture 58" descr="honeycomb_texture_green.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21168" t="4167" r="9554" b="43571"/>
              <a:stretch/>
            </p:blipFill>
            <p:spPr>
              <a:xfrm>
                <a:off x="3539068" y="4064001"/>
                <a:ext cx="3048001" cy="2299371"/>
              </a:xfrm>
              <a:prstGeom prst="rect">
                <a:avLst/>
              </a:prstGeom>
            </p:spPr>
          </p:pic>
          <p:pic>
            <p:nvPicPr>
              <p:cNvPr id="60" name="Picture 59" descr="honeycomb_texture_green.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21553" t="4167" r="9554" b="43571"/>
              <a:stretch/>
            </p:blipFill>
            <p:spPr>
              <a:xfrm>
                <a:off x="6587068" y="4064001"/>
                <a:ext cx="3031069" cy="2299370"/>
              </a:xfrm>
              <a:prstGeom prst="rect">
                <a:avLst/>
              </a:prstGeom>
            </p:spPr>
          </p:pic>
          <p:pic>
            <p:nvPicPr>
              <p:cNvPr id="61" name="Picture 60" descr="honeycomb_texture_green.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21168" t="4167" r="19946" b="43571"/>
              <a:stretch/>
            </p:blipFill>
            <p:spPr>
              <a:xfrm>
                <a:off x="9601203" y="4064001"/>
                <a:ext cx="2590797" cy="2299371"/>
              </a:xfrm>
              <a:prstGeom prst="rect">
                <a:avLst/>
              </a:prstGeom>
            </p:spPr>
          </p:pic>
        </p:grpSp>
      </p:grpSp>
      <p:sp>
        <p:nvSpPr>
          <p:cNvPr id="18" name="Rectangle 17"/>
          <p:cNvSpPr/>
          <p:nvPr userDrawn="1"/>
        </p:nvSpPr>
        <p:spPr>
          <a:xfrm>
            <a:off x="457200" y="1"/>
            <a:ext cx="1136226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9" name="Rectangle 18"/>
          <p:cNvSpPr/>
          <p:nvPr userDrawn="1"/>
        </p:nvSpPr>
        <p:spPr>
          <a:xfrm>
            <a:off x="0" y="328704"/>
            <a:ext cx="12206941" cy="552825"/>
          </a:xfrm>
          <a:prstGeom prst="rect">
            <a:avLst/>
          </a:prstGeom>
          <a:solidFill>
            <a:srgbClr val="2626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34422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12" name="Rectangle 11"/>
          <p:cNvSpPr/>
          <p:nvPr userDrawn="1"/>
        </p:nvSpPr>
        <p:spPr>
          <a:xfrm>
            <a:off x="0" y="328704"/>
            <a:ext cx="12206941" cy="552825"/>
          </a:xfrm>
          <a:prstGeom prst="rect">
            <a:avLst/>
          </a:prstGeom>
          <a:solidFill>
            <a:srgbClr val="2626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18639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0453EAD-661A-43B9-965C-5DF5B6404385}" type="slidenum">
              <a:rPr lang="en-GB" smtClean="0"/>
              <a:t>‹#›</a:t>
            </a:fld>
            <a:endParaRPr lang="en-GB" dirty="0"/>
          </a:p>
        </p:txBody>
      </p:sp>
    </p:spTree>
    <p:extLst>
      <p:ext uri="{BB962C8B-B14F-4D97-AF65-F5344CB8AC3E}">
        <p14:creationId xmlns:p14="http://schemas.microsoft.com/office/powerpoint/2010/main" val="1787699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Holder 5"/>
          <p:cNvSpPr>
            <a:spLocks noGrp="1"/>
          </p:cNvSpPr>
          <p:nvPr>
            <p:ph type="sldNum" sz="quarter" idx="7"/>
          </p:nvPr>
        </p:nvSpPr>
        <p:spPr/>
        <p:txBody>
          <a:bodyPr lIns="0" tIns="0" rIns="0" bIns="0"/>
          <a:lstStyle>
            <a:lvl1pPr>
              <a:defRPr sz="1300" b="0" i="0">
                <a:solidFill>
                  <a:srgbClr val="234957"/>
                </a:solidFill>
                <a:latin typeface="Calibri"/>
                <a:cs typeface="Calibri"/>
              </a:defRPr>
            </a:lvl1pPr>
          </a:lstStyle>
          <a:p>
            <a:pPr marL="118530"/>
            <a:fld id="{81D60167-4931-47E6-BA6A-407CBD079E47}" type="slidenum">
              <a:rPr lang="en-US" spc="-7" smtClean="0">
                <a:solidFill>
                  <a:srgbClr val="09203A"/>
                </a:solidFill>
              </a:rPr>
              <a:pPr marL="118530"/>
              <a:t>‹#›</a:t>
            </a:fld>
            <a:endParaRPr lang="en-US" spc="-7" dirty="0">
              <a:solidFill>
                <a:srgbClr val="09203A"/>
              </a:solidFill>
            </a:endParaRPr>
          </a:p>
        </p:txBody>
      </p:sp>
    </p:spTree>
    <p:extLst>
      <p:ext uri="{BB962C8B-B14F-4D97-AF65-F5344CB8AC3E}">
        <p14:creationId xmlns:p14="http://schemas.microsoft.com/office/powerpoint/2010/main" val="3091593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944F8EC-4A44-4492-B637-52B358A0A31B}" type="datetimeFigureOut">
              <a:rPr lang="en-US" altLang="en-US"/>
              <a:pPr>
                <a:defRPr/>
              </a:pPr>
              <a:t>11/3/2016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A1DF76-FAC3-48EF-9812-99B74100CCFB}" type="slidenum">
              <a:rPr lang="en-US" altLang="en-US"/>
              <a:pPr>
                <a:defRPr/>
              </a:pPr>
              <a:t>‹#›</a:t>
            </a:fld>
            <a:endParaRPr lang="en-US" altLang="en-US"/>
          </a:p>
        </p:txBody>
      </p:sp>
    </p:spTree>
    <p:extLst>
      <p:ext uri="{BB962C8B-B14F-4D97-AF65-F5344CB8AC3E}">
        <p14:creationId xmlns:p14="http://schemas.microsoft.com/office/powerpoint/2010/main" val="2551787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4AE6E02B-72EF-A24F-AA79-1D50CA2B0137}" type="datetimeFigureOut">
              <a:rPr lang="es-ES" smtClean="0"/>
              <a:t>03/11/2016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815894C5-D890-0D45-A1E3-D9F9D9AA4936}" type="slidenum">
              <a:rPr lang="es-ES" smtClean="0"/>
              <a:t>‹#›</a:t>
            </a:fld>
            <a:endParaRPr lang="es-ES"/>
          </a:p>
        </p:txBody>
      </p:sp>
    </p:spTree>
    <p:extLst>
      <p:ext uri="{BB962C8B-B14F-4D97-AF65-F5344CB8AC3E}">
        <p14:creationId xmlns:p14="http://schemas.microsoft.com/office/powerpoint/2010/main" val="645784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4AE6E02B-72EF-A24F-AA79-1D50CA2B0137}" type="datetimeFigureOut">
              <a:rPr lang="es-ES" smtClean="0">
                <a:solidFill>
                  <a:prstClr val="black">
                    <a:tint val="75000"/>
                  </a:prstClr>
                </a:solidFill>
              </a:rPr>
              <a:pPr/>
              <a:t>03/11/2016</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15894C5-D890-0D45-A1E3-D9F9D9AA4936}"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3776997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4AE6E02B-72EF-A24F-AA79-1D50CA2B0137}" type="datetimeFigureOut">
              <a:rPr lang="es-ES" smtClean="0">
                <a:solidFill>
                  <a:prstClr val="black">
                    <a:tint val="75000"/>
                  </a:prstClr>
                </a:solidFill>
              </a:rPr>
              <a:pPr/>
              <a:t>03/11/2016</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15894C5-D890-0D45-A1E3-D9F9D9AA4936}"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3365099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4AE6E02B-72EF-A24F-AA79-1D50CA2B0137}" type="datetimeFigureOut">
              <a:rPr lang="es-ES" smtClean="0">
                <a:solidFill>
                  <a:prstClr val="black">
                    <a:tint val="75000"/>
                  </a:prstClr>
                </a:solidFill>
              </a:rPr>
              <a:pPr/>
              <a:t>03/11/2016</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15894C5-D890-0D45-A1E3-D9F9D9AA4936}"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605312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ination">
    <p:spTree>
      <p:nvGrpSpPr>
        <p:cNvPr id="1" name=""/>
        <p:cNvGrpSpPr/>
        <p:nvPr/>
      </p:nvGrpSpPr>
      <p:grpSpPr>
        <a:xfrm>
          <a:off x="0" y="0"/>
          <a:ext cx="0" cy="0"/>
          <a:chOff x="0" y="0"/>
          <a:chExt cx="0" cy="0"/>
        </a:xfrm>
      </p:grpSpPr>
      <p:pic>
        <p:nvPicPr>
          <p:cNvPr id="11" name="Picture 10" descr="map.png"/>
          <p:cNvPicPr>
            <a:picLocks noChangeAspect="1"/>
          </p:cNvPicPr>
          <p:nvPr userDrawn="1"/>
        </p:nvPicPr>
        <p:blipFill rotWithShape="1">
          <a:blip r:embed="rId2">
            <a:extLst>
              <a:ext uri="{28A0092B-C50C-407E-A947-70E740481C1C}">
                <a14:useLocalDpi xmlns:a14="http://schemas.microsoft.com/office/drawing/2010/main" val="0"/>
              </a:ext>
            </a:extLst>
          </a:blip>
          <a:srcRect t="15456" r="202" b="32350"/>
          <a:stretch/>
        </p:blipFill>
        <p:spPr>
          <a:xfrm>
            <a:off x="0" y="505968"/>
            <a:ext cx="12192000" cy="6352032"/>
          </a:xfrm>
          <a:prstGeom prst="rect">
            <a:avLst/>
          </a:prstGeom>
        </p:spPr>
      </p:pic>
      <p:sp>
        <p:nvSpPr>
          <p:cNvPr id="8" name="Rectangle 7"/>
          <p:cNvSpPr/>
          <p:nvPr userDrawn="1"/>
        </p:nvSpPr>
        <p:spPr>
          <a:xfrm>
            <a:off x="0" y="328704"/>
            <a:ext cx="12206941" cy="552825"/>
          </a:xfrm>
          <a:prstGeom prst="rect">
            <a:avLst/>
          </a:prstGeom>
          <a:solidFill>
            <a:srgbClr val="2626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Rectangle 9"/>
          <p:cNvSpPr/>
          <p:nvPr userDrawn="1"/>
        </p:nvSpPr>
        <p:spPr>
          <a:xfrm>
            <a:off x="0" y="880533"/>
            <a:ext cx="12206941" cy="102594"/>
          </a:xfrm>
          <a:prstGeom prst="rect">
            <a:avLst/>
          </a:prstGeom>
          <a:gradFill flip="none" rotWithShape="1">
            <a:gsLst>
              <a:gs pos="0">
                <a:srgbClr val="4B6F6A"/>
              </a:gs>
              <a:gs pos="100000">
                <a:srgbClr val="9BCB28"/>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665615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4AE6E02B-72EF-A24F-AA79-1D50CA2B0137}" type="datetimeFigureOut">
              <a:rPr lang="es-ES" smtClean="0">
                <a:solidFill>
                  <a:prstClr val="black">
                    <a:tint val="75000"/>
                  </a:prstClr>
                </a:solidFill>
              </a:rPr>
              <a:pPr/>
              <a:t>03/11/2016</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815894C5-D890-0D45-A1E3-D9F9D9AA4936}"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4028094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4AE6E02B-72EF-A24F-AA79-1D50CA2B0137}" type="datetimeFigureOut">
              <a:rPr lang="es-ES" smtClean="0">
                <a:solidFill>
                  <a:prstClr val="black">
                    <a:tint val="75000"/>
                  </a:prstClr>
                </a:solidFill>
              </a:rPr>
              <a:pPr/>
              <a:t>03/11/2016</a:t>
            </a:fld>
            <a:endParaRPr lang="es-ES">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815894C5-D890-0D45-A1E3-D9F9D9AA4936}"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3163904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4AE6E02B-72EF-A24F-AA79-1D50CA2B0137}" type="datetimeFigureOut">
              <a:rPr lang="es-ES" smtClean="0">
                <a:solidFill>
                  <a:prstClr val="black">
                    <a:tint val="75000"/>
                  </a:prstClr>
                </a:solidFill>
              </a:rPr>
              <a:pPr/>
              <a:t>03/11/2016</a:t>
            </a:fld>
            <a:endParaRPr lang="es-E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815894C5-D890-0D45-A1E3-D9F9D9AA4936}"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6273584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AE6E02B-72EF-A24F-AA79-1D50CA2B0137}" type="datetimeFigureOut">
              <a:rPr lang="es-ES" smtClean="0">
                <a:solidFill>
                  <a:prstClr val="black">
                    <a:tint val="75000"/>
                  </a:prstClr>
                </a:solidFill>
              </a:rPr>
              <a:pPr/>
              <a:t>03/11/2016</a:t>
            </a:fld>
            <a:endParaRPr lang="es-ES">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815894C5-D890-0D45-A1E3-D9F9D9AA4936}"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32161366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4AE6E02B-72EF-A24F-AA79-1D50CA2B0137}" type="datetimeFigureOut">
              <a:rPr lang="es-ES" smtClean="0">
                <a:solidFill>
                  <a:prstClr val="black">
                    <a:tint val="75000"/>
                  </a:prstClr>
                </a:solidFill>
              </a:rPr>
              <a:pPr/>
              <a:t>03/11/2016</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815894C5-D890-0D45-A1E3-D9F9D9AA4936}"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41902160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4AE6E02B-72EF-A24F-AA79-1D50CA2B0137}" type="datetimeFigureOut">
              <a:rPr lang="es-ES" smtClean="0">
                <a:solidFill>
                  <a:prstClr val="black">
                    <a:tint val="75000"/>
                  </a:prstClr>
                </a:solidFill>
              </a:rPr>
              <a:pPr/>
              <a:t>03/11/2016</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815894C5-D890-0D45-A1E3-D9F9D9AA4936}"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26321039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4AE6E02B-72EF-A24F-AA79-1D50CA2B0137}" type="datetimeFigureOut">
              <a:rPr lang="es-ES" smtClean="0">
                <a:solidFill>
                  <a:prstClr val="black">
                    <a:tint val="75000"/>
                  </a:prstClr>
                </a:solidFill>
              </a:rPr>
              <a:pPr/>
              <a:t>03/11/2016</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15894C5-D890-0D45-A1E3-D9F9D9AA4936}"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1928066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609600" y="274639"/>
            <a:ext cx="80264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4AE6E02B-72EF-A24F-AA79-1D50CA2B0137}" type="datetimeFigureOut">
              <a:rPr lang="es-ES" smtClean="0">
                <a:solidFill>
                  <a:prstClr val="black">
                    <a:tint val="75000"/>
                  </a:prstClr>
                </a:solidFill>
              </a:rPr>
              <a:pPr/>
              <a:t>03/11/2016</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15894C5-D890-0D45-A1E3-D9F9D9AA4936}"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2677251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969" r="1011" b="1009"/>
          <a:stretch/>
        </p:blipFill>
        <p:spPr>
          <a:xfrm>
            <a:off x="-1" y="-27384"/>
            <a:ext cx="12192001" cy="6914309"/>
          </a:xfrm>
          <a:prstGeom prst="rect">
            <a:avLst/>
          </a:prstGeom>
        </p:spPr>
      </p:pic>
      <p:sp>
        <p:nvSpPr>
          <p:cNvPr id="8" name="Rectangle 7"/>
          <p:cNvSpPr/>
          <p:nvPr userDrawn="1"/>
        </p:nvSpPr>
        <p:spPr>
          <a:xfrm>
            <a:off x="0" y="328704"/>
            <a:ext cx="12206941" cy="552825"/>
          </a:xfrm>
          <a:prstGeom prst="rect">
            <a:avLst/>
          </a:prstGeom>
          <a:solidFill>
            <a:srgbClr val="2626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Rectangle 9"/>
          <p:cNvSpPr/>
          <p:nvPr userDrawn="1"/>
        </p:nvSpPr>
        <p:spPr>
          <a:xfrm>
            <a:off x="0" y="880533"/>
            <a:ext cx="12206941" cy="102594"/>
          </a:xfrm>
          <a:prstGeom prst="rect">
            <a:avLst/>
          </a:prstGeom>
          <a:gradFill flip="none" rotWithShape="1">
            <a:gsLst>
              <a:gs pos="0">
                <a:srgbClr val="4B6F6A"/>
              </a:gs>
              <a:gs pos="100000">
                <a:srgbClr val="9BCB28"/>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5412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969" r="1011" b="1009"/>
          <a:stretch/>
        </p:blipFill>
        <p:spPr>
          <a:xfrm>
            <a:off x="-1" y="-27384"/>
            <a:ext cx="12192001" cy="6914309"/>
          </a:xfrm>
          <a:prstGeom prst="rect">
            <a:avLst/>
          </a:prstGeom>
        </p:spPr>
      </p:pic>
      <p:sp>
        <p:nvSpPr>
          <p:cNvPr id="9" name="Rectangle 8"/>
          <p:cNvSpPr/>
          <p:nvPr userDrawn="1"/>
        </p:nvSpPr>
        <p:spPr>
          <a:xfrm>
            <a:off x="0" y="328704"/>
            <a:ext cx="12206941" cy="552825"/>
          </a:xfrm>
          <a:prstGeom prst="rect">
            <a:avLst/>
          </a:prstGeom>
          <a:solidFill>
            <a:srgbClr val="2626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10"/>
          <p:cNvSpPr/>
          <p:nvPr userDrawn="1"/>
        </p:nvSpPr>
        <p:spPr>
          <a:xfrm>
            <a:off x="0" y="880533"/>
            <a:ext cx="12206941" cy="102594"/>
          </a:xfrm>
          <a:prstGeom prst="rect">
            <a:avLst/>
          </a:prstGeom>
          <a:gradFill flip="none" rotWithShape="1">
            <a:gsLst>
              <a:gs pos="0">
                <a:srgbClr val="4B6F6A"/>
              </a:gs>
              <a:gs pos="100000">
                <a:srgbClr val="9BCB28"/>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950407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0" name="Picture 9" descr="honeycomb_texture.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502" t="44741" r="2337" b="1169"/>
          <a:stretch/>
        </p:blipFill>
        <p:spPr>
          <a:xfrm>
            <a:off x="0" y="0"/>
            <a:ext cx="12192000" cy="6858000"/>
          </a:xfrm>
          <a:prstGeom prst="rect">
            <a:avLst/>
          </a:prstGeom>
        </p:spPr>
      </p:pic>
      <p:sp>
        <p:nvSpPr>
          <p:cNvPr id="11" name="Rectangle 10"/>
          <p:cNvSpPr/>
          <p:nvPr userDrawn="1"/>
        </p:nvSpPr>
        <p:spPr>
          <a:xfrm>
            <a:off x="0" y="328704"/>
            <a:ext cx="12206941" cy="552825"/>
          </a:xfrm>
          <a:prstGeom prst="rect">
            <a:avLst/>
          </a:prstGeom>
          <a:solidFill>
            <a:srgbClr val="2626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24607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grpSp>
        <p:nvGrpSpPr>
          <p:cNvPr id="3" name="Group 2"/>
          <p:cNvGrpSpPr/>
          <p:nvPr userDrawn="1"/>
        </p:nvGrpSpPr>
        <p:grpSpPr>
          <a:xfrm>
            <a:off x="0" y="0"/>
            <a:ext cx="12192000" cy="6858000"/>
            <a:chOff x="0" y="0"/>
            <a:chExt cx="12192000" cy="6858000"/>
          </a:xfrm>
        </p:grpSpPr>
        <p:pic>
          <p:nvPicPr>
            <p:cNvPr id="5" name="Picture 4" descr="honeycomb_texture_green.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9622" t="4167" r="9554" b="3463"/>
            <a:stretch/>
          </p:blipFill>
          <p:spPr>
            <a:xfrm>
              <a:off x="0" y="0"/>
              <a:ext cx="3556000" cy="4064000"/>
            </a:xfrm>
            <a:prstGeom prst="rect">
              <a:avLst/>
            </a:prstGeom>
          </p:spPr>
        </p:pic>
        <p:pic>
          <p:nvPicPr>
            <p:cNvPr id="7" name="Picture 6" descr="honeycomb_texture_green.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21168" t="4167" r="9554" b="3463"/>
            <a:stretch/>
          </p:blipFill>
          <p:spPr>
            <a:xfrm>
              <a:off x="3539067" y="0"/>
              <a:ext cx="3048000" cy="4064000"/>
            </a:xfrm>
            <a:prstGeom prst="rect">
              <a:avLst/>
            </a:prstGeom>
          </p:spPr>
        </p:pic>
        <p:pic>
          <p:nvPicPr>
            <p:cNvPr id="8" name="Picture 7" descr="honeycomb_texture_green.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21553" t="4167" r="9554" b="3463"/>
            <a:stretch/>
          </p:blipFill>
          <p:spPr>
            <a:xfrm>
              <a:off x="6587067" y="0"/>
              <a:ext cx="3031068" cy="4064000"/>
            </a:xfrm>
            <a:prstGeom prst="rect">
              <a:avLst/>
            </a:prstGeom>
          </p:spPr>
        </p:pic>
        <p:pic>
          <p:nvPicPr>
            <p:cNvPr id="9" name="Picture 8" descr="honeycomb_texture_green.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21168" t="4167" r="19946" b="3463"/>
            <a:stretch/>
          </p:blipFill>
          <p:spPr>
            <a:xfrm>
              <a:off x="9601202" y="0"/>
              <a:ext cx="2590798" cy="4064000"/>
            </a:xfrm>
            <a:prstGeom prst="rect">
              <a:avLst/>
            </a:prstGeom>
          </p:spPr>
        </p:pic>
        <p:pic>
          <p:nvPicPr>
            <p:cNvPr id="12" name="Picture 11" descr="honeycomb_texture_green.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9622" t="4167" r="9554" b="32329"/>
            <a:stretch/>
          </p:blipFill>
          <p:spPr>
            <a:xfrm>
              <a:off x="0" y="4064001"/>
              <a:ext cx="3556000" cy="2793999"/>
            </a:xfrm>
            <a:prstGeom prst="rect">
              <a:avLst/>
            </a:prstGeom>
          </p:spPr>
        </p:pic>
        <p:pic>
          <p:nvPicPr>
            <p:cNvPr id="13" name="Picture 12" descr="honeycomb_texture_green.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21168" t="4167" r="9554" b="32329"/>
            <a:stretch/>
          </p:blipFill>
          <p:spPr>
            <a:xfrm>
              <a:off x="3539067" y="4064001"/>
              <a:ext cx="3048000" cy="2793999"/>
            </a:xfrm>
            <a:prstGeom prst="rect">
              <a:avLst/>
            </a:prstGeom>
          </p:spPr>
        </p:pic>
        <p:pic>
          <p:nvPicPr>
            <p:cNvPr id="14" name="Picture 13" descr="honeycomb_texture_green.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21553" t="4167" r="9554" b="32329"/>
            <a:stretch/>
          </p:blipFill>
          <p:spPr>
            <a:xfrm>
              <a:off x="6587067" y="4064001"/>
              <a:ext cx="3031068" cy="2793999"/>
            </a:xfrm>
            <a:prstGeom prst="rect">
              <a:avLst/>
            </a:prstGeom>
          </p:spPr>
        </p:pic>
        <p:pic>
          <p:nvPicPr>
            <p:cNvPr id="15" name="Picture 14" descr="honeycomb_texture_green.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21168" t="4167" r="19946" b="32329"/>
            <a:stretch/>
          </p:blipFill>
          <p:spPr>
            <a:xfrm>
              <a:off x="9601202" y="4064001"/>
              <a:ext cx="2590798" cy="2793999"/>
            </a:xfrm>
            <a:prstGeom prst="rect">
              <a:avLst/>
            </a:prstGeom>
          </p:spPr>
        </p:pic>
      </p:grpSp>
      <p:sp>
        <p:nvSpPr>
          <p:cNvPr id="11" name="Rectangle 10"/>
          <p:cNvSpPr/>
          <p:nvPr userDrawn="1"/>
        </p:nvSpPr>
        <p:spPr>
          <a:xfrm>
            <a:off x="0" y="0"/>
            <a:ext cx="12206941" cy="881529"/>
          </a:xfrm>
          <a:prstGeom prst="rect">
            <a:avLst/>
          </a:prstGeom>
          <a:solidFill>
            <a:srgbClr val="2626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 name="Rectangle 15"/>
          <p:cNvSpPr/>
          <p:nvPr userDrawn="1"/>
        </p:nvSpPr>
        <p:spPr>
          <a:xfrm>
            <a:off x="457200" y="897467"/>
            <a:ext cx="11362267" cy="59605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59848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ntent">
    <p:spTree>
      <p:nvGrpSpPr>
        <p:cNvPr id="1" name=""/>
        <p:cNvGrpSpPr/>
        <p:nvPr/>
      </p:nvGrpSpPr>
      <p:grpSpPr>
        <a:xfrm>
          <a:off x="0" y="0"/>
          <a:ext cx="0" cy="0"/>
          <a:chOff x="0" y="0"/>
          <a:chExt cx="0" cy="0"/>
        </a:xfrm>
      </p:grpSpPr>
      <p:pic>
        <p:nvPicPr>
          <p:cNvPr id="6" name="Picture 5" descr="hex_dgreen.png"/>
          <p:cNvPicPr>
            <a:picLocks noChangeAspect="1"/>
          </p:cNvPicPr>
          <p:nvPr userDrawn="1"/>
        </p:nvPicPr>
        <p:blipFill rotWithShape="1">
          <a:blip r:embed="rId2">
            <a:extLst>
              <a:ext uri="{28A0092B-C50C-407E-A947-70E740481C1C}">
                <a14:useLocalDpi xmlns:a14="http://schemas.microsoft.com/office/drawing/2010/main" val="0"/>
              </a:ext>
            </a:extLst>
          </a:blip>
          <a:srcRect l="3292" t="3056" b="8514"/>
          <a:stretch/>
        </p:blipFill>
        <p:spPr>
          <a:xfrm>
            <a:off x="0" y="-1"/>
            <a:ext cx="8704468" cy="6858001"/>
          </a:xfrm>
          <a:prstGeom prst="rect">
            <a:avLst/>
          </a:prstGeom>
        </p:spPr>
      </p:pic>
      <p:pic>
        <p:nvPicPr>
          <p:cNvPr id="21" name="Picture 20" descr="hex outline.png"/>
          <p:cNvPicPr>
            <a:picLocks noChangeAspect="1"/>
          </p:cNvPicPr>
          <p:nvPr userDrawn="1"/>
        </p:nvPicPr>
        <p:blipFill rotWithShape="1">
          <a:blip r:embed="rId3">
            <a:extLst>
              <a:ext uri="{28A0092B-C50C-407E-A947-70E740481C1C}">
                <a14:useLocalDpi xmlns:a14="http://schemas.microsoft.com/office/drawing/2010/main" val="0"/>
              </a:ext>
            </a:extLst>
          </a:blip>
          <a:srcRect l="24150" t="9149" b="14290"/>
          <a:stretch/>
        </p:blipFill>
        <p:spPr>
          <a:xfrm>
            <a:off x="1248832" y="0"/>
            <a:ext cx="7008991" cy="6858000"/>
          </a:xfrm>
          <a:prstGeom prst="rect">
            <a:avLst/>
          </a:prstGeom>
        </p:spPr>
      </p:pic>
      <p:sp>
        <p:nvSpPr>
          <p:cNvPr id="4" name="Rectangle 3"/>
          <p:cNvSpPr/>
          <p:nvPr userDrawn="1"/>
        </p:nvSpPr>
        <p:spPr>
          <a:xfrm>
            <a:off x="0" y="0"/>
            <a:ext cx="2794000" cy="6858000"/>
          </a:xfrm>
          <a:prstGeom prst="rect">
            <a:avLst/>
          </a:prstGeom>
          <a:solidFill>
            <a:srgbClr val="9BCB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8" name="Picture 17" descr="hex green.png"/>
          <p:cNvPicPr>
            <a:picLocks noChangeAspect="1"/>
          </p:cNvPicPr>
          <p:nvPr userDrawn="1"/>
        </p:nvPicPr>
        <p:blipFill rotWithShape="1">
          <a:blip r:embed="rId4">
            <a:extLst>
              <a:ext uri="{28A0092B-C50C-407E-A947-70E740481C1C}">
                <a14:useLocalDpi xmlns:a14="http://schemas.microsoft.com/office/drawing/2010/main" val="0"/>
              </a:ext>
            </a:extLst>
          </a:blip>
          <a:srcRect t="3674" r="20191" b="9030"/>
          <a:stretch/>
        </p:blipFill>
        <p:spPr>
          <a:xfrm flipH="1">
            <a:off x="1248832" y="0"/>
            <a:ext cx="7264394" cy="6858000"/>
          </a:xfrm>
          <a:prstGeom prst="rect">
            <a:avLst/>
          </a:prstGeom>
        </p:spPr>
      </p:pic>
      <p:sp>
        <p:nvSpPr>
          <p:cNvPr id="16" name="Rectangle 15"/>
          <p:cNvSpPr/>
          <p:nvPr userDrawn="1"/>
        </p:nvSpPr>
        <p:spPr>
          <a:xfrm>
            <a:off x="0" y="328704"/>
            <a:ext cx="12206941" cy="552825"/>
          </a:xfrm>
          <a:prstGeom prst="rect">
            <a:avLst/>
          </a:prstGeom>
          <a:solidFill>
            <a:srgbClr val="2626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2" name="Subtitle 2"/>
          <p:cNvSpPr txBox="1">
            <a:spLocks/>
          </p:cNvSpPr>
          <p:nvPr userDrawn="1"/>
        </p:nvSpPr>
        <p:spPr>
          <a:xfrm>
            <a:off x="5446890" y="460332"/>
            <a:ext cx="5621866" cy="55566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endParaRPr lang="en-GB" sz="1600" dirty="0">
              <a:solidFill>
                <a:schemeClr val="bg1">
                  <a:lumMod val="75000"/>
                </a:schemeClr>
              </a:solidFill>
            </a:endParaRPr>
          </a:p>
        </p:txBody>
      </p:sp>
    </p:spTree>
    <p:extLst>
      <p:ext uri="{BB962C8B-B14F-4D97-AF65-F5344CB8AC3E}">
        <p14:creationId xmlns:p14="http://schemas.microsoft.com/office/powerpoint/2010/main" val="3638351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eraction">
    <p:spTree>
      <p:nvGrpSpPr>
        <p:cNvPr id="1" name=""/>
        <p:cNvGrpSpPr/>
        <p:nvPr/>
      </p:nvGrpSpPr>
      <p:grpSpPr>
        <a:xfrm>
          <a:off x="0" y="0"/>
          <a:ext cx="0" cy="0"/>
          <a:chOff x="0" y="0"/>
          <a:chExt cx="0" cy="0"/>
        </a:xfrm>
      </p:grpSpPr>
      <p:pic>
        <p:nvPicPr>
          <p:cNvPr id="6" name="Picture 5" descr="honeycomb_texture.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502" t="44741" r="2337" b="1169"/>
          <a:stretch/>
        </p:blipFill>
        <p:spPr>
          <a:xfrm>
            <a:off x="0" y="0"/>
            <a:ext cx="12192000" cy="6858000"/>
          </a:xfrm>
          <a:prstGeom prst="rect">
            <a:avLst/>
          </a:prstGeom>
        </p:spPr>
      </p:pic>
      <p:sp>
        <p:nvSpPr>
          <p:cNvPr id="7" name="Rectangle 6"/>
          <p:cNvSpPr/>
          <p:nvPr userDrawn="1"/>
        </p:nvSpPr>
        <p:spPr>
          <a:xfrm>
            <a:off x="0" y="328704"/>
            <a:ext cx="12206941" cy="552825"/>
          </a:xfrm>
          <a:prstGeom prst="rect">
            <a:avLst/>
          </a:prstGeom>
          <a:solidFill>
            <a:srgbClr val="2626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8" name="Picture 7" descr="25803109-speech-bubble-icons-or-chat-signs-communication-vector-concept-This-graphic-symbol-also-represents-s-Stock-Vecto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89066" y="119411"/>
            <a:ext cx="1998134" cy="1065044"/>
          </a:xfrm>
          <a:prstGeom prst="rect">
            <a:avLst/>
          </a:prstGeom>
        </p:spPr>
      </p:pic>
      <p:sp>
        <p:nvSpPr>
          <p:cNvPr id="9" name="Subtitle 2"/>
          <p:cNvSpPr txBox="1">
            <a:spLocks/>
          </p:cNvSpPr>
          <p:nvPr userDrawn="1"/>
        </p:nvSpPr>
        <p:spPr>
          <a:xfrm>
            <a:off x="8297334" y="1154599"/>
            <a:ext cx="3369733" cy="55566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1600" b="1" dirty="0" smtClean="0">
                <a:solidFill>
                  <a:schemeClr val="tx1"/>
                </a:solidFill>
              </a:rPr>
              <a:t>INTERACTION</a:t>
            </a:r>
            <a:endParaRPr lang="en-GB" sz="1600" b="1" dirty="0">
              <a:solidFill>
                <a:schemeClr val="tx1"/>
              </a:solidFill>
            </a:endParaRPr>
          </a:p>
        </p:txBody>
      </p:sp>
    </p:spTree>
    <p:extLst>
      <p:ext uri="{BB962C8B-B14F-4D97-AF65-F5344CB8AC3E}">
        <p14:creationId xmlns:p14="http://schemas.microsoft.com/office/powerpoint/2010/main" val="3197910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grey">
    <p:spTree>
      <p:nvGrpSpPr>
        <p:cNvPr id="1" name=""/>
        <p:cNvGrpSpPr/>
        <p:nvPr/>
      </p:nvGrpSpPr>
      <p:grpSpPr>
        <a:xfrm>
          <a:off x="0" y="0"/>
          <a:ext cx="0" cy="0"/>
          <a:chOff x="0" y="0"/>
          <a:chExt cx="0" cy="0"/>
        </a:xfrm>
      </p:grpSpPr>
      <p:sp>
        <p:nvSpPr>
          <p:cNvPr id="5" name="Rectangle 4"/>
          <p:cNvSpPr/>
          <p:nvPr userDrawn="1"/>
        </p:nvSpPr>
        <p:spPr>
          <a:xfrm>
            <a:off x="0" y="0"/>
            <a:ext cx="12206941" cy="6858000"/>
          </a:xfrm>
          <a:prstGeom prst="rect">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385420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53EAD-661A-43B9-965C-5DF5B6404385}" type="slidenum">
              <a:rPr lang="en-GB" smtClean="0"/>
              <a:t>‹#›</a:t>
            </a:fld>
            <a:endParaRPr lang="en-GB" dirty="0"/>
          </a:p>
        </p:txBody>
      </p:sp>
    </p:spTree>
    <p:extLst>
      <p:ext uri="{BB962C8B-B14F-4D97-AF65-F5344CB8AC3E}">
        <p14:creationId xmlns:p14="http://schemas.microsoft.com/office/powerpoint/2010/main" val="2514292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1" r:id="rId6"/>
    <p:sldLayoutId id="2147483662" r:id="rId7"/>
    <p:sldLayoutId id="2147483654" r:id="rId8"/>
    <p:sldLayoutId id="2147483655" r:id="rId9"/>
    <p:sldLayoutId id="2147483656" r:id="rId10"/>
    <p:sldLayoutId id="2147483657" r:id="rId11"/>
    <p:sldLayoutId id="2147483658" r:id="rId12"/>
    <p:sldLayoutId id="2147483659" r:id="rId13"/>
    <p:sldLayoutId id="2147483664" r:id="rId14"/>
    <p:sldLayoutId id="2147483665" r:id="rId15"/>
    <p:sldLayoutId id="2147483666" r:id="rId1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AE6E02B-72EF-A24F-AA79-1D50CA2B0137}" type="datetimeFigureOut">
              <a:rPr lang="es-ES" smtClean="0">
                <a:solidFill>
                  <a:prstClr val="black">
                    <a:tint val="75000"/>
                  </a:prstClr>
                </a:solidFill>
              </a:rPr>
              <a:pPr defTabSz="457200"/>
              <a:t>03/11/2016</a:t>
            </a:fld>
            <a:endParaRPr lang="es-ES">
              <a:solidFill>
                <a:prstClr val="black">
                  <a:tint val="75000"/>
                </a:prstClr>
              </a:solidFill>
            </a:endParaRPr>
          </a:p>
        </p:txBody>
      </p:sp>
      <p:sp>
        <p:nvSpPr>
          <p:cNvPr id="5" name="Marcador de pie de pá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s-ES">
              <a:solidFill>
                <a:prstClr val="black">
                  <a:tint val="75000"/>
                </a:prstClr>
              </a:solidFill>
            </a:endParaRPr>
          </a:p>
        </p:txBody>
      </p:sp>
      <p:sp>
        <p:nvSpPr>
          <p:cNvPr id="6" name="Marcador de número de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15894C5-D890-0D45-A1E3-D9F9D9AA4936}" type="slidenum">
              <a:rPr lang="es-ES" smtClean="0">
                <a:solidFill>
                  <a:prstClr val="black">
                    <a:tint val="75000"/>
                  </a:prstClr>
                </a:solidFill>
              </a:rPr>
              <a:pPr defTabSz="457200"/>
              <a:t>‹#›</a:t>
            </a:fld>
            <a:endParaRPr lang="es-ES">
              <a:solidFill>
                <a:prstClr val="black">
                  <a:tint val="75000"/>
                </a:prstClr>
              </a:solidFill>
            </a:endParaRPr>
          </a:p>
        </p:txBody>
      </p:sp>
    </p:spTree>
    <p:extLst>
      <p:ext uri="{BB962C8B-B14F-4D97-AF65-F5344CB8AC3E}">
        <p14:creationId xmlns:p14="http://schemas.microsoft.com/office/powerpoint/2010/main" val="42971366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2.jpe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1.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14.xml"/><Relationship Id="rId5" Type="http://schemas.openxmlformats.org/officeDocument/2006/relationships/image" Target="../media/image12.jpeg"/><Relationship Id="rId4" Type="http://schemas.openxmlformats.org/officeDocument/2006/relationships/image" Target="../media/image1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9.jpeg"/><Relationship Id="rId7" Type="http://schemas.openxmlformats.org/officeDocument/2006/relationships/diagramQuickStyle" Target="../diagrams/quickStyle3.xml"/><Relationship Id="rId2" Type="http://schemas.openxmlformats.org/officeDocument/2006/relationships/notesSlide" Target="../notesSlides/notesSlide47.xml"/><Relationship Id="rId1" Type="http://schemas.openxmlformats.org/officeDocument/2006/relationships/slideLayout" Target="../slideLayouts/slideLayout6.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40.jpeg"/><Relationship Id="rId9" Type="http://schemas.microsoft.com/office/2007/relationships/diagramDrawing" Target="../diagrams/drawing3.xml"/></Relationships>
</file>

<file path=ppt/slides/_rels/slide6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9.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2.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neycomb_texture.png"/>
          <p:cNvPicPr>
            <a:picLocks noChangeAspect="1"/>
          </p:cNvPicPr>
          <p:nvPr/>
        </p:nvPicPr>
        <p:blipFill rotWithShape="1">
          <a:blip r:embed="rId3" cstate="print">
            <a:extLst>
              <a:ext uri="{28A0092B-C50C-407E-A947-70E740481C1C}">
                <a14:useLocalDpi xmlns:a14="http://schemas.microsoft.com/office/drawing/2010/main" val="0"/>
              </a:ext>
            </a:extLst>
          </a:blip>
          <a:srcRect t="44518" r="1365"/>
          <a:stretch/>
        </p:blipFill>
        <p:spPr>
          <a:xfrm>
            <a:off x="-17462" y="0"/>
            <a:ext cx="12192000" cy="6858000"/>
          </a:xfrm>
          <a:prstGeom prst="rect">
            <a:avLst/>
          </a:prstGeom>
        </p:spPr>
      </p:pic>
      <p:sp>
        <p:nvSpPr>
          <p:cNvPr id="4" name="Rectangle 3"/>
          <p:cNvSpPr/>
          <p:nvPr/>
        </p:nvSpPr>
        <p:spPr>
          <a:xfrm>
            <a:off x="0" y="5874371"/>
            <a:ext cx="12206941" cy="552825"/>
          </a:xfrm>
          <a:prstGeom prst="rect">
            <a:avLst/>
          </a:prstGeom>
          <a:solidFill>
            <a:srgbClr val="2626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 name="Subtitle 2"/>
          <p:cNvSpPr txBox="1">
            <a:spLocks/>
          </p:cNvSpPr>
          <p:nvPr/>
        </p:nvSpPr>
        <p:spPr>
          <a:xfrm>
            <a:off x="211924" y="3429000"/>
            <a:ext cx="7057274" cy="14827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000" dirty="0" smtClean="0"/>
              <a:t>27 &amp; 28 September 2016</a:t>
            </a:r>
            <a:endParaRPr lang="en-GB" sz="2000" dirty="0"/>
          </a:p>
        </p:txBody>
      </p:sp>
      <p:sp>
        <p:nvSpPr>
          <p:cNvPr id="6" name="Rectangle 5"/>
          <p:cNvSpPr/>
          <p:nvPr/>
        </p:nvSpPr>
        <p:spPr>
          <a:xfrm>
            <a:off x="0" y="6426200"/>
            <a:ext cx="12206941" cy="102594"/>
          </a:xfrm>
          <a:prstGeom prst="rect">
            <a:avLst/>
          </a:prstGeom>
          <a:gradFill flip="none" rotWithShape="1">
            <a:gsLst>
              <a:gs pos="0">
                <a:srgbClr val="4B6F6A"/>
              </a:gs>
              <a:gs pos="100000">
                <a:srgbClr val="9BCB28"/>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 name="Subtitle 2"/>
          <p:cNvSpPr txBox="1">
            <a:spLocks/>
          </p:cNvSpPr>
          <p:nvPr/>
        </p:nvSpPr>
        <p:spPr>
          <a:xfrm>
            <a:off x="306290" y="1050999"/>
            <a:ext cx="11416631" cy="14827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t"/>
            <a:r>
              <a:rPr lang="en-GB" sz="4000" b="1" dirty="0" smtClean="0"/>
              <a:t>Nutrition Communications &amp; Advocacy Workshop</a:t>
            </a:r>
            <a:endParaRPr lang="en-GB" sz="4000" dirty="0"/>
          </a:p>
        </p:txBody>
      </p:sp>
      <p:pic>
        <p:nvPicPr>
          <p:cNvPr id="8" name="Picture 7" descr="core-black.png"/>
          <p:cNvPicPr>
            <a:picLocks noChangeAspect="1"/>
          </p:cNvPicPr>
          <p:nvPr/>
        </p:nvPicPr>
        <p:blipFill rotWithShape="1">
          <a:blip r:embed="rId4" cstate="print">
            <a:extLst>
              <a:ext uri="{28A0092B-C50C-407E-A947-70E740481C1C}">
                <a14:useLocalDpi xmlns:a14="http://schemas.microsoft.com/office/drawing/2010/main" val="0"/>
              </a:ext>
            </a:extLst>
          </a:blip>
          <a:srcRect l="11036" t="19098" r="11267" b="34672"/>
          <a:stretch/>
        </p:blipFill>
        <p:spPr>
          <a:xfrm>
            <a:off x="306290" y="5059568"/>
            <a:ext cx="1587695" cy="559189"/>
          </a:xfrm>
          <a:prstGeom prst="rect">
            <a:avLst/>
          </a:prstGeom>
        </p:spPr>
      </p:pic>
      <p:pic>
        <p:nvPicPr>
          <p:cNvPr id="10" name="Picture 9" descr="World Services Logo_FINAL.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56733" y="5067561"/>
            <a:ext cx="1689510" cy="543204"/>
          </a:xfrm>
          <a:prstGeom prst="rect">
            <a:avLst/>
          </a:prstGeom>
        </p:spPr>
      </p:pic>
    </p:spTree>
    <p:extLst>
      <p:ext uri="{BB962C8B-B14F-4D97-AF65-F5344CB8AC3E}">
        <p14:creationId xmlns:p14="http://schemas.microsoft.com/office/powerpoint/2010/main" val="2052354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4797" y="376137"/>
            <a:ext cx="11957203"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600" b="1" dirty="0">
              <a:solidFill>
                <a:srgbClr val="4B6F6A"/>
              </a:solidFill>
              <a:latin typeface="Century Gothic" panose="020B0502020202020204" pitchFamily="34" charset="0"/>
            </a:endParaRPr>
          </a:p>
        </p:txBody>
      </p:sp>
      <p:sp>
        <p:nvSpPr>
          <p:cNvPr id="3" name="TextBox 2"/>
          <p:cNvSpPr txBox="1"/>
          <p:nvPr/>
        </p:nvSpPr>
        <p:spPr>
          <a:xfrm>
            <a:off x="777240" y="2148840"/>
            <a:ext cx="10622280" cy="4524315"/>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t>Good communications is about good storytelling</a:t>
            </a:r>
          </a:p>
          <a:p>
            <a:pPr marL="342900" indent="-342900">
              <a:buFont typeface="Arial" panose="020B0604020202020204" pitchFamily="34" charset="0"/>
              <a:buChar char="•"/>
            </a:pPr>
            <a:r>
              <a:rPr lang="en-GB" sz="2400" dirty="0" smtClean="0"/>
              <a:t>It gives meaning to our topic</a:t>
            </a:r>
          </a:p>
          <a:p>
            <a:pPr marL="342900" indent="-342900">
              <a:buFont typeface="Arial" panose="020B0604020202020204" pitchFamily="34" charset="0"/>
              <a:buChar char="•"/>
            </a:pPr>
            <a:r>
              <a:rPr lang="en-GB" sz="2400" dirty="0" smtClean="0"/>
              <a:t>Consistency in how we talk and clarity in what we’re asking for</a:t>
            </a:r>
          </a:p>
          <a:p>
            <a:pPr marL="342900" indent="-342900">
              <a:buFont typeface="Arial" panose="020B0604020202020204" pitchFamily="34" charset="0"/>
              <a:buChar char="•"/>
            </a:pPr>
            <a:r>
              <a:rPr lang="en-GB" sz="2400" dirty="0" smtClean="0"/>
              <a:t>Helps us be more relevant to our audience(s)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smtClean="0"/>
          </a:p>
          <a:p>
            <a:pPr marL="342900" indent="-342900">
              <a:buFont typeface="Arial" panose="020B0604020202020204" pitchFamily="34" charset="0"/>
              <a:buChar char="•"/>
            </a:pPr>
            <a:r>
              <a:rPr lang="en-GB" sz="2400" dirty="0" smtClean="0"/>
              <a:t>Nutrition is a complex issue – a good, clear story of what it is, why it matters, and how we can address it is critical in order to successfully make the case to those outside the nutrition community. </a:t>
            </a:r>
          </a:p>
          <a:p>
            <a:pPr marL="342900" indent="-342900">
              <a:buFont typeface="Arial" panose="020B0604020202020204" pitchFamily="34" charset="0"/>
              <a:buChar char="•"/>
            </a:pPr>
            <a:r>
              <a:rPr lang="en-GB" sz="2400" dirty="0" smtClean="0"/>
              <a:t>Nutrition is a multi-sectorial issue – we need a story that can be understood by different audiences, e.g. government officials in finance, agriculture, health, education, etc.</a:t>
            </a:r>
          </a:p>
        </p:txBody>
      </p:sp>
      <p:sp>
        <p:nvSpPr>
          <p:cNvPr id="15" name="Title 1"/>
          <p:cNvSpPr txBox="1">
            <a:spLocks/>
          </p:cNvSpPr>
          <p:nvPr/>
        </p:nvSpPr>
        <p:spPr>
          <a:xfrm>
            <a:off x="387197" y="528537"/>
            <a:ext cx="11957203"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solidFill>
                  <a:srgbClr val="4B6F6A"/>
                </a:solidFill>
                <a:latin typeface="Century Gothic" panose="020B0502020202020204" pitchFamily="34" charset="0"/>
              </a:rPr>
              <a:t>Why do we need a story? </a:t>
            </a:r>
            <a:endParaRPr lang="en-GB" sz="3600" b="1" dirty="0">
              <a:solidFill>
                <a:srgbClr val="4B6F6A"/>
              </a:solidFill>
              <a:latin typeface="Century Gothic" panose="020B0502020202020204" pitchFamily="34" charset="0"/>
            </a:endParaRPr>
          </a:p>
        </p:txBody>
      </p:sp>
      <p:sp>
        <p:nvSpPr>
          <p:cNvPr id="5" name="Title 1"/>
          <p:cNvSpPr txBox="1">
            <a:spLocks/>
          </p:cNvSpPr>
          <p:nvPr/>
        </p:nvSpPr>
        <p:spPr>
          <a:xfrm>
            <a:off x="432802" y="2956353"/>
            <a:ext cx="11957203"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solidFill>
                  <a:srgbClr val="4B6F6A"/>
                </a:solidFill>
                <a:latin typeface="Century Gothic" panose="020B0502020202020204" pitchFamily="34" charset="0"/>
              </a:rPr>
              <a:t>Why a story about nutrition? </a:t>
            </a:r>
            <a:endParaRPr lang="en-GB" sz="3600" b="1" dirty="0">
              <a:solidFill>
                <a:srgbClr val="4B6F6A"/>
              </a:solidFill>
              <a:latin typeface="Century Gothic" panose="020B0502020202020204" pitchFamily="34" charset="0"/>
            </a:endParaRPr>
          </a:p>
        </p:txBody>
      </p:sp>
    </p:spTree>
    <p:extLst>
      <p:ext uri="{BB962C8B-B14F-4D97-AF65-F5344CB8AC3E}">
        <p14:creationId xmlns:p14="http://schemas.microsoft.com/office/powerpoint/2010/main" val="558388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4797" y="376137"/>
            <a:ext cx="11957203"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600" b="1" dirty="0">
              <a:solidFill>
                <a:srgbClr val="4B6F6A"/>
              </a:solidFill>
              <a:latin typeface="Century Gothic" panose="020B0502020202020204" pitchFamily="34" charset="0"/>
            </a:endParaRPr>
          </a:p>
        </p:txBody>
      </p:sp>
      <p:sp>
        <p:nvSpPr>
          <p:cNvPr id="15" name="Title 1"/>
          <p:cNvSpPr txBox="1">
            <a:spLocks/>
          </p:cNvSpPr>
          <p:nvPr/>
        </p:nvSpPr>
        <p:spPr>
          <a:xfrm>
            <a:off x="387197" y="528537"/>
            <a:ext cx="11957203"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solidFill>
                  <a:srgbClr val="4B6F6A"/>
                </a:solidFill>
                <a:latin typeface="Century Gothic" panose="020B0502020202020204" pitchFamily="34" charset="0"/>
              </a:rPr>
              <a:t>The six steps to a story</a:t>
            </a:r>
            <a:endParaRPr lang="en-GB" sz="3600" b="1" dirty="0">
              <a:solidFill>
                <a:srgbClr val="4B6F6A"/>
              </a:solidFill>
              <a:latin typeface="Century Gothic" panose="020B0502020202020204" pitchFamily="34" charset="0"/>
            </a:endParaRPr>
          </a:p>
        </p:txBody>
      </p:sp>
      <p:pic>
        <p:nvPicPr>
          <p:cNvPr id="4098" name="Picture 1" descr="image002"/>
          <p:cNvPicPr>
            <a:picLocks noChangeAspect="1" noChangeArrowheads="1"/>
          </p:cNvPicPr>
          <p:nvPr/>
        </p:nvPicPr>
        <p:blipFill rotWithShape="1">
          <a:blip r:embed="rId3">
            <a:extLst>
              <a:ext uri="{28A0092B-C50C-407E-A947-70E740481C1C}">
                <a14:useLocalDpi xmlns:a14="http://schemas.microsoft.com/office/drawing/2010/main" val="0"/>
              </a:ext>
            </a:extLst>
          </a:blip>
          <a:srcRect t="19130"/>
          <a:stretch/>
        </p:blipFill>
        <p:spPr bwMode="auto">
          <a:xfrm>
            <a:off x="2340411" y="2159877"/>
            <a:ext cx="7745973" cy="4698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5666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725236" y="3890963"/>
            <a:ext cx="2736850" cy="186213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4"/>
          <p:cNvSpPr>
            <a:spLocks noGrp="1"/>
          </p:cNvSpPr>
          <p:nvPr>
            <p:ph type="sldNum" sz="quarter" idx="4294967295"/>
          </p:nvPr>
        </p:nvSpPr>
        <p:spPr bwMode="auto">
          <a:xfrm>
            <a:off x="93472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AB6E46B-CF5D-4E59-B1CD-B3A0C813C694}" type="slidenum">
              <a:rPr lang="en-US" smtClean="0"/>
              <a:pPr eaLnBrk="1" hangingPunct="1"/>
              <a:t>12</a:t>
            </a:fld>
            <a:endParaRPr lang="en-US" dirty="0" smtClean="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0403" y="3901231"/>
            <a:ext cx="2688299" cy="17269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7765" y="3874259"/>
            <a:ext cx="2596747" cy="175389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19403" y="5869697"/>
            <a:ext cx="2880320" cy="646331"/>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Inform</a:t>
            </a:r>
          </a:p>
          <a:p>
            <a:pPr algn="ctr"/>
            <a:r>
              <a:rPr lang="en-GB" i="1" dirty="0" smtClean="0">
                <a:latin typeface="Arial" panose="020B0604020202020204" pitchFamily="34" charset="0"/>
                <a:cs typeface="Arial" panose="020B0604020202020204" pitchFamily="34" charset="0"/>
              </a:rPr>
              <a:t>Think</a:t>
            </a:r>
            <a:r>
              <a:rPr lang="en-GB"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sp>
        <p:nvSpPr>
          <p:cNvPr id="5" name="TextBox 4"/>
          <p:cNvSpPr txBox="1"/>
          <p:nvPr/>
        </p:nvSpPr>
        <p:spPr>
          <a:xfrm>
            <a:off x="4694446" y="5883865"/>
            <a:ext cx="2208245" cy="646331"/>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Engage</a:t>
            </a:r>
          </a:p>
          <a:p>
            <a:pPr algn="ctr"/>
            <a:r>
              <a:rPr lang="en-GB" i="1" dirty="0" smtClean="0">
                <a:latin typeface="Arial" panose="020B0604020202020204" pitchFamily="34" charset="0"/>
                <a:cs typeface="Arial" panose="020B0604020202020204" pitchFamily="34" charset="0"/>
              </a:rPr>
              <a:t>Feel </a:t>
            </a:r>
            <a:r>
              <a:rPr lang="en-GB"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sp>
        <p:nvSpPr>
          <p:cNvPr id="6" name="TextBox 5"/>
          <p:cNvSpPr txBox="1"/>
          <p:nvPr/>
        </p:nvSpPr>
        <p:spPr>
          <a:xfrm>
            <a:off x="8342081" y="5866218"/>
            <a:ext cx="2304256" cy="646331"/>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Inspire</a:t>
            </a:r>
          </a:p>
          <a:p>
            <a:pPr algn="ctr"/>
            <a:r>
              <a:rPr lang="en-GB" i="1" dirty="0" smtClean="0">
                <a:latin typeface="Arial" panose="020B0604020202020204" pitchFamily="34" charset="0"/>
                <a:cs typeface="Arial" panose="020B0604020202020204" pitchFamily="34" charset="0"/>
              </a:rPr>
              <a:t>Act </a:t>
            </a:r>
            <a:r>
              <a:rPr lang="en-GB"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sp>
        <p:nvSpPr>
          <p:cNvPr id="12" name="CuadroTexto 3"/>
          <p:cNvSpPr txBox="1"/>
          <p:nvPr/>
        </p:nvSpPr>
        <p:spPr>
          <a:xfrm>
            <a:off x="461853" y="1590635"/>
            <a:ext cx="5450216" cy="590931"/>
          </a:xfrm>
          <a:prstGeom prst="rect">
            <a:avLst/>
          </a:prstGeom>
        </p:spPr>
        <p:txBody>
          <a:bodyPr anchor="ctr">
            <a:noAutofit/>
          </a:bodyPr>
          <a:lstStyle>
            <a:defPPr>
              <a:defRPr lang="en-US"/>
            </a:defPPr>
            <a:lvl1pPr>
              <a:lnSpc>
                <a:spcPct val="90000"/>
              </a:lnSpc>
              <a:spcBef>
                <a:spcPct val="0"/>
              </a:spcBef>
              <a:buNone/>
              <a:defRPr sz="3600" b="1">
                <a:solidFill>
                  <a:srgbClr val="4B6F6A"/>
                </a:solidFill>
                <a:latin typeface="Century Gothic" panose="020B0502020202020204" pitchFamily="34" charset="0"/>
                <a:ea typeface="+mj-ea"/>
                <a:cs typeface="+mj-cs"/>
              </a:defRPr>
            </a:lvl1pPr>
          </a:lstStyle>
          <a:p>
            <a:r>
              <a:rPr lang="es-ES" dirty="0" err="1" smtClean="0"/>
              <a:t>Stimulating</a:t>
            </a:r>
            <a:r>
              <a:rPr lang="es-ES" dirty="0" smtClean="0"/>
              <a:t> </a:t>
            </a:r>
            <a:r>
              <a:rPr lang="es-ES" dirty="0" err="1" smtClean="0"/>
              <a:t>action</a:t>
            </a:r>
            <a:endParaRPr lang="es-ES" dirty="0"/>
          </a:p>
        </p:txBody>
      </p:sp>
      <p:cxnSp>
        <p:nvCxnSpPr>
          <p:cNvPr id="13" name="Conector recto 11"/>
          <p:cNvCxnSpPr/>
          <p:nvPr/>
        </p:nvCxnSpPr>
        <p:spPr>
          <a:xfrm>
            <a:off x="564485" y="3758511"/>
            <a:ext cx="3027687" cy="0"/>
          </a:xfrm>
          <a:prstGeom prst="line">
            <a:avLst/>
          </a:prstGeom>
          <a:ln w="28575" cmpd="sng"/>
          <a:effectLst/>
        </p:spPr>
        <p:style>
          <a:lnRef idx="2">
            <a:schemeClr val="dk1"/>
          </a:lnRef>
          <a:fillRef idx="0">
            <a:schemeClr val="dk1"/>
          </a:fillRef>
          <a:effectRef idx="1">
            <a:schemeClr val="dk1"/>
          </a:effectRef>
          <a:fontRef idx="minor">
            <a:schemeClr val="tx1"/>
          </a:fontRef>
        </p:style>
      </p:cxnSp>
      <p:cxnSp>
        <p:nvCxnSpPr>
          <p:cNvPr id="14" name="Conector recto 36"/>
          <p:cNvCxnSpPr/>
          <p:nvPr/>
        </p:nvCxnSpPr>
        <p:spPr>
          <a:xfrm>
            <a:off x="4207974" y="3758511"/>
            <a:ext cx="3027687" cy="0"/>
          </a:xfrm>
          <a:prstGeom prst="line">
            <a:avLst/>
          </a:prstGeom>
          <a:ln w="28575" cmpd="sng"/>
          <a:effectLst/>
        </p:spPr>
        <p:style>
          <a:lnRef idx="2">
            <a:schemeClr val="dk1"/>
          </a:lnRef>
          <a:fillRef idx="0">
            <a:schemeClr val="dk1"/>
          </a:fillRef>
          <a:effectRef idx="1">
            <a:schemeClr val="dk1"/>
          </a:effectRef>
          <a:fontRef idx="minor">
            <a:schemeClr val="tx1"/>
          </a:fontRef>
        </p:style>
      </p:cxnSp>
      <p:cxnSp>
        <p:nvCxnSpPr>
          <p:cNvPr id="15" name="Conector recto 15"/>
          <p:cNvCxnSpPr/>
          <p:nvPr/>
        </p:nvCxnSpPr>
        <p:spPr>
          <a:xfrm>
            <a:off x="7885671" y="3757696"/>
            <a:ext cx="3010581" cy="1"/>
          </a:xfrm>
          <a:prstGeom prst="line">
            <a:avLst/>
          </a:prstGeom>
          <a:ln w="28575" cmpd="sng"/>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6845066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7232144" y="3916363"/>
            <a:ext cx="2736850" cy="1863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4"/>
          <p:cNvSpPr>
            <a:spLocks noGrp="1"/>
          </p:cNvSpPr>
          <p:nvPr>
            <p:ph type="sldNum" sz="quarter" idx="4294967295"/>
          </p:nvPr>
        </p:nvSpPr>
        <p:spPr bwMode="auto">
          <a:xfrm>
            <a:off x="93472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AB6E46B-CF5D-4E59-B1CD-B3A0C813C694}" type="slidenum">
              <a:rPr lang="en-US" smtClean="0"/>
              <a:pPr eaLnBrk="1" hangingPunct="1"/>
              <a:t>13</a:t>
            </a:fld>
            <a:endParaRPr lang="en-US" dirty="0" smtClean="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2516" y="3918069"/>
            <a:ext cx="2688299" cy="17269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108917" y="5856225"/>
            <a:ext cx="2880320" cy="646331"/>
          </a:xfrm>
          <a:prstGeom prst="rect">
            <a:avLst/>
          </a:prstGeom>
          <a:noFill/>
        </p:spPr>
        <p:txBody>
          <a:bodyPr wrap="square" rtlCol="0">
            <a:spAutoFit/>
          </a:bodyPr>
          <a:lstStyle/>
          <a:p>
            <a:pPr algn="ctr"/>
            <a:r>
              <a:rPr lang="en-GB" b="1" dirty="0" smtClean="0">
                <a:solidFill>
                  <a:schemeClr val="accent5"/>
                </a:solidFill>
                <a:latin typeface="Arial" panose="020B0604020202020204" pitchFamily="34" charset="0"/>
                <a:cs typeface="Arial" panose="020B0604020202020204" pitchFamily="34" charset="0"/>
              </a:rPr>
              <a:t>Rational</a:t>
            </a:r>
          </a:p>
          <a:p>
            <a:pPr algn="ctr"/>
            <a:r>
              <a:rPr lang="en-GB" b="1" i="1" dirty="0" smtClean="0">
                <a:solidFill>
                  <a:schemeClr val="accent5"/>
                </a:solidFill>
                <a:latin typeface="Arial" panose="020B0604020202020204" pitchFamily="34" charset="0"/>
                <a:cs typeface="Arial" panose="020B0604020202020204" pitchFamily="34" charset="0"/>
              </a:rPr>
              <a:t>‘</a:t>
            </a:r>
            <a:r>
              <a:rPr lang="en-GB" b="1" dirty="0" smtClean="0">
                <a:solidFill>
                  <a:schemeClr val="accent5"/>
                </a:solidFill>
                <a:latin typeface="Arial" panose="020B0604020202020204" pitchFamily="34" charset="0"/>
                <a:cs typeface="Arial" panose="020B0604020202020204" pitchFamily="34" charset="0"/>
              </a:rPr>
              <a:t>  </a:t>
            </a:r>
            <a:endParaRPr lang="en-GB" b="1" dirty="0">
              <a:solidFill>
                <a:schemeClr val="accent5"/>
              </a:solidFill>
              <a:latin typeface="Arial" panose="020B0604020202020204" pitchFamily="34" charset="0"/>
              <a:cs typeface="Arial" panose="020B0604020202020204" pitchFamily="34" charset="0"/>
            </a:endParaRPr>
          </a:p>
        </p:txBody>
      </p:sp>
      <p:sp>
        <p:nvSpPr>
          <p:cNvPr id="5" name="TextBox 4"/>
          <p:cNvSpPr txBox="1"/>
          <p:nvPr/>
        </p:nvSpPr>
        <p:spPr>
          <a:xfrm>
            <a:off x="2762543" y="5795148"/>
            <a:ext cx="2208245" cy="646331"/>
          </a:xfrm>
          <a:prstGeom prst="rect">
            <a:avLst/>
          </a:prstGeom>
          <a:noFill/>
        </p:spPr>
        <p:txBody>
          <a:bodyPr wrap="square" rtlCol="0">
            <a:spAutoFit/>
          </a:bodyPr>
          <a:lstStyle/>
          <a:p>
            <a:pPr algn="ctr"/>
            <a:r>
              <a:rPr lang="en-GB" b="1" dirty="0" smtClean="0">
                <a:solidFill>
                  <a:schemeClr val="accent4"/>
                </a:solidFill>
                <a:latin typeface="Arial" panose="020B0604020202020204" pitchFamily="34" charset="0"/>
                <a:cs typeface="Arial" panose="020B0604020202020204" pitchFamily="34" charset="0"/>
              </a:rPr>
              <a:t>Emotional</a:t>
            </a:r>
          </a:p>
          <a:p>
            <a:pPr algn="ctr"/>
            <a:r>
              <a:rPr lang="en-GB" b="1" i="1" dirty="0" smtClean="0">
                <a:solidFill>
                  <a:schemeClr val="accent4"/>
                </a:solidFill>
                <a:latin typeface="Arial" panose="020B0604020202020204" pitchFamily="34" charset="0"/>
                <a:cs typeface="Arial" panose="020B0604020202020204" pitchFamily="34" charset="0"/>
              </a:rPr>
              <a:t> </a:t>
            </a:r>
            <a:r>
              <a:rPr lang="en-GB" b="1" dirty="0" smtClean="0">
                <a:solidFill>
                  <a:schemeClr val="accent4"/>
                </a:solidFill>
                <a:latin typeface="Arial" panose="020B0604020202020204" pitchFamily="34" charset="0"/>
                <a:cs typeface="Arial" panose="020B0604020202020204" pitchFamily="34" charset="0"/>
              </a:rPr>
              <a:t> </a:t>
            </a:r>
            <a:endParaRPr lang="en-GB" b="1" dirty="0">
              <a:solidFill>
                <a:schemeClr val="accent4"/>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6244" y="4314343"/>
            <a:ext cx="1245827" cy="934370"/>
          </a:xfrm>
          <a:prstGeom prst="rect">
            <a:avLst/>
          </a:prstGeom>
        </p:spPr>
      </p:pic>
      <p:sp>
        <p:nvSpPr>
          <p:cNvPr id="11" name="CuadroTexto 3"/>
          <p:cNvSpPr txBox="1"/>
          <p:nvPr/>
        </p:nvSpPr>
        <p:spPr>
          <a:xfrm>
            <a:off x="461852" y="1590634"/>
            <a:ext cx="7121361" cy="590931"/>
          </a:xfrm>
          <a:prstGeom prst="rect">
            <a:avLst/>
          </a:prstGeom>
          <a:noFill/>
        </p:spPr>
        <p:txBody>
          <a:bodyPr wrap="square" rtlCol="0">
            <a:spAutoFit/>
          </a:bodyPr>
          <a:lstStyle/>
          <a:p>
            <a:pPr>
              <a:lnSpc>
                <a:spcPct val="90000"/>
              </a:lnSpc>
              <a:spcBef>
                <a:spcPct val="0"/>
              </a:spcBef>
            </a:pPr>
            <a:r>
              <a:rPr lang="es-ES" sz="3600" b="1" dirty="0" err="1" smtClean="0">
                <a:solidFill>
                  <a:srgbClr val="4B6F6A"/>
                </a:solidFill>
                <a:latin typeface="Century Gothic" panose="020B0502020202020204" pitchFamily="34" charset="0"/>
                <a:ea typeface="+mj-ea"/>
                <a:cs typeface="+mj-cs"/>
              </a:rPr>
              <a:t>Capturing</a:t>
            </a:r>
            <a:r>
              <a:rPr lang="es-ES" sz="3600" b="1" dirty="0" smtClean="0">
                <a:solidFill>
                  <a:srgbClr val="4B6F6A"/>
                </a:solidFill>
                <a:latin typeface="Century Gothic" panose="020B0502020202020204" pitchFamily="34" charset="0"/>
                <a:ea typeface="+mj-ea"/>
                <a:cs typeface="+mj-cs"/>
              </a:rPr>
              <a:t> </a:t>
            </a:r>
            <a:r>
              <a:rPr lang="es-ES" sz="3600" b="1" dirty="0" err="1" smtClean="0">
                <a:solidFill>
                  <a:srgbClr val="4B6F6A"/>
                </a:solidFill>
                <a:latin typeface="Century Gothic" panose="020B0502020202020204" pitchFamily="34" charset="0"/>
                <a:ea typeface="+mj-ea"/>
                <a:cs typeface="+mj-cs"/>
              </a:rPr>
              <a:t>hearts</a:t>
            </a:r>
            <a:r>
              <a:rPr lang="es-ES" sz="3600" b="1" dirty="0" smtClean="0">
                <a:solidFill>
                  <a:srgbClr val="4B6F6A"/>
                </a:solidFill>
                <a:latin typeface="Century Gothic" panose="020B0502020202020204" pitchFamily="34" charset="0"/>
                <a:ea typeface="+mj-ea"/>
                <a:cs typeface="+mj-cs"/>
              </a:rPr>
              <a:t> &amp; </a:t>
            </a:r>
            <a:r>
              <a:rPr lang="es-ES" sz="3600" b="1" dirty="0" err="1" smtClean="0">
                <a:solidFill>
                  <a:srgbClr val="4B6F6A"/>
                </a:solidFill>
                <a:latin typeface="Century Gothic" panose="020B0502020202020204" pitchFamily="34" charset="0"/>
                <a:ea typeface="+mj-ea"/>
                <a:cs typeface="+mj-cs"/>
              </a:rPr>
              <a:t>minds</a:t>
            </a:r>
            <a:endParaRPr lang="es-ES" sz="3600" b="1" dirty="0">
              <a:solidFill>
                <a:srgbClr val="4B6F6A"/>
              </a:solidFill>
              <a:latin typeface="Century Gothic" panose="020B0502020202020204" pitchFamily="34" charset="0"/>
              <a:ea typeface="+mj-ea"/>
              <a:cs typeface="+mj-cs"/>
            </a:endParaRPr>
          </a:p>
        </p:txBody>
      </p:sp>
      <p:cxnSp>
        <p:nvCxnSpPr>
          <p:cNvPr id="12" name="Conector recto 11"/>
          <p:cNvCxnSpPr/>
          <p:nvPr/>
        </p:nvCxnSpPr>
        <p:spPr>
          <a:xfrm>
            <a:off x="2246191" y="3758511"/>
            <a:ext cx="3027687" cy="0"/>
          </a:xfrm>
          <a:prstGeom prst="line">
            <a:avLst/>
          </a:prstGeom>
          <a:ln w="28575" cmpd="sng"/>
          <a:effectLst/>
        </p:spPr>
        <p:style>
          <a:lnRef idx="2">
            <a:schemeClr val="dk1"/>
          </a:lnRef>
          <a:fillRef idx="0">
            <a:schemeClr val="dk1"/>
          </a:fillRef>
          <a:effectRef idx="1">
            <a:schemeClr val="dk1"/>
          </a:effectRef>
          <a:fontRef idx="minor">
            <a:schemeClr val="tx1"/>
          </a:fontRef>
        </p:style>
      </p:cxnSp>
      <p:cxnSp>
        <p:nvCxnSpPr>
          <p:cNvPr id="13" name="Conector recto 36"/>
          <p:cNvCxnSpPr/>
          <p:nvPr/>
        </p:nvCxnSpPr>
        <p:spPr>
          <a:xfrm>
            <a:off x="7108918" y="3758511"/>
            <a:ext cx="3027687" cy="0"/>
          </a:xfrm>
          <a:prstGeom prst="line">
            <a:avLst/>
          </a:prstGeom>
          <a:ln w="28575" cmpd="sng"/>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6679915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teve Jobs Principle of Website Desig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12800" y="0"/>
            <a:ext cx="13004800" cy="731520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bwMode="auto">
          <a:xfrm>
            <a:off x="8055914" y="3103919"/>
            <a:ext cx="3783348" cy="793083"/>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defTabSz="914102" fontAlgn="base">
              <a:lnSpc>
                <a:spcPct val="90000"/>
              </a:lnSpc>
              <a:spcBef>
                <a:spcPct val="0"/>
              </a:spcBef>
              <a:spcAft>
                <a:spcPct val="0"/>
              </a:spcAft>
            </a:pPr>
            <a:r>
              <a:rPr lang="en-US" sz="1568" dirty="0">
                <a:gradFill>
                  <a:gsLst>
                    <a:gs pos="0">
                      <a:schemeClr val="bg2">
                        <a:lumMod val="25000"/>
                      </a:schemeClr>
                    </a:gs>
                    <a:gs pos="100000">
                      <a:schemeClr val="bg2">
                        <a:lumMod val="25000"/>
                      </a:schemeClr>
                    </a:gs>
                  </a:gsLst>
                  <a:lin ang="5400000" scaled="0"/>
                </a:gradFill>
                <a:latin typeface="Arial" panose="020B0604020202020204" pitchFamily="34" charset="0"/>
                <a:ea typeface="Segoe UI" pitchFamily="34" charset="0"/>
                <a:cs typeface="Arial" panose="020B0604020202020204" pitchFamily="34" charset="0"/>
              </a:rPr>
              <a:t>Humans (vs. other species) respond to stories with strong emotional hooks.</a:t>
            </a:r>
          </a:p>
        </p:txBody>
      </p:sp>
      <p:sp>
        <p:nvSpPr>
          <p:cNvPr id="32" name="Rectangle 31"/>
          <p:cNvSpPr/>
          <p:nvPr/>
        </p:nvSpPr>
        <p:spPr bwMode="auto">
          <a:xfrm>
            <a:off x="8402967" y="4022553"/>
            <a:ext cx="3436295" cy="793083"/>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defTabSz="914102" fontAlgn="base">
              <a:lnSpc>
                <a:spcPct val="90000"/>
              </a:lnSpc>
              <a:spcBef>
                <a:spcPct val="0"/>
              </a:spcBef>
              <a:spcAft>
                <a:spcPct val="0"/>
              </a:spcAft>
            </a:pPr>
            <a:r>
              <a:rPr lang="en-US" sz="1568" dirty="0">
                <a:gradFill>
                  <a:gsLst>
                    <a:gs pos="0">
                      <a:schemeClr val="bg2">
                        <a:lumMod val="25000"/>
                      </a:schemeClr>
                    </a:gs>
                    <a:gs pos="100000">
                      <a:schemeClr val="bg2">
                        <a:lumMod val="25000"/>
                      </a:schemeClr>
                    </a:gs>
                  </a:gsLst>
                  <a:lin ang="5400000" scaled="0"/>
                </a:gradFill>
                <a:latin typeface="Arial" panose="020B0604020202020204" pitchFamily="34" charset="0"/>
                <a:ea typeface="Segoe UI" pitchFamily="34" charset="0"/>
                <a:cs typeface="Arial" panose="020B0604020202020204" pitchFamily="34" charset="0"/>
              </a:rPr>
              <a:t>Emotion helps elevate your message and its value.</a:t>
            </a:r>
          </a:p>
        </p:txBody>
      </p:sp>
      <p:sp>
        <p:nvSpPr>
          <p:cNvPr id="33" name="Rectangle 32"/>
          <p:cNvSpPr/>
          <p:nvPr/>
        </p:nvSpPr>
        <p:spPr bwMode="auto">
          <a:xfrm>
            <a:off x="8592277" y="4934739"/>
            <a:ext cx="3246984" cy="793083"/>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defTabSz="914102" fontAlgn="base">
              <a:lnSpc>
                <a:spcPct val="90000"/>
              </a:lnSpc>
              <a:spcBef>
                <a:spcPct val="0"/>
              </a:spcBef>
              <a:spcAft>
                <a:spcPct val="0"/>
              </a:spcAft>
            </a:pPr>
            <a:r>
              <a:rPr lang="en-US" sz="1600" dirty="0">
                <a:gradFill>
                  <a:gsLst>
                    <a:gs pos="0">
                      <a:schemeClr val="bg2">
                        <a:lumMod val="25000"/>
                      </a:schemeClr>
                    </a:gs>
                    <a:gs pos="100000">
                      <a:schemeClr val="bg2">
                        <a:lumMod val="25000"/>
                      </a:schemeClr>
                    </a:gs>
                  </a:gsLst>
                  <a:lin ang="5400000" scaled="0"/>
                </a:gradFill>
                <a:latin typeface="Arial" panose="020B0604020202020204" pitchFamily="34" charset="0"/>
                <a:ea typeface="Segoe UI" pitchFamily="34" charset="0"/>
                <a:cs typeface="Arial" panose="020B0604020202020204" pitchFamily="34" charset="0"/>
              </a:rPr>
              <a:t>…and creates sympathy and credibility for the messenger</a:t>
            </a:r>
            <a:r>
              <a:rPr lang="en-US" sz="1600" dirty="0" smtClean="0">
                <a:gradFill>
                  <a:gsLst>
                    <a:gs pos="0">
                      <a:schemeClr val="bg2">
                        <a:lumMod val="25000"/>
                      </a:schemeClr>
                    </a:gs>
                    <a:gs pos="100000">
                      <a:schemeClr val="bg2">
                        <a:lumMod val="25000"/>
                      </a:schemeClr>
                    </a:gs>
                  </a:gsLst>
                  <a:lin ang="5400000" scaled="0"/>
                </a:gradFill>
                <a:latin typeface="Arial" panose="020B0604020202020204" pitchFamily="34" charset="0"/>
                <a:ea typeface="Segoe UI" pitchFamily="34" charset="0"/>
                <a:cs typeface="Arial" panose="020B0604020202020204" pitchFamily="34" charset="0"/>
              </a:rPr>
              <a:t>.</a:t>
            </a:r>
            <a:endParaRPr lang="en-US" sz="1600" dirty="0">
              <a:gradFill>
                <a:gsLst>
                  <a:gs pos="0">
                    <a:schemeClr val="bg2">
                      <a:lumMod val="25000"/>
                    </a:schemeClr>
                  </a:gs>
                  <a:gs pos="100000">
                    <a:schemeClr val="bg2">
                      <a:lumMod val="25000"/>
                    </a:schemeClr>
                  </a:gs>
                </a:gsLst>
                <a:lin ang="5400000" scaled="0"/>
              </a:gradFill>
              <a:latin typeface="Arial" panose="020B0604020202020204" pitchFamily="34" charset="0"/>
              <a:ea typeface="Segoe UI" pitchFamily="34" charset="0"/>
              <a:cs typeface="Arial" panose="020B0604020202020204" pitchFamily="34" charset="0"/>
            </a:endParaRPr>
          </a:p>
        </p:txBody>
      </p:sp>
      <p:sp>
        <p:nvSpPr>
          <p:cNvPr id="3" name="Rectangle 2"/>
          <p:cNvSpPr/>
          <p:nvPr/>
        </p:nvSpPr>
        <p:spPr bwMode="auto">
          <a:xfrm>
            <a:off x="-231238" y="3103919"/>
            <a:ext cx="4130401" cy="793083"/>
          </a:xfrm>
          <a:prstGeom prst="rect">
            <a:avLst/>
          </a:prstGeom>
          <a:solidFill>
            <a:schemeClr val="accent5">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defTabSz="914102" fontAlgn="base">
              <a:lnSpc>
                <a:spcPct val="90000"/>
              </a:lnSpc>
              <a:spcBef>
                <a:spcPct val="0"/>
              </a:spcBef>
              <a:spcAft>
                <a:spcPct val="0"/>
              </a:spcAft>
            </a:pPr>
            <a:r>
              <a:rPr lang="en-US" sz="1568" dirty="0">
                <a:gradFill>
                  <a:gsLst>
                    <a:gs pos="0">
                      <a:schemeClr val="bg2">
                        <a:lumMod val="25000"/>
                      </a:schemeClr>
                    </a:gs>
                    <a:gs pos="100000">
                      <a:schemeClr val="bg2">
                        <a:lumMod val="25000"/>
                      </a:schemeClr>
                    </a:gs>
                  </a:gsLst>
                  <a:lin ang="5400000" scaled="0"/>
                </a:gradFill>
                <a:latin typeface="Arial" panose="020B0604020202020204" pitchFamily="34" charset="0"/>
                <a:ea typeface="Segoe UI" pitchFamily="34" charset="0"/>
                <a:cs typeface="Arial" panose="020B0604020202020204" pitchFamily="34" charset="0"/>
              </a:rPr>
              <a:t>Statistics and research </a:t>
            </a:r>
            <a:r>
              <a:rPr lang="en-US" sz="1568" dirty="0" smtClean="0">
                <a:gradFill>
                  <a:gsLst>
                    <a:gs pos="0">
                      <a:schemeClr val="bg2">
                        <a:lumMod val="25000"/>
                      </a:schemeClr>
                    </a:gs>
                    <a:gs pos="100000">
                      <a:schemeClr val="bg2">
                        <a:lumMod val="25000"/>
                      </a:schemeClr>
                    </a:gs>
                  </a:gsLst>
                  <a:lin ang="5400000" scaled="0"/>
                </a:gradFill>
                <a:latin typeface="Arial" panose="020B0604020202020204" pitchFamily="34" charset="0"/>
                <a:ea typeface="Segoe UI" pitchFamily="34" charset="0"/>
                <a:cs typeface="Arial" panose="020B0604020202020204" pitchFamily="34" charset="0"/>
              </a:rPr>
              <a:t>make people </a:t>
            </a:r>
            <a:r>
              <a:rPr lang="en-US" sz="1568" b="1" dirty="0" smtClean="0">
                <a:gradFill>
                  <a:gsLst>
                    <a:gs pos="0">
                      <a:schemeClr val="bg2">
                        <a:lumMod val="25000"/>
                      </a:schemeClr>
                    </a:gs>
                    <a:gs pos="100000">
                      <a:schemeClr val="bg2">
                        <a:lumMod val="25000"/>
                      </a:schemeClr>
                    </a:gs>
                  </a:gsLst>
                  <a:lin ang="5400000" scaled="0"/>
                </a:gradFill>
                <a:latin typeface="Arial" panose="020B0604020202020204" pitchFamily="34" charset="0"/>
                <a:ea typeface="Segoe UI" pitchFamily="34" charset="0"/>
                <a:cs typeface="Arial" panose="020B0604020202020204" pitchFamily="34" charset="0"/>
              </a:rPr>
              <a:t>believe</a:t>
            </a:r>
            <a:r>
              <a:rPr lang="en-US" sz="1568" dirty="0" smtClean="0">
                <a:gradFill>
                  <a:gsLst>
                    <a:gs pos="0">
                      <a:schemeClr val="bg2">
                        <a:lumMod val="25000"/>
                      </a:schemeClr>
                    </a:gs>
                    <a:gs pos="100000">
                      <a:schemeClr val="bg2">
                        <a:lumMod val="25000"/>
                      </a:schemeClr>
                    </a:gs>
                  </a:gsLst>
                  <a:lin ang="5400000" scaled="0"/>
                </a:gradFill>
                <a:latin typeface="Arial" panose="020B0604020202020204" pitchFamily="34" charset="0"/>
                <a:ea typeface="Segoe UI" pitchFamily="34" charset="0"/>
                <a:cs typeface="Arial" panose="020B0604020202020204" pitchFamily="34" charset="0"/>
              </a:rPr>
              <a:t> you</a:t>
            </a:r>
            <a:endParaRPr lang="en-US" sz="1568" dirty="0">
              <a:gradFill>
                <a:gsLst>
                  <a:gs pos="0">
                    <a:schemeClr val="bg2">
                      <a:lumMod val="25000"/>
                    </a:schemeClr>
                  </a:gs>
                  <a:gs pos="100000">
                    <a:schemeClr val="bg2">
                      <a:lumMod val="25000"/>
                    </a:schemeClr>
                  </a:gs>
                </a:gsLst>
                <a:lin ang="5400000" scaled="0"/>
              </a:gradFill>
              <a:latin typeface="Arial" panose="020B0604020202020204" pitchFamily="34" charset="0"/>
              <a:ea typeface="Segoe UI" pitchFamily="34" charset="0"/>
              <a:cs typeface="Arial" panose="020B0604020202020204" pitchFamily="34" charset="0"/>
            </a:endParaRPr>
          </a:p>
        </p:txBody>
      </p:sp>
      <p:sp>
        <p:nvSpPr>
          <p:cNvPr id="18" name="Rectangle 17"/>
          <p:cNvSpPr/>
          <p:nvPr/>
        </p:nvSpPr>
        <p:spPr bwMode="auto">
          <a:xfrm>
            <a:off x="-231238" y="4022553"/>
            <a:ext cx="3783348" cy="793083"/>
          </a:xfrm>
          <a:prstGeom prst="rect">
            <a:avLst/>
          </a:prstGeom>
          <a:solidFill>
            <a:schemeClr val="accent5">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defTabSz="914102" fontAlgn="base">
              <a:lnSpc>
                <a:spcPct val="90000"/>
              </a:lnSpc>
              <a:spcBef>
                <a:spcPct val="0"/>
              </a:spcBef>
              <a:spcAft>
                <a:spcPct val="0"/>
              </a:spcAft>
            </a:pPr>
            <a:r>
              <a:rPr lang="en-US" sz="1568" dirty="0">
                <a:gradFill>
                  <a:gsLst>
                    <a:gs pos="0">
                      <a:schemeClr val="bg2">
                        <a:lumMod val="25000"/>
                      </a:schemeClr>
                    </a:gs>
                    <a:gs pos="100000">
                      <a:schemeClr val="bg2">
                        <a:lumMod val="25000"/>
                      </a:schemeClr>
                    </a:gs>
                  </a:gsLst>
                  <a:lin ang="5400000" scaled="0"/>
                </a:gradFill>
                <a:latin typeface="Arial" panose="020B0604020202020204" pitchFamily="34" charset="0"/>
                <a:ea typeface="Segoe UI" pitchFamily="34" charset="0"/>
                <a:cs typeface="Arial" panose="020B0604020202020204" pitchFamily="34" charset="0"/>
              </a:rPr>
              <a:t>People </a:t>
            </a:r>
            <a:r>
              <a:rPr lang="en-US" sz="1568" b="1" dirty="0">
                <a:gradFill>
                  <a:gsLst>
                    <a:gs pos="0">
                      <a:schemeClr val="bg2">
                        <a:lumMod val="25000"/>
                      </a:schemeClr>
                    </a:gs>
                    <a:gs pos="100000">
                      <a:schemeClr val="bg2">
                        <a:lumMod val="25000"/>
                      </a:schemeClr>
                    </a:gs>
                  </a:gsLst>
                  <a:lin ang="5400000" scaled="0"/>
                </a:gradFill>
                <a:latin typeface="Arial" panose="020B0604020202020204" pitchFamily="34" charset="0"/>
                <a:ea typeface="Segoe UI" pitchFamily="34" charset="0"/>
                <a:cs typeface="Arial" panose="020B0604020202020204" pitchFamily="34" charset="0"/>
              </a:rPr>
              <a:t>take action </a:t>
            </a:r>
            <a:r>
              <a:rPr lang="en-US" sz="1568" dirty="0">
                <a:gradFill>
                  <a:gsLst>
                    <a:gs pos="0">
                      <a:schemeClr val="bg2">
                        <a:lumMod val="25000"/>
                      </a:schemeClr>
                    </a:gs>
                    <a:gs pos="100000">
                      <a:schemeClr val="bg2">
                        <a:lumMod val="25000"/>
                      </a:schemeClr>
                    </a:gs>
                  </a:gsLst>
                  <a:lin ang="5400000" scaled="0"/>
                </a:gradFill>
                <a:latin typeface="Arial" panose="020B0604020202020204" pitchFamily="34" charset="0"/>
                <a:ea typeface="Segoe UI" pitchFamily="34" charset="0"/>
                <a:cs typeface="Arial" panose="020B0604020202020204" pitchFamily="34" charset="0"/>
              </a:rPr>
              <a:t>based </a:t>
            </a:r>
            <a:r>
              <a:rPr lang="en-US" sz="1568" dirty="0" smtClean="0">
                <a:gradFill>
                  <a:gsLst>
                    <a:gs pos="0">
                      <a:schemeClr val="bg2">
                        <a:lumMod val="25000"/>
                      </a:schemeClr>
                    </a:gs>
                    <a:gs pos="100000">
                      <a:schemeClr val="bg2">
                        <a:lumMod val="25000"/>
                      </a:schemeClr>
                    </a:gs>
                  </a:gsLst>
                  <a:lin ang="5400000" scaled="0"/>
                </a:gradFill>
                <a:latin typeface="Arial" panose="020B0604020202020204" pitchFamily="34" charset="0"/>
                <a:ea typeface="Segoe UI" pitchFamily="34" charset="0"/>
                <a:cs typeface="Arial" panose="020B0604020202020204" pitchFamily="34" charset="0"/>
              </a:rPr>
              <a:t>if they believe the information.</a:t>
            </a:r>
            <a:endParaRPr lang="en-US" sz="1568" dirty="0">
              <a:gradFill>
                <a:gsLst>
                  <a:gs pos="0">
                    <a:schemeClr val="bg2">
                      <a:lumMod val="25000"/>
                    </a:schemeClr>
                  </a:gs>
                  <a:gs pos="100000">
                    <a:schemeClr val="bg2">
                      <a:lumMod val="25000"/>
                    </a:schemeClr>
                  </a:gs>
                </a:gsLst>
                <a:lin ang="5400000" scaled="0"/>
              </a:gradFill>
              <a:latin typeface="Arial" panose="020B0604020202020204" pitchFamily="34" charset="0"/>
              <a:ea typeface="Segoe UI" pitchFamily="34" charset="0"/>
              <a:cs typeface="Arial" panose="020B0604020202020204" pitchFamily="34" charset="0"/>
            </a:endParaRPr>
          </a:p>
        </p:txBody>
      </p:sp>
      <p:sp>
        <p:nvSpPr>
          <p:cNvPr id="19" name="Rectangle 18"/>
          <p:cNvSpPr/>
          <p:nvPr/>
        </p:nvSpPr>
        <p:spPr bwMode="auto">
          <a:xfrm>
            <a:off x="-231238" y="4934739"/>
            <a:ext cx="3436295" cy="793083"/>
          </a:xfrm>
          <a:prstGeom prst="rect">
            <a:avLst/>
          </a:prstGeom>
          <a:solidFill>
            <a:schemeClr val="accent5">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defTabSz="914102" fontAlgn="base">
              <a:lnSpc>
                <a:spcPct val="90000"/>
              </a:lnSpc>
              <a:spcBef>
                <a:spcPct val="0"/>
              </a:spcBef>
              <a:spcAft>
                <a:spcPct val="0"/>
              </a:spcAft>
            </a:pPr>
            <a:r>
              <a:rPr lang="en-US" sz="1568" b="1" dirty="0">
                <a:gradFill>
                  <a:gsLst>
                    <a:gs pos="0">
                      <a:schemeClr val="bg2">
                        <a:lumMod val="25000"/>
                      </a:schemeClr>
                    </a:gs>
                    <a:gs pos="100000">
                      <a:schemeClr val="bg2">
                        <a:lumMod val="25000"/>
                      </a:schemeClr>
                    </a:gs>
                  </a:gsLst>
                  <a:lin ang="5400000" scaled="0"/>
                </a:gradFill>
                <a:latin typeface="Arial" panose="020B0604020202020204" pitchFamily="34" charset="0"/>
                <a:ea typeface="Segoe UI" pitchFamily="34" charset="0"/>
                <a:cs typeface="Arial" panose="020B0604020202020204" pitchFamily="34" charset="0"/>
              </a:rPr>
              <a:t>Facts</a:t>
            </a:r>
            <a:r>
              <a:rPr lang="en-US" sz="1568" dirty="0">
                <a:gradFill>
                  <a:gsLst>
                    <a:gs pos="0">
                      <a:schemeClr val="bg2">
                        <a:lumMod val="25000"/>
                      </a:schemeClr>
                    </a:gs>
                    <a:gs pos="100000">
                      <a:schemeClr val="bg2">
                        <a:lumMod val="25000"/>
                      </a:schemeClr>
                    </a:gs>
                  </a:gsLst>
                  <a:lin ang="5400000" scaled="0"/>
                </a:gradFill>
                <a:latin typeface="Arial" panose="020B0604020202020204" pitchFamily="34" charset="0"/>
                <a:ea typeface="Segoe UI" pitchFamily="34" charset="0"/>
                <a:cs typeface="Arial" panose="020B0604020202020204" pitchFamily="34" charset="0"/>
              </a:rPr>
              <a:t> provide a common ground </a:t>
            </a:r>
            <a:r>
              <a:rPr lang="en-US" sz="1568" dirty="0" smtClean="0">
                <a:gradFill>
                  <a:gsLst>
                    <a:gs pos="0">
                      <a:schemeClr val="bg2">
                        <a:lumMod val="25000"/>
                      </a:schemeClr>
                    </a:gs>
                    <a:gs pos="100000">
                      <a:schemeClr val="bg2">
                        <a:lumMod val="25000"/>
                      </a:schemeClr>
                    </a:gs>
                  </a:gsLst>
                  <a:lin ang="5400000" scaled="0"/>
                </a:gradFill>
                <a:latin typeface="Arial" panose="020B0604020202020204" pitchFamily="34" charset="0"/>
                <a:ea typeface="Segoe UI" pitchFamily="34" charset="0"/>
                <a:cs typeface="Arial" panose="020B0604020202020204" pitchFamily="34" charset="0"/>
              </a:rPr>
              <a:t>of </a:t>
            </a:r>
            <a:r>
              <a:rPr lang="en-US" sz="1568" dirty="0">
                <a:gradFill>
                  <a:gsLst>
                    <a:gs pos="0">
                      <a:schemeClr val="bg2">
                        <a:lumMod val="25000"/>
                      </a:schemeClr>
                    </a:gs>
                    <a:gs pos="100000">
                      <a:schemeClr val="bg2">
                        <a:lumMod val="25000"/>
                      </a:schemeClr>
                    </a:gs>
                  </a:gsLst>
                  <a:lin ang="5400000" scaled="0"/>
                </a:gradFill>
                <a:latin typeface="Arial" panose="020B0604020202020204" pitchFamily="34" charset="0"/>
                <a:ea typeface="Segoe UI" pitchFamily="34" charset="0"/>
                <a:cs typeface="Arial" panose="020B0604020202020204" pitchFamily="34" charset="0"/>
              </a:rPr>
              <a:t>understanding.</a:t>
            </a:r>
          </a:p>
        </p:txBody>
      </p:sp>
      <p:grpSp>
        <p:nvGrpSpPr>
          <p:cNvPr id="23" name="Group 22"/>
          <p:cNvGrpSpPr/>
          <p:nvPr/>
        </p:nvGrpSpPr>
        <p:grpSpPr>
          <a:xfrm>
            <a:off x="-231239" y="1187939"/>
            <a:ext cx="4477456" cy="1792850"/>
            <a:chOff x="279400" y="1211263"/>
            <a:chExt cx="4567238" cy="1828800"/>
          </a:xfrm>
        </p:grpSpPr>
        <p:grpSp>
          <p:nvGrpSpPr>
            <p:cNvPr id="12" name="Group 11"/>
            <p:cNvGrpSpPr/>
            <p:nvPr/>
          </p:nvGrpSpPr>
          <p:grpSpPr>
            <a:xfrm>
              <a:off x="279400" y="1211263"/>
              <a:ext cx="4567238" cy="1828800"/>
              <a:chOff x="279400" y="1211263"/>
              <a:chExt cx="4567238" cy="1828800"/>
            </a:xfrm>
          </p:grpSpPr>
          <p:sp>
            <p:nvSpPr>
              <p:cNvPr id="2" name="Rectangle 1"/>
              <p:cNvSpPr/>
              <p:nvPr/>
            </p:nvSpPr>
            <p:spPr bwMode="auto">
              <a:xfrm>
                <a:off x="279400" y="1211263"/>
                <a:ext cx="4567238"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latin typeface="Arial" panose="020B0604020202020204" pitchFamily="34" charset="0"/>
                  <a:ea typeface="Segoe UI" pitchFamily="34" charset="0"/>
                  <a:cs typeface="Arial" panose="020B0604020202020204" pitchFamily="34" charset="0"/>
                </a:endParaRPr>
              </a:p>
            </p:txBody>
          </p:sp>
          <p:sp>
            <p:nvSpPr>
              <p:cNvPr id="5" name="TextBox 4"/>
              <p:cNvSpPr txBox="1"/>
              <p:nvPr/>
            </p:nvSpPr>
            <p:spPr>
              <a:xfrm>
                <a:off x="369719" y="1251847"/>
                <a:ext cx="2086236" cy="1071048"/>
              </a:xfrm>
              <a:prstGeom prst="rect">
                <a:avLst/>
              </a:prstGeom>
              <a:noFill/>
            </p:spPr>
            <p:txBody>
              <a:bodyPr wrap="none" lIns="179285" tIns="143428" rIns="179285" bIns="143428" rtlCol="0">
                <a:spAutoFit/>
              </a:bodyPr>
              <a:lstStyle/>
              <a:p>
                <a:pPr>
                  <a:lnSpc>
                    <a:spcPct val="90000"/>
                  </a:lnSpc>
                  <a:spcAft>
                    <a:spcPts val="588"/>
                  </a:spcAft>
                </a:pPr>
                <a:r>
                  <a:rPr lang="en-US" sz="2745" dirty="0">
                    <a:gradFill>
                      <a:gsLst>
                        <a:gs pos="2917">
                          <a:schemeClr val="bg1"/>
                        </a:gs>
                        <a:gs pos="30000">
                          <a:schemeClr val="bg1"/>
                        </a:gs>
                      </a:gsLst>
                      <a:lin ang="5400000" scaled="0"/>
                    </a:gradFill>
                    <a:latin typeface="Arial" panose="020B0604020202020204" pitchFamily="34" charset="0"/>
                    <a:cs typeface="Arial" panose="020B0604020202020204" pitchFamily="34" charset="0"/>
                  </a:rPr>
                  <a:t>Rational</a:t>
                </a:r>
                <a:br>
                  <a:rPr lang="en-US" sz="2745" dirty="0">
                    <a:gradFill>
                      <a:gsLst>
                        <a:gs pos="2917">
                          <a:schemeClr val="bg1"/>
                        </a:gs>
                        <a:gs pos="30000">
                          <a:schemeClr val="bg1"/>
                        </a:gs>
                      </a:gsLst>
                      <a:lin ang="5400000" scaled="0"/>
                    </a:gradFill>
                    <a:latin typeface="Arial" panose="020B0604020202020204" pitchFamily="34" charset="0"/>
                    <a:cs typeface="Arial" panose="020B0604020202020204" pitchFamily="34" charset="0"/>
                  </a:rPr>
                </a:br>
                <a:r>
                  <a:rPr lang="en-US" sz="2745" dirty="0">
                    <a:gradFill>
                      <a:gsLst>
                        <a:gs pos="2917">
                          <a:schemeClr val="bg1"/>
                        </a:gs>
                        <a:gs pos="30000">
                          <a:schemeClr val="bg1"/>
                        </a:gs>
                      </a:gsLst>
                      <a:lin ang="5400000" scaled="0"/>
                    </a:gradFill>
                    <a:latin typeface="Arial" panose="020B0604020202020204" pitchFamily="34" charset="0"/>
                    <a:cs typeface="Arial" panose="020B0604020202020204" pitchFamily="34" charset="0"/>
                  </a:rPr>
                  <a:t>because…</a:t>
                </a:r>
              </a:p>
            </p:txBody>
          </p:sp>
        </p:grpSp>
        <p:grpSp>
          <p:nvGrpSpPr>
            <p:cNvPr id="6" name="Group 5"/>
            <p:cNvGrpSpPr/>
            <p:nvPr/>
          </p:nvGrpSpPr>
          <p:grpSpPr>
            <a:xfrm>
              <a:off x="3251516" y="1497330"/>
              <a:ext cx="1241108" cy="1241108"/>
              <a:chOff x="1414098" y="3042740"/>
              <a:chExt cx="963329" cy="963329"/>
            </a:xfrm>
          </p:grpSpPr>
          <p:sp>
            <p:nvSpPr>
              <p:cNvPr id="7" name="Freeform 6"/>
              <p:cNvSpPr>
                <a:spLocks noChangeAspect="1" noEditPoints="1"/>
              </p:cNvSpPr>
              <p:nvPr/>
            </p:nvSpPr>
            <p:spPr bwMode="auto">
              <a:xfrm>
                <a:off x="1561001" y="3219331"/>
                <a:ext cx="671242" cy="610148"/>
              </a:xfrm>
              <a:custGeom>
                <a:avLst/>
                <a:gdLst>
                  <a:gd name="T0" fmla="*/ 342 w 372"/>
                  <a:gd name="T1" fmla="*/ 83 h 338"/>
                  <a:gd name="T2" fmla="*/ 218 w 372"/>
                  <a:gd name="T3" fmla="*/ 18 h 338"/>
                  <a:gd name="T4" fmla="*/ 117 w 372"/>
                  <a:gd name="T5" fmla="*/ 24 h 338"/>
                  <a:gd name="T6" fmla="*/ 44 w 372"/>
                  <a:gd name="T7" fmla="*/ 70 h 338"/>
                  <a:gd name="T8" fmla="*/ 4 w 372"/>
                  <a:gd name="T9" fmla="*/ 153 h 338"/>
                  <a:gd name="T10" fmla="*/ 35 w 372"/>
                  <a:gd name="T11" fmla="*/ 232 h 338"/>
                  <a:gd name="T12" fmla="*/ 114 w 372"/>
                  <a:gd name="T13" fmla="*/ 243 h 338"/>
                  <a:gd name="T14" fmla="*/ 199 w 372"/>
                  <a:gd name="T15" fmla="*/ 257 h 338"/>
                  <a:gd name="T16" fmla="*/ 281 w 372"/>
                  <a:gd name="T17" fmla="*/ 328 h 338"/>
                  <a:gd name="T18" fmla="*/ 318 w 372"/>
                  <a:gd name="T19" fmla="*/ 316 h 338"/>
                  <a:gd name="T20" fmla="*/ 324 w 372"/>
                  <a:gd name="T21" fmla="*/ 247 h 338"/>
                  <a:gd name="T22" fmla="*/ 356 w 372"/>
                  <a:gd name="T23" fmla="*/ 176 h 338"/>
                  <a:gd name="T24" fmla="*/ 311 w 372"/>
                  <a:gd name="T25" fmla="*/ 229 h 338"/>
                  <a:gd name="T26" fmla="*/ 305 w 372"/>
                  <a:gd name="T27" fmla="*/ 234 h 338"/>
                  <a:gd name="T28" fmla="*/ 272 w 372"/>
                  <a:gd name="T29" fmla="*/ 252 h 338"/>
                  <a:gd name="T30" fmla="*/ 251 w 372"/>
                  <a:gd name="T31" fmla="*/ 254 h 338"/>
                  <a:gd name="T32" fmla="*/ 244 w 372"/>
                  <a:gd name="T33" fmla="*/ 251 h 338"/>
                  <a:gd name="T34" fmla="*/ 249 w 372"/>
                  <a:gd name="T35" fmla="*/ 217 h 338"/>
                  <a:gd name="T36" fmla="*/ 287 w 372"/>
                  <a:gd name="T37" fmla="*/ 213 h 338"/>
                  <a:gd name="T38" fmla="*/ 278 w 372"/>
                  <a:gd name="T39" fmla="*/ 188 h 338"/>
                  <a:gd name="T40" fmla="*/ 201 w 372"/>
                  <a:gd name="T41" fmla="*/ 229 h 338"/>
                  <a:gd name="T42" fmla="*/ 193 w 372"/>
                  <a:gd name="T43" fmla="*/ 234 h 338"/>
                  <a:gd name="T44" fmla="*/ 129 w 372"/>
                  <a:gd name="T45" fmla="*/ 225 h 338"/>
                  <a:gd name="T46" fmla="*/ 129 w 372"/>
                  <a:gd name="T47" fmla="*/ 209 h 338"/>
                  <a:gd name="T48" fmla="*/ 135 w 372"/>
                  <a:gd name="T49" fmla="*/ 175 h 338"/>
                  <a:gd name="T50" fmla="*/ 135 w 372"/>
                  <a:gd name="T51" fmla="*/ 149 h 338"/>
                  <a:gd name="T52" fmla="*/ 110 w 372"/>
                  <a:gd name="T53" fmla="*/ 173 h 338"/>
                  <a:gd name="T54" fmla="*/ 67 w 372"/>
                  <a:gd name="T55" fmla="*/ 145 h 338"/>
                  <a:gd name="T56" fmla="*/ 90 w 372"/>
                  <a:gd name="T57" fmla="*/ 186 h 338"/>
                  <a:gd name="T58" fmla="*/ 105 w 372"/>
                  <a:gd name="T59" fmla="*/ 213 h 338"/>
                  <a:gd name="T60" fmla="*/ 82 w 372"/>
                  <a:gd name="T61" fmla="*/ 229 h 338"/>
                  <a:gd name="T62" fmla="*/ 47 w 372"/>
                  <a:gd name="T63" fmla="*/ 214 h 338"/>
                  <a:gd name="T64" fmla="*/ 21 w 372"/>
                  <a:gd name="T65" fmla="*/ 177 h 338"/>
                  <a:gd name="T66" fmla="*/ 29 w 372"/>
                  <a:gd name="T67" fmla="*/ 153 h 338"/>
                  <a:gd name="T68" fmla="*/ 21 w 372"/>
                  <a:gd name="T69" fmla="*/ 129 h 338"/>
                  <a:gd name="T70" fmla="*/ 63 w 372"/>
                  <a:gd name="T71" fmla="*/ 88 h 338"/>
                  <a:gd name="T72" fmla="*/ 109 w 372"/>
                  <a:gd name="T73" fmla="*/ 46 h 338"/>
                  <a:gd name="T74" fmla="*/ 127 w 372"/>
                  <a:gd name="T75" fmla="*/ 49 h 338"/>
                  <a:gd name="T76" fmla="*/ 170 w 372"/>
                  <a:gd name="T77" fmla="*/ 22 h 338"/>
                  <a:gd name="T78" fmla="*/ 190 w 372"/>
                  <a:gd name="T79" fmla="*/ 38 h 338"/>
                  <a:gd name="T80" fmla="*/ 184 w 372"/>
                  <a:gd name="T81" fmla="*/ 43 h 338"/>
                  <a:gd name="T82" fmla="*/ 148 w 372"/>
                  <a:gd name="T83" fmla="*/ 50 h 338"/>
                  <a:gd name="T84" fmla="*/ 160 w 372"/>
                  <a:gd name="T85" fmla="*/ 74 h 338"/>
                  <a:gd name="T86" fmla="*/ 160 w 372"/>
                  <a:gd name="T87" fmla="*/ 97 h 338"/>
                  <a:gd name="T88" fmla="*/ 185 w 372"/>
                  <a:gd name="T89" fmla="*/ 115 h 338"/>
                  <a:gd name="T90" fmla="*/ 190 w 372"/>
                  <a:gd name="T91" fmla="*/ 68 h 338"/>
                  <a:gd name="T92" fmla="*/ 202 w 372"/>
                  <a:gd name="T93" fmla="*/ 57 h 338"/>
                  <a:gd name="T94" fmla="*/ 249 w 372"/>
                  <a:gd name="T95" fmla="*/ 35 h 338"/>
                  <a:gd name="T96" fmla="*/ 322 w 372"/>
                  <a:gd name="T97" fmla="*/ 97 h 338"/>
                  <a:gd name="T98" fmla="*/ 350 w 372"/>
                  <a:gd name="T99" fmla="*/ 135 h 338"/>
                  <a:gd name="T100" fmla="*/ 340 w 372"/>
                  <a:gd name="T101" fmla="*/ 154 h 338"/>
                  <a:gd name="T102" fmla="*/ 326 w 372"/>
                  <a:gd name="T103" fmla="*/ 139 h 338"/>
                  <a:gd name="T104" fmla="*/ 310 w 372"/>
                  <a:gd name="T105" fmla="*/ 89 h 338"/>
                  <a:gd name="T106" fmla="*/ 291 w 372"/>
                  <a:gd name="T107" fmla="*/ 112 h 338"/>
                  <a:gd name="T108" fmla="*/ 292 w 372"/>
                  <a:gd name="T109" fmla="*/ 132 h 338"/>
                  <a:gd name="T110" fmla="*/ 244 w 372"/>
                  <a:gd name="T111" fmla="*/ 151 h 338"/>
                  <a:gd name="T112" fmla="*/ 321 w 372"/>
                  <a:gd name="T113" fmla="*/ 165 h 338"/>
                  <a:gd name="T114" fmla="*/ 333 w 372"/>
                  <a:gd name="T115" fmla="*/ 177 h 338"/>
                  <a:gd name="T116" fmla="*/ 311 w 372"/>
                  <a:gd name="T117" fmla="*/ 229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2" h="338">
                    <a:moveTo>
                      <a:pt x="372" y="135"/>
                    </a:moveTo>
                    <a:cubicBezTo>
                      <a:pt x="372" y="114"/>
                      <a:pt x="361" y="94"/>
                      <a:pt x="342" y="83"/>
                    </a:cubicBezTo>
                    <a:cubicBezTo>
                      <a:pt x="332" y="42"/>
                      <a:pt x="294" y="13"/>
                      <a:pt x="249" y="13"/>
                    </a:cubicBezTo>
                    <a:cubicBezTo>
                      <a:pt x="238" y="13"/>
                      <a:pt x="228" y="15"/>
                      <a:pt x="218" y="18"/>
                    </a:cubicBezTo>
                    <a:cubicBezTo>
                      <a:pt x="205" y="6"/>
                      <a:pt x="188" y="0"/>
                      <a:pt x="170" y="0"/>
                    </a:cubicBezTo>
                    <a:cubicBezTo>
                      <a:pt x="150" y="0"/>
                      <a:pt x="130" y="9"/>
                      <a:pt x="117" y="24"/>
                    </a:cubicBezTo>
                    <a:cubicBezTo>
                      <a:pt x="114" y="24"/>
                      <a:pt x="112" y="24"/>
                      <a:pt x="109" y="24"/>
                    </a:cubicBezTo>
                    <a:cubicBezTo>
                      <a:pt x="78" y="24"/>
                      <a:pt x="52" y="43"/>
                      <a:pt x="44" y="70"/>
                    </a:cubicBezTo>
                    <a:cubicBezTo>
                      <a:pt x="18" y="79"/>
                      <a:pt x="0" y="102"/>
                      <a:pt x="0" y="129"/>
                    </a:cubicBezTo>
                    <a:cubicBezTo>
                      <a:pt x="0" y="138"/>
                      <a:pt x="1" y="146"/>
                      <a:pt x="4" y="153"/>
                    </a:cubicBezTo>
                    <a:cubicBezTo>
                      <a:pt x="1" y="161"/>
                      <a:pt x="0" y="169"/>
                      <a:pt x="0" y="177"/>
                    </a:cubicBezTo>
                    <a:cubicBezTo>
                      <a:pt x="0" y="200"/>
                      <a:pt x="13" y="221"/>
                      <a:pt x="35" y="232"/>
                    </a:cubicBezTo>
                    <a:cubicBezTo>
                      <a:pt x="47" y="244"/>
                      <a:pt x="64" y="251"/>
                      <a:pt x="82" y="251"/>
                    </a:cubicBezTo>
                    <a:cubicBezTo>
                      <a:pt x="93" y="251"/>
                      <a:pt x="104" y="248"/>
                      <a:pt x="114" y="243"/>
                    </a:cubicBezTo>
                    <a:cubicBezTo>
                      <a:pt x="127" y="257"/>
                      <a:pt x="145" y="265"/>
                      <a:pt x="165" y="265"/>
                    </a:cubicBezTo>
                    <a:cubicBezTo>
                      <a:pt x="177" y="265"/>
                      <a:pt x="189" y="262"/>
                      <a:pt x="199" y="257"/>
                    </a:cubicBezTo>
                    <a:cubicBezTo>
                      <a:pt x="210" y="265"/>
                      <a:pt x="224" y="270"/>
                      <a:pt x="238" y="272"/>
                    </a:cubicBezTo>
                    <a:cubicBezTo>
                      <a:pt x="263" y="296"/>
                      <a:pt x="281" y="328"/>
                      <a:pt x="281" y="328"/>
                    </a:cubicBezTo>
                    <a:cubicBezTo>
                      <a:pt x="287" y="338"/>
                      <a:pt x="287" y="338"/>
                      <a:pt x="287" y="338"/>
                    </a:cubicBezTo>
                    <a:cubicBezTo>
                      <a:pt x="318" y="316"/>
                      <a:pt x="318" y="316"/>
                      <a:pt x="318" y="316"/>
                    </a:cubicBezTo>
                    <a:cubicBezTo>
                      <a:pt x="301" y="268"/>
                      <a:pt x="301" y="268"/>
                      <a:pt x="301" y="268"/>
                    </a:cubicBezTo>
                    <a:cubicBezTo>
                      <a:pt x="311" y="263"/>
                      <a:pt x="319" y="256"/>
                      <a:pt x="324" y="247"/>
                    </a:cubicBezTo>
                    <a:cubicBezTo>
                      <a:pt x="345" y="236"/>
                      <a:pt x="358" y="214"/>
                      <a:pt x="358" y="192"/>
                    </a:cubicBezTo>
                    <a:cubicBezTo>
                      <a:pt x="358" y="186"/>
                      <a:pt x="357" y="181"/>
                      <a:pt x="356" y="176"/>
                    </a:cubicBezTo>
                    <a:cubicBezTo>
                      <a:pt x="366" y="165"/>
                      <a:pt x="372" y="150"/>
                      <a:pt x="372" y="135"/>
                    </a:cubicBezTo>
                    <a:close/>
                    <a:moveTo>
                      <a:pt x="311" y="229"/>
                    </a:moveTo>
                    <a:cubicBezTo>
                      <a:pt x="307" y="230"/>
                      <a:pt x="307" y="230"/>
                      <a:pt x="307" y="230"/>
                    </a:cubicBezTo>
                    <a:cubicBezTo>
                      <a:pt x="305" y="234"/>
                      <a:pt x="305" y="234"/>
                      <a:pt x="305" y="234"/>
                    </a:cubicBezTo>
                    <a:cubicBezTo>
                      <a:pt x="302" y="242"/>
                      <a:pt x="294" y="248"/>
                      <a:pt x="285" y="250"/>
                    </a:cubicBezTo>
                    <a:cubicBezTo>
                      <a:pt x="272" y="252"/>
                      <a:pt x="272" y="252"/>
                      <a:pt x="272" y="252"/>
                    </a:cubicBezTo>
                    <a:cubicBezTo>
                      <a:pt x="289" y="299"/>
                      <a:pt x="289" y="299"/>
                      <a:pt x="289" y="299"/>
                    </a:cubicBezTo>
                    <a:cubicBezTo>
                      <a:pt x="280" y="286"/>
                      <a:pt x="266" y="269"/>
                      <a:pt x="251" y="254"/>
                    </a:cubicBezTo>
                    <a:cubicBezTo>
                      <a:pt x="248" y="251"/>
                      <a:pt x="248" y="251"/>
                      <a:pt x="248" y="251"/>
                    </a:cubicBezTo>
                    <a:cubicBezTo>
                      <a:pt x="244" y="251"/>
                      <a:pt x="244" y="251"/>
                      <a:pt x="244" y="251"/>
                    </a:cubicBezTo>
                    <a:cubicBezTo>
                      <a:pt x="235" y="250"/>
                      <a:pt x="226" y="247"/>
                      <a:pt x="218" y="242"/>
                    </a:cubicBezTo>
                    <a:cubicBezTo>
                      <a:pt x="249" y="217"/>
                      <a:pt x="249" y="217"/>
                      <a:pt x="249" y="217"/>
                    </a:cubicBezTo>
                    <a:cubicBezTo>
                      <a:pt x="258" y="211"/>
                      <a:pt x="269" y="208"/>
                      <a:pt x="272" y="209"/>
                    </a:cubicBezTo>
                    <a:cubicBezTo>
                      <a:pt x="287" y="213"/>
                      <a:pt x="287" y="213"/>
                      <a:pt x="287" y="213"/>
                    </a:cubicBezTo>
                    <a:cubicBezTo>
                      <a:pt x="292" y="192"/>
                      <a:pt x="292" y="192"/>
                      <a:pt x="292" y="192"/>
                    </a:cubicBezTo>
                    <a:cubicBezTo>
                      <a:pt x="278" y="188"/>
                      <a:pt x="278" y="188"/>
                      <a:pt x="278" y="188"/>
                    </a:cubicBezTo>
                    <a:cubicBezTo>
                      <a:pt x="265" y="185"/>
                      <a:pt x="247" y="192"/>
                      <a:pt x="236" y="201"/>
                    </a:cubicBezTo>
                    <a:cubicBezTo>
                      <a:pt x="201" y="229"/>
                      <a:pt x="201" y="229"/>
                      <a:pt x="201" y="229"/>
                    </a:cubicBezTo>
                    <a:cubicBezTo>
                      <a:pt x="200" y="229"/>
                      <a:pt x="200" y="229"/>
                      <a:pt x="200" y="229"/>
                    </a:cubicBezTo>
                    <a:cubicBezTo>
                      <a:pt x="193" y="234"/>
                      <a:pt x="193" y="234"/>
                      <a:pt x="193" y="234"/>
                    </a:cubicBezTo>
                    <a:cubicBezTo>
                      <a:pt x="185" y="240"/>
                      <a:pt x="176" y="243"/>
                      <a:pt x="165" y="243"/>
                    </a:cubicBezTo>
                    <a:cubicBezTo>
                      <a:pt x="150" y="243"/>
                      <a:pt x="137" y="236"/>
                      <a:pt x="129" y="225"/>
                    </a:cubicBezTo>
                    <a:cubicBezTo>
                      <a:pt x="129" y="213"/>
                      <a:pt x="129" y="213"/>
                      <a:pt x="129" y="213"/>
                    </a:cubicBezTo>
                    <a:cubicBezTo>
                      <a:pt x="129" y="209"/>
                      <a:pt x="129" y="209"/>
                      <a:pt x="129" y="209"/>
                    </a:cubicBezTo>
                    <a:cubicBezTo>
                      <a:pt x="129" y="193"/>
                      <a:pt x="129" y="193"/>
                      <a:pt x="129" y="193"/>
                    </a:cubicBezTo>
                    <a:cubicBezTo>
                      <a:pt x="129" y="185"/>
                      <a:pt x="133" y="177"/>
                      <a:pt x="135" y="175"/>
                    </a:cubicBezTo>
                    <a:cubicBezTo>
                      <a:pt x="147" y="168"/>
                      <a:pt x="147" y="168"/>
                      <a:pt x="147" y="168"/>
                    </a:cubicBezTo>
                    <a:cubicBezTo>
                      <a:pt x="135" y="149"/>
                      <a:pt x="135" y="149"/>
                      <a:pt x="135" y="149"/>
                    </a:cubicBezTo>
                    <a:cubicBezTo>
                      <a:pt x="123" y="156"/>
                      <a:pt x="123" y="156"/>
                      <a:pt x="123" y="156"/>
                    </a:cubicBezTo>
                    <a:cubicBezTo>
                      <a:pt x="117" y="160"/>
                      <a:pt x="113" y="166"/>
                      <a:pt x="110" y="173"/>
                    </a:cubicBezTo>
                    <a:cubicBezTo>
                      <a:pt x="108" y="171"/>
                      <a:pt x="105" y="168"/>
                      <a:pt x="102" y="167"/>
                    </a:cubicBezTo>
                    <a:cubicBezTo>
                      <a:pt x="67" y="145"/>
                      <a:pt x="67" y="145"/>
                      <a:pt x="67" y="145"/>
                    </a:cubicBezTo>
                    <a:cubicBezTo>
                      <a:pt x="55" y="164"/>
                      <a:pt x="55" y="164"/>
                      <a:pt x="55" y="164"/>
                    </a:cubicBezTo>
                    <a:cubicBezTo>
                      <a:pt x="90" y="186"/>
                      <a:pt x="90" y="186"/>
                      <a:pt x="90" y="186"/>
                    </a:cubicBezTo>
                    <a:cubicBezTo>
                      <a:pt x="99" y="191"/>
                      <a:pt x="105" y="202"/>
                      <a:pt x="105" y="209"/>
                    </a:cubicBezTo>
                    <a:cubicBezTo>
                      <a:pt x="105" y="213"/>
                      <a:pt x="105" y="213"/>
                      <a:pt x="105" y="213"/>
                    </a:cubicBezTo>
                    <a:cubicBezTo>
                      <a:pt x="105" y="223"/>
                      <a:pt x="105" y="223"/>
                      <a:pt x="105" y="223"/>
                    </a:cubicBezTo>
                    <a:cubicBezTo>
                      <a:pt x="97" y="227"/>
                      <a:pt x="90" y="229"/>
                      <a:pt x="82" y="229"/>
                    </a:cubicBezTo>
                    <a:cubicBezTo>
                      <a:pt x="69" y="229"/>
                      <a:pt x="57" y="224"/>
                      <a:pt x="49" y="216"/>
                    </a:cubicBezTo>
                    <a:cubicBezTo>
                      <a:pt x="47" y="214"/>
                      <a:pt x="47" y="214"/>
                      <a:pt x="47" y="214"/>
                    </a:cubicBezTo>
                    <a:cubicBezTo>
                      <a:pt x="46" y="213"/>
                      <a:pt x="46" y="213"/>
                      <a:pt x="46" y="213"/>
                    </a:cubicBezTo>
                    <a:cubicBezTo>
                      <a:pt x="31" y="206"/>
                      <a:pt x="21" y="192"/>
                      <a:pt x="21" y="177"/>
                    </a:cubicBezTo>
                    <a:cubicBezTo>
                      <a:pt x="21" y="170"/>
                      <a:pt x="23" y="164"/>
                      <a:pt x="26" y="158"/>
                    </a:cubicBezTo>
                    <a:cubicBezTo>
                      <a:pt x="29" y="153"/>
                      <a:pt x="29" y="153"/>
                      <a:pt x="29" y="153"/>
                    </a:cubicBezTo>
                    <a:cubicBezTo>
                      <a:pt x="26" y="148"/>
                      <a:pt x="26" y="148"/>
                      <a:pt x="26" y="148"/>
                    </a:cubicBezTo>
                    <a:cubicBezTo>
                      <a:pt x="23" y="142"/>
                      <a:pt x="21" y="136"/>
                      <a:pt x="21" y="129"/>
                    </a:cubicBezTo>
                    <a:cubicBezTo>
                      <a:pt x="21" y="110"/>
                      <a:pt x="36" y="94"/>
                      <a:pt x="56" y="89"/>
                    </a:cubicBezTo>
                    <a:cubicBezTo>
                      <a:pt x="63" y="88"/>
                      <a:pt x="63" y="88"/>
                      <a:pt x="63" y="88"/>
                    </a:cubicBezTo>
                    <a:cubicBezTo>
                      <a:pt x="64" y="81"/>
                      <a:pt x="64" y="81"/>
                      <a:pt x="64" y="81"/>
                    </a:cubicBezTo>
                    <a:cubicBezTo>
                      <a:pt x="68" y="60"/>
                      <a:pt x="87" y="46"/>
                      <a:pt x="109" y="46"/>
                    </a:cubicBezTo>
                    <a:cubicBezTo>
                      <a:pt x="112" y="46"/>
                      <a:pt x="116" y="46"/>
                      <a:pt x="120" y="47"/>
                    </a:cubicBezTo>
                    <a:cubicBezTo>
                      <a:pt x="127" y="49"/>
                      <a:pt x="127" y="49"/>
                      <a:pt x="127" y="49"/>
                    </a:cubicBezTo>
                    <a:cubicBezTo>
                      <a:pt x="131" y="42"/>
                      <a:pt x="131" y="42"/>
                      <a:pt x="131" y="42"/>
                    </a:cubicBezTo>
                    <a:cubicBezTo>
                      <a:pt x="139" y="30"/>
                      <a:pt x="154" y="22"/>
                      <a:pt x="170" y="22"/>
                    </a:cubicBezTo>
                    <a:cubicBezTo>
                      <a:pt x="181" y="22"/>
                      <a:pt x="190" y="25"/>
                      <a:pt x="198" y="31"/>
                    </a:cubicBezTo>
                    <a:cubicBezTo>
                      <a:pt x="190" y="38"/>
                      <a:pt x="190" y="38"/>
                      <a:pt x="190" y="38"/>
                    </a:cubicBezTo>
                    <a:cubicBezTo>
                      <a:pt x="190" y="38"/>
                      <a:pt x="190" y="38"/>
                      <a:pt x="190" y="38"/>
                    </a:cubicBezTo>
                    <a:cubicBezTo>
                      <a:pt x="184" y="43"/>
                      <a:pt x="184" y="43"/>
                      <a:pt x="184" y="43"/>
                    </a:cubicBezTo>
                    <a:cubicBezTo>
                      <a:pt x="176" y="49"/>
                      <a:pt x="167" y="52"/>
                      <a:pt x="163" y="52"/>
                    </a:cubicBezTo>
                    <a:cubicBezTo>
                      <a:pt x="148" y="50"/>
                      <a:pt x="148" y="50"/>
                      <a:pt x="148" y="50"/>
                    </a:cubicBezTo>
                    <a:cubicBezTo>
                      <a:pt x="144" y="71"/>
                      <a:pt x="144" y="71"/>
                      <a:pt x="144" y="71"/>
                    </a:cubicBezTo>
                    <a:cubicBezTo>
                      <a:pt x="160" y="74"/>
                      <a:pt x="160" y="74"/>
                      <a:pt x="160" y="74"/>
                    </a:cubicBezTo>
                    <a:cubicBezTo>
                      <a:pt x="161" y="74"/>
                      <a:pt x="161" y="74"/>
                      <a:pt x="162" y="74"/>
                    </a:cubicBezTo>
                    <a:cubicBezTo>
                      <a:pt x="159" y="82"/>
                      <a:pt x="158" y="90"/>
                      <a:pt x="160" y="97"/>
                    </a:cubicBezTo>
                    <a:cubicBezTo>
                      <a:pt x="163" y="118"/>
                      <a:pt x="163" y="118"/>
                      <a:pt x="163" y="118"/>
                    </a:cubicBezTo>
                    <a:cubicBezTo>
                      <a:pt x="185" y="115"/>
                      <a:pt x="185" y="115"/>
                      <a:pt x="185" y="115"/>
                    </a:cubicBezTo>
                    <a:cubicBezTo>
                      <a:pt x="181" y="94"/>
                      <a:pt x="181" y="94"/>
                      <a:pt x="181" y="94"/>
                    </a:cubicBezTo>
                    <a:cubicBezTo>
                      <a:pt x="180" y="86"/>
                      <a:pt x="184" y="74"/>
                      <a:pt x="190" y="68"/>
                    </a:cubicBezTo>
                    <a:cubicBezTo>
                      <a:pt x="199" y="60"/>
                      <a:pt x="199" y="60"/>
                      <a:pt x="199" y="60"/>
                    </a:cubicBezTo>
                    <a:cubicBezTo>
                      <a:pt x="200" y="59"/>
                      <a:pt x="201" y="58"/>
                      <a:pt x="202" y="57"/>
                    </a:cubicBezTo>
                    <a:cubicBezTo>
                      <a:pt x="219" y="41"/>
                      <a:pt x="219" y="41"/>
                      <a:pt x="219" y="41"/>
                    </a:cubicBezTo>
                    <a:cubicBezTo>
                      <a:pt x="229" y="37"/>
                      <a:pt x="239" y="35"/>
                      <a:pt x="249" y="35"/>
                    </a:cubicBezTo>
                    <a:cubicBezTo>
                      <a:pt x="285" y="35"/>
                      <a:pt x="315" y="59"/>
                      <a:pt x="321" y="92"/>
                    </a:cubicBezTo>
                    <a:cubicBezTo>
                      <a:pt x="322" y="97"/>
                      <a:pt x="322" y="97"/>
                      <a:pt x="322" y="97"/>
                    </a:cubicBezTo>
                    <a:cubicBezTo>
                      <a:pt x="327" y="99"/>
                      <a:pt x="327" y="99"/>
                      <a:pt x="327" y="99"/>
                    </a:cubicBezTo>
                    <a:cubicBezTo>
                      <a:pt x="341" y="107"/>
                      <a:pt x="350" y="121"/>
                      <a:pt x="350" y="135"/>
                    </a:cubicBezTo>
                    <a:cubicBezTo>
                      <a:pt x="350" y="143"/>
                      <a:pt x="348" y="151"/>
                      <a:pt x="343" y="157"/>
                    </a:cubicBezTo>
                    <a:cubicBezTo>
                      <a:pt x="340" y="154"/>
                      <a:pt x="340" y="154"/>
                      <a:pt x="340" y="154"/>
                    </a:cubicBezTo>
                    <a:cubicBezTo>
                      <a:pt x="340" y="154"/>
                      <a:pt x="340" y="154"/>
                      <a:pt x="340" y="154"/>
                    </a:cubicBezTo>
                    <a:cubicBezTo>
                      <a:pt x="326" y="139"/>
                      <a:pt x="326" y="139"/>
                      <a:pt x="326" y="139"/>
                    </a:cubicBezTo>
                    <a:cubicBezTo>
                      <a:pt x="319" y="133"/>
                      <a:pt x="313" y="119"/>
                      <a:pt x="312" y="110"/>
                    </a:cubicBezTo>
                    <a:cubicBezTo>
                      <a:pt x="310" y="89"/>
                      <a:pt x="310" y="89"/>
                      <a:pt x="310" y="89"/>
                    </a:cubicBezTo>
                    <a:cubicBezTo>
                      <a:pt x="289" y="91"/>
                      <a:pt x="289" y="91"/>
                      <a:pt x="289" y="91"/>
                    </a:cubicBezTo>
                    <a:cubicBezTo>
                      <a:pt x="291" y="112"/>
                      <a:pt x="291" y="112"/>
                      <a:pt x="291" y="112"/>
                    </a:cubicBezTo>
                    <a:cubicBezTo>
                      <a:pt x="292" y="118"/>
                      <a:pt x="294" y="125"/>
                      <a:pt x="297" y="132"/>
                    </a:cubicBezTo>
                    <a:cubicBezTo>
                      <a:pt x="295" y="132"/>
                      <a:pt x="294" y="132"/>
                      <a:pt x="292" y="132"/>
                    </a:cubicBezTo>
                    <a:cubicBezTo>
                      <a:pt x="245" y="129"/>
                      <a:pt x="245" y="129"/>
                      <a:pt x="245" y="129"/>
                    </a:cubicBezTo>
                    <a:cubicBezTo>
                      <a:pt x="244" y="151"/>
                      <a:pt x="244" y="151"/>
                      <a:pt x="244" y="151"/>
                    </a:cubicBezTo>
                    <a:cubicBezTo>
                      <a:pt x="291" y="153"/>
                      <a:pt x="291" y="153"/>
                      <a:pt x="291" y="153"/>
                    </a:cubicBezTo>
                    <a:cubicBezTo>
                      <a:pt x="301" y="153"/>
                      <a:pt x="315" y="159"/>
                      <a:pt x="321" y="165"/>
                    </a:cubicBezTo>
                    <a:cubicBezTo>
                      <a:pt x="333" y="176"/>
                      <a:pt x="333" y="176"/>
                      <a:pt x="333" y="176"/>
                    </a:cubicBezTo>
                    <a:cubicBezTo>
                      <a:pt x="333" y="177"/>
                      <a:pt x="333" y="177"/>
                      <a:pt x="333" y="177"/>
                    </a:cubicBezTo>
                    <a:cubicBezTo>
                      <a:pt x="335" y="182"/>
                      <a:pt x="336" y="187"/>
                      <a:pt x="336" y="192"/>
                    </a:cubicBezTo>
                    <a:cubicBezTo>
                      <a:pt x="336" y="207"/>
                      <a:pt x="326" y="221"/>
                      <a:pt x="311" y="229"/>
                    </a:cubicBezTo>
                    <a:close/>
                  </a:path>
                </a:pathLst>
              </a:custGeom>
              <a:solidFill>
                <a:schemeClr val="bg1"/>
              </a:solidFill>
              <a:ln>
                <a:noFill/>
              </a:ln>
            </p:spPr>
            <p:txBody>
              <a:bodyPr vert="horz" wrap="square" lIns="89642" tIns="44821" rIns="89642" bIns="44821" numCol="1" anchor="t" anchorCtr="0" compatLnSpc="1">
                <a:prstTxWarp prst="textNoShape">
                  <a:avLst/>
                </a:prstTxWarp>
              </a:bodyPr>
              <a:lstStyle/>
              <a:p>
                <a:endParaRPr lang="en-US" sz="1765" dirty="0">
                  <a:latin typeface="Arial" panose="020B0604020202020204" pitchFamily="34" charset="0"/>
                  <a:cs typeface="Arial" panose="020B0604020202020204" pitchFamily="34" charset="0"/>
                </a:endParaRPr>
              </a:p>
            </p:txBody>
          </p:sp>
          <p:sp>
            <p:nvSpPr>
              <p:cNvPr id="8" name="Oval 7"/>
              <p:cNvSpPr/>
              <p:nvPr/>
            </p:nvSpPr>
            <p:spPr bwMode="auto">
              <a:xfrm>
                <a:off x="1414098" y="3042740"/>
                <a:ext cx="963329" cy="963329"/>
              </a:xfrm>
              <a:prstGeom prst="ellipse">
                <a:avLst/>
              </a:prstGeom>
              <a:noFill/>
              <a:ln w="889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latin typeface="Arial" panose="020B0604020202020204" pitchFamily="34" charset="0"/>
                  <a:ea typeface="Segoe UI" pitchFamily="34" charset="0"/>
                  <a:cs typeface="Arial" panose="020B0604020202020204" pitchFamily="34" charset="0"/>
                </a:endParaRPr>
              </a:p>
            </p:txBody>
          </p:sp>
        </p:grpSp>
      </p:grpSp>
      <p:grpSp>
        <p:nvGrpSpPr>
          <p:cNvPr id="35" name="Group 34"/>
          <p:cNvGrpSpPr/>
          <p:nvPr/>
        </p:nvGrpSpPr>
        <p:grpSpPr>
          <a:xfrm>
            <a:off x="7359473" y="1159340"/>
            <a:ext cx="4482124" cy="1792850"/>
            <a:chOff x="4946649" y="1211263"/>
            <a:chExt cx="4572000" cy="1828800"/>
          </a:xfrm>
        </p:grpSpPr>
        <p:grpSp>
          <p:nvGrpSpPr>
            <p:cNvPr id="14" name="Group 13"/>
            <p:cNvGrpSpPr/>
            <p:nvPr/>
          </p:nvGrpSpPr>
          <p:grpSpPr>
            <a:xfrm>
              <a:off x="4946649" y="1211263"/>
              <a:ext cx="4572000" cy="1828800"/>
              <a:chOff x="4946649" y="1211263"/>
              <a:chExt cx="4572000" cy="1828800"/>
            </a:xfrm>
          </p:grpSpPr>
          <p:sp>
            <p:nvSpPr>
              <p:cNvPr id="13" name="Rectangle 12"/>
              <p:cNvSpPr/>
              <p:nvPr/>
            </p:nvSpPr>
            <p:spPr bwMode="auto">
              <a:xfrm>
                <a:off x="4946649" y="1211263"/>
                <a:ext cx="4572000" cy="182880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latin typeface="Arial" panose="020B0604020202020204" pitchFamily="34" charset="0"/>
                  <a:ea typeface="Segoe UI" pitchFamily="34" charset="0"/>
                  <a:cs typeface="Arial" panose="020B0604020202020204" pitchFamily="34" charset="0"/>
                </a:endParaRPr>
              </a:p>
            </p:txBody>
          </p:sp>
          <p:sp>
            <p:nvSpPr>
              <p:cNvPr id="34" name="TextBox 33"/>
              <p:cNvSpPr txBox="1"/>
              <p:nvPr/>
            </p:nvSpPr>
            <p:spPr>
              <a:xfrm>
                <a:off x="4951413" y="1211263"/>
                <a:ext cx="2086236" cy="1071048"/>
              </a:xfrm>
              <a:prstGeom prst="rect">
                <a:avLst/>
              </a:prstGeom>
              <a:noFill/>
            </p:spPr>
            <p:txBody>
              <a:bodyPr wrap="none" lIns="179285" tIns="143428" rIns="179285" bIns="143428" rtlCol="0">
                <a:spAutoFit/>
              </a:bodyPr>
              <a:lstStyle/>
              <a:p>
                <a:pPr>
                  <a:lnSpc>
                    <a:spcPct val="90000"/>
                  </a:lnSpc>
                  <a:spcAft>
                    <a:spcPts val="588"/>
                  </a:spcAft>
                </a:pPr>
                <a:r>
                  <a:rPr lang="en-US" sz="2745" dirty="0">
                    <a:gradFill>
                      <a:gsLst>
                        <a:gs pos="2917">
                          <a:schemeClr val="bg1"/>
                        </a:gs>
                        <a:gs pos="30000">
                          <a:schemeClr val="bg1"/>
                        </a:gs>
                      </a:gsLst>
                      <a:lin ang="5400000" scaled="0"/>
                    </a:gradFill>
                    <a:latin typeface="Arial" panose="020B0604020202020204" pitchFamily="34" charset="0"/>
                    <a:cs typeface="Arial" panose="020B0604020202020204" pitchFamily="34" charset="0"/>
                  </a:rPr>
                  <a:t>Emotional</a:t>
                </a:r>
                <a:br>
                  <a:rPr lang="en-US" sz="2745" dirty="0">
                    <a:gradFill>
                      <a:gsLst>
                        <a:gs pos="2917">
                          <a:schemeClr val="bg1"/>
                        </a:gs>
                        <a:gs pos="30000">
                          <a:schemeClr val="bg1"/>
                        </a:gs>
                      </a:gsLst>
                      <a:lin ang="5400000" scaled="0"/>
                    </a:gradFill>
                    <a:latin typeface="Arial" panose="020B0604020202020204" pitchFamily="34" charset="0"/>
                    <a:cs typeface="Arial" panose="020B0604020202020204" pitchFamily="34" charset="0"/>
                  </a:rPr>
                </a:br>
                <a:r>
                  <a:rPr lang="en-US" sz="2745" dirty="0">
                    <a:gradFill>
                      <a:gsLst>
                        <a:gs pos="2917">
                          <a:schemeClr val="bg1"/>
                        </a:gs>
                        <a:gs pos="30000">
                          <a:schemeClr val="bg1"/>
                        </a:gs>
                      </a:gsLst>
                      <a:lin ang="5400000" scaled="0"/>
                    </a:gradFill>
                    <a:latin typeface="Arial" panose="020B0604020202020204" pitchFamily="34" charset="0"/>
                    <a:cs typeface="Arial" panose="020B0604020202020204" pitchFamily="34" charset="0"/>
                  </a:rPr>
                  <a:t>because…</a:t>
                </a:r>
              </a:p>
            </p:txBody>
          </p:sp>
        </p:grpSp>
        <p:grpSp>
          <p:nvGrpSpPr>
            <p:cNvPr id="9" name="Group 8"/>
            <p:cNvGrpSpPr/>
            <p:nvPr/>
          </p:nvGrpSpPr>
          <p:grpSpPr>
            <a:xfrm>
              <a:off x="7924966" y="1497330"/>
              <a:ext cx="1241108" cy="1241108"/>
              <a:chOff x="4364973" y="3042740"/>
              <a:chExt cx="963329" cy="963329"/>
            </a:xfrm>
          </p:grpSpPr>
          <p:sp>
            <p:nvSpPr>
              <p:cNvPr id="10" name="Freeform 5"/>
              <p:cNvSpPr>
                <a:spLocks/>
              </p:cNvSpPr>
              <p:nvPr/>
            </p:nvSpPr>
            <p:spPr bwMode="auto">
              <a:xfrm>
                <a:off x="4543708" y="3304034"/>
                <a:ext cx="605858" cy="542341"/>
              </a:xfrm>
              <a:custGeom>
                <a:avLst/>
                <a:gdLst>
                  <a:gd name="T0" fmla="*/ 207 w 207"/>
                  <a:gd name="T1" fmla="*/ 55 h 185"/>
                  <a:gd name="T2" fmla="*/ 201 w 207"/>
                  <a:gd name="T3" fmla="*/ 81 h 185"/>
                  <a:gd name="T4" fmla="*/ 103 w 207"/>
                  <a:gd name="T5" fmla="*/ 185 h 185"/>
                  <a:gd name="T6" fmla="*/ 103 w 207"/>
                  <a:gd name="T7" fmla="*/ 185 h 185"/>
                  <a:gd name="T8" fmla="*/ 6 w 207"/>
                  <a:gd name="T9" fmla="*/ 80 h 185"/>
                  <a:gd name="T10" fmla="*/ 0 w 207"/>
                  <a:gd name="T11" fmla="*/ 54 h 185"/>
                  <a:gd name="T12" fmla="*/ 54 w 207"/>
                  <a:gd name="T13" fmla="*/ 0 h 185"/>
                  <a:gd name="T14" fmla="*/ 104 w 207"/>
                  <a:gd name="T15" fmla="*/ 32 h 185"/>
                  <a:gd name="T16" fmla="*/ 153 w 207"/>
                  <a:gd name="T17" fmla="*/ 1 h 185"/>
                  <a:gd name="T18" fmla="*/ 207 w 207"/>
                  <a:gd name="T19" fmla="*/ 5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7" h="185">
                    <a:moveTo>
                      <a:pt x="207" y="55"/>
                    </a:moveTo>
                    <a:cubicBezTo>
                      <a:pt x="207" y="63"/>
                      <a:pt x="204" y="74"/>
                      <a:pt x="201" y="81"/>
                    </a:cubicBezTo>
                    <a:cubicBezTo>
                      <a:pt x="185" y="123"/>
                      <a:pt x="103" y="185"/>
                      <a:pt x="103" y="185"/>
                    </a:cubicBezTo>
                    <a:cubicBezTo>
                      <a:pt x="103" y="185"/>
                      <a:pt x="103" y="185"/>
                      <a:pt x="103" y="185"/>
                    </a:cubicBezTo>
                    <a:cubicBezTo>
                      <a:pt x="101" y="183"/>
                      <a:pt x="22" y="122"/>
                      <a:pt x="6" y="80"/>
                    </a:cubicBezTo>
                    <a:cubicBezTo>
                      <a:pt x="3" y="74"/>
                      <a:pt x="0" y="62"/>
                      <a:pt x="0" y="54"/>
                    </a:cubicBezTo>
                    <a:cubicBezTo>
                      <a:pt x="0" y="24"/>
                      <a:pt x="24" y="0"/>
                      <a:pt x="54" y="0"/>
                    </a:cubicBezTo>
                    <a:cubicBezTo>
                      <a:pt x="76" y="0"/>
                      <a:pt x="95" y="13"/>
                      <a:pt x="104" y="32"/>
                    </a:cubicBezTo>
                    <a:cubicBezTo>
                      <a:pt x="112" y="14"/>
                      <a:pt x="131" y="1"/>
                      <a:pt x="153" y="1"/>
                    </a:cubicBezTo>
                    <a:cubicBezTo>
                      <a:pt x="183" y="1"/>
                      <a:pt x="207" y="25"/>
                      <a:pt x="207" y="55"/>
                    </a:cubicBezTo>
                    <a:close/>
                  </a:path>
                </a:pathLst>
              </a:custGeom>
              <a:solidFill>
                <a:schemeClr val="bg1"/>
              </a:solidFill>
              <a:ln>
                <a:noFill/>
              </a:ln>
            </p:spPr>
            <p:txBody>
              <a:bodyPr vert="horz" wrap="square" lIns="89642" tIns="44821" rIns="89642" bIns="44821" numCol="1" anchor="t" anchorCtr="0" compatLnSpc="1">
                <a:prstTxWarp prst="textNoShape">
                  <a:avLst/>
                </a:prstTxWarp>
              </a:bodyPr>
              <a:lstStyle/>
              <a:p>
                <a:endParaRPr lang="en-US" sz="1765" dirty="0">
                  <a:latin typeface="Arial" panose="020B0604020202020204" pitchFamily="34" charset="0"/>
                  <a:cs typeface="Arial" panose="020B0604020202020204" pitchFamily="34" charset="0"/>
                </a:endParaRPr>
              </a:p>
            </p:txBody>
          </p:sp>
          <p:sp>
            <p:nvSpPr>
              <p:cNvPr id="11" name="Oval 10"/>
              <p:cNvSpPr/>
              <p:nvPr/>
            </p:nvSpPr>
            <p:spPr bwMode="auto">
              <a:xfrm>
                <a:off x="4364973" y="3042740"/>
                <a:ext cx="963329" cy="963329"/>
              </a:xfrm>
              <a:prstGeom prst="ellipse">
                <a:avLst/>
              </a:prstGeom>
              <a:noFill/>
              <a:ln w="889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latin typeface="Arial" panose="020B0604020202020204" pitchFamily="34" charset="0"/>
                  <a:ea typeface="Segoe UI" pitchFamily="34" charset="0"/>
                  <a:cs typeface="Arial" panose="020B0604020202020204" pitchFamily="34" charset="0"/>
                </a:endParaRPr>
              </a:p>
            </p:txBody>
          </p:sp>
        </p:grpSp>
      </p:grpSp>
      <p:sp>
        <p:nvSpPr>
          <p:cNvPr id="13315" name="Title"/>
          <p:cNvSpPr>
            <a:spLocks noGrp="1" noChangeArrowheads="1"/>
          </p:cNvSpPr>
          <p:nvPr>
            <p:ph type="title"/>
          </p:nvPr>
        </p:nvSpPr>
        <p:spPr>
          <a:xfrm>
            <a:off x="268997" y="179775"/>
            <a:ext cx="11424923" cy="782009"/>
          </a:xfrm>
        </p:spPr>
        <p:txBody>
          <a:bodyPr>
            <a:noAutofit/>
          </a:bodyPr>
          <a:lstStyle/>
          <a:p>
            <a:pPr eaLnBrk="1" hangingPunct="1"/>
            <a:r>
              <a:rPr lang="en-US" sz="2800" dirty="0" smtClean="0">
                <a:solidFill>
                  <a:schemeClr val="bg1"/>
                </a:solidFill>
                <a:latin typeface="Arial" panose="020B0604020202020204" pitchFamily="34" charset="0"/>
                <a:cs typeface="Arial" panose="020B0604020202020204" pitchFamily="34" charset="0"/>
              </a:rPr>
              <a:t>WE NEED TO BE RATIONAL </a:t>
            </a:r>
            <a:r>
              <a:rPr lang="en-US" sz="2800" u="sng" dirty="0" smtClean="0">
                <a:solidFill>
                  <a:schemeClr val="bg1"/>
                </a:solidFill>
                <a:latin typeface="Arial" panose="020B0604020202020204" pitchFamily="34" charset="0"/>
                <a:cs typeface="Arial" panose="020B0604020202020204" pitchFamily="34" charset="0"/>
              </a:rPr>
              <a:t>AND</a:t>
            </a:r>
            <a:r>
              <a:rPr lang="en-US" sz="2800" dirty="0" smtClean="0">
                <a:solidFill>
                  <a:schemeClr val="bg1"/>
                </a:solidFill>
                <a:latin typeface="Arial" panose="020B0604020202020204" pitchFamily="34" charset="0"/>
                <a:cs typeface="Arial" panose="020B0604020202020204" pitchFamily="34" charset="0"/>
              </a:rPr>
              <a:t> EMOTIONAL</a:t>
            </a:r>
            <a:endParaRPr lang="en-US"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2439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63" presetClass="path" presetSubtype="0" decel="100000" fill="hold" nodeType="withEffect">
                                  <p:stCondLst>
                                    <p:cond delay="0"/>
                                  </p:stCondLst>
                                  <p:childTnLst>
                                    <p:animMotion origin="layout" path="M 4.7664E-6 -3.76759E-6 L 0.25006 -3.76759E-6 " pathEditMode="relative" rAng="0" ptsTypes="AA">
                                      <p:cBhvr>
                                        <p:cTn id="9" dur="500" spd="-100000" fill="hold"/>
                                        <p:tgtEl>
                                          <p:spTgt spid="23"/>
                                        </p:tgtEl>
                                        <p:attrNameLst>
                                          <p:attrName>ppt_x</p:attrName>
                                          <p:attrName>ppt_y</p:attrName>
                                        </p:attrNameLst>
                                      </p:cBhvr>
                                      <p:rCtr x="12497" y="0"/>
                                    </p:animMotion>
                                  </p:childTnLst>
                                </p:cTn>
                              </p:par>
                              <p:par>
                                <p:cTn id="10" presetID="10" presetClass="entr" presetSubtype="0" fill="hold" nodeType="withEffect">
                                  <p:stCondLst>
                                    <p:cond delay="10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par>
                                <p:cTn id="13" presetID="63" presetClass="path" presetSubtype="0" decel="100000" fill="hold" nodeType="withEffect">
                                  <p:stCondLst>
                                    <p:cond delay="100"/>
                                  </p:stCondLst>
                                  <p:childTnLst>
                                    <p:animMotion origin="layout" path="M 2.25938E-6 -3.76759E-6 L 0.25006 -3.76759E-6 " pathEditMode="relative" rAng="0" ptsTypes="AA">
                                      <p:cBhvr>
                                        <p:cTn id="14" dur="500" spd="-100000" fill="hold"/>
                                        <p:tgtEl>
                                          <p:spTgt spid="35"/>
                                        </p:tgtEl>
                                        <p:attrNameLst>
                                          <p:attrName>ppt_x</p:attrName>
                                          <p:attrName>ppt_y</p:attrName>
                                        </p:attrNameLst>
                                      </p:cBhvr>
                                      <p:rCtr x="12497" y="0"/>
                                    </p:animMotion>
                                  </p:childTnLst>
                                </p:cTn>
                              </p:par>
                              <p:par>
                                <p:cTn id="15" presetID="2" presetClass="entr" presetSubtype="8" decel="100000" fill="hold" grpId="0" nodeType="withEffect">
                                  <p:stCondLst>
                                    <p:cond delay="50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8" decel="100000" fill="hold" grpId="0" nodeType="withEffect">
                                  <p:stCondLst>
                                    <p:cond delay="60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0-#ppt_w/2"/>
                                          </p:val>
                                        </p:tav>
                                        <p:tav tm="100000">
                                          <p:val>
                                            <p:strVal val="#ppt_x"/>
                                          </p:val>
                                        </p:tav>
                                      </p:tavLst>
                                    </p:anim>
                                    <p:anim calcmode="lin" valueType="num">
                                      <p:cBhvr additive="base">
                                        <p:cTn id="22" dur="500" fill="hold"/>
                                        <p:tgtEl>
                                          <p:spTgt spid="18"/>
                                        </p:tgtEl>
                                        <p:attrNameLst>
                                          <p:attrName>ppt_y</p:attrName>
                                        </p:attrNameLst>
                                      </p:cBhvr>
                                      <p:tavLst>
                                        <p:tav tm="0">
                                          <p:val>
                                            <p:strVal val="#ppt_y"/>
                                          </p:val>
                                        </p:tav>
                                        <p:tav tm="100000">
                                          <p:val>
                                            <p:strVal val="#ppt_y"/>
                                          </p:val>
                                        </p:tav>
                                      </p:tavLst>
                                    </p:anim>
                                  </p:childTnLst>
                                </p:cTn>
                              </p:par>
                              <p:par>
                                <p:cTn id="23" presetID="2" presetClass="entr" presetSubtype="8" decel="100000" fill="hold" grpId="0" nodeType="withEffect">
                                  <p:stCondLst>
                                    <p:cond delay="70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0-#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par>
                                <p:cTn id="27" presetID="2" presetClass="entr" presetSubtype="8" decel="100000" fill="hold" grpId="0" nodeType="withEffect">
                                  <p:stCondLst>
                                    <p:cond delay="75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fill="hold"/>
                                        <p:tgtEl>
                                          <p:spTgt spid="30"/>
                                        </p:tgtEl>
                                        <p:attrNameLst>
                                          <p:attrName>ppt_x</p:attrName>
                                        </p:attrNameLst>
                                      </p:cBhvr>
                                      <p:tavLst>
                                        <p:tav tm="0">
                                          <p:val>
                                            <p:strVal val="0-#ppt_w/2"/>
                                          </p:val>
                                        </p:tav>
                                        <p:tav tm="100000">
                                          <p:val>
                                            <p:strVal val="#ppt_x"/>
                                          </p:val>
                                        </p:tav>
                                      </p:tavLst>
                                    </p:anim>
                                    <p:anim calcmode="lin" valueType="num">
                                      <p:cBhvr additive="base">
                                        <p:cTn id="30" dur="500" fill="hold"/>
                                        <p:tgtEl>
                                          <p:spTgt spid="30"/>
                                        </p:tgtEl>
                                        <p:attrNameLst>
                                          <p:attrName>ppt_y</p:attrName>
                                        </p:attrNameLst>
                                      </p:cBhvr>
                                      <p:tavLst>
                                        <p:tav tm="0">
                                          <p:val>
                                            <p:strVal val="#ppt_y"/>
                                          </p:val>
                                        </p:tav>
                                        <p:tav tm="100000">
                                          <p:val>
                                            <p:strVal val="#ppt_y"/>
                                          </p:val>
                                        </p:tav>
                                      </p:tavLst>
                                    </p:anim>
                                  </p:childTnLst>
                                </p:cTn>
                              </p:par>
                              <p:par>
                                <p:cTn id="31" presetID="2" presetClass="entr" presetSubtype="8" decel="100000" fill="hold" grpId="0" nodeType="withEffect">
                                  <p:stCondLst>
                                    <p:cond delay="85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0-#ppt_w/2"/>
                                          </p:val>
                                        </p:tav>
                                        <p:tav tm="100000">
                                          <p:val>
                                            <p:strVal val="#ppt_x"/>
                                          </p:val>
                                        </p:tav>
                                      </p:tavLst>
                                    </p:anim>
                                    <p:anim calcmode="lin" valueType="num">
                                      <p:cBhvr additive="base">
                                        <p:cTn id="34" dur="500" fill="hold"/>
                                        <p:tgtEl>
                                          <p:spTgt spid="32"/>
                                        </p:tgtEl>
                                        <p:attrNameLst>
                                          <p:attrName>ppt_y</p:attrName>
                                        </p:attrNameLst>
                                      </p:cBhvr>
                                      <p:tavLst>
                                        <p:tav tm="0">
                                          <p:val>
                                            <p:strVal val="#ppt_y"/>
                                          </p:val>
                                        </p:tav>
                                        <p:tav tm="100000">
                                          <p:val>
                                            <p:strVal val="#ppt_y"/>
                                          </p:val>
                                        </p:tav>
                                      </p:tavLst>
                                    </p:anim>
                                  </p:childTnLst>
                                </p:cTn>
                              </p:par>
                              <p:par>
                                <p:cTn id="35" presetID="2" presetClass="entr" presetSubtype="8" decel="100000" fill="hold" grpId="0" nodeType="withEffect">
                                  <p:stCondLst>
                                    <p:cond delay="95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0-#ppt_w/2"/>
                                          </p:val>
                                        </p:tav>
                                        <p:tav tm="100000">
                                          <p:val>
                                            <p:strVal val="#ppt_x"/>
                                          </p:val>
                                        </p:tav>
                                      </p:tavLst>
                                    </p:anim>
                                    <p:anim calcmode="lin" valueType="num">
                                      <p:cBhvr additive="base">
                                        <p:cTn id="38"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33" grpId="0" animBg="1"/>
      <p:bldP spid="3" grpId="0" animBg="1"/>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61853" y="1590635"/>
            <a:ext cx="3985599" cy="553998"/>
          </a:xfrm>
          <a:prstGeom prst="rect">
            <a:avLst/>
          </a:prstGeom>
          <a:noFill/>
        </p:spPr>
        <p:txBody>
          <a:bodyPr wrap="square" rtlCol="0">
            <a:spAutoFit/>
          </a:bodyPr>
          <a:lstStyle/>
          <a:p>
            <a:r>
              <a:rPr lang="es-ES" sz="3000" b="1" dirty="0" smtClean="0">
                <a:solidFill>
                  <a:prstClr val="black"/>
                </a:solidFill>
                <a:latin typeface="Arial"/>
                <a:cs typeface="Arial"/>
              </a:rPr>
              <a:t>COMMON THREAD</a:t>
            </a:r>
            <a:endParaRPr lang="es-ES" sz="3000" b="1" dirty="0">
              <a:solidFill>
                <a:prstClr val="black"/>
              </a:solidFill>
              <a:latin typeface="Arial"/>
              <a:cs typeface="Arial"/>
            </a:endParaRPr>
          </a:p>
        </p:txBody>
      </p:sp>
      <p:sp>
        <p:nvSpPr>
          <p:cNvPr id="9" name="CuadroTexto 8"/>
          <p:cNvSpPr txBox="1"/>
          <p:nvPr/>
        </p:nvSpPr>
        <p:spPr>
          <a:xfrm>
            <a:off x="461852" y="3812011"/>
            <a:ext cx="3421115" cy="1107996"/>
          </a:xfrm>
          <a:prstGeom prst="rect">
            <a:avLst/>
          </a:prstGeom>
          <a:noFill/>
        </p:spPr>
        <p:txBody>
          <a:bodyPr wrap="square" rtlCol="0">
            <a:spAutoFit/>
          </a:bodyPr>
          <a:lstStyle/>
          <a:p>
            <a:r>
              <a:rPr lang="es-ES" dirty="0" err="1" smtClean="0">
                <a:solidFill>
                  <a:prstClr val="black"/>
                </a:solidFill>
                <a:latin typeface="Arial"/>
                <a:cs typeface="Arial"/>
              </a:rPr>
              <a:t>An</a:t>
            </a:r>
            <a:r>
              <a:rPr lang="es-ES" dirty="0" smtClean="0">
                <a:solidFill>
                  <a:prstClr val="black"/>
                </a:solidFill>
                <a:latin typeface="Arial"/>
                <a:cs typeface="Arial"/>
              </a:rPr>
              <a:t> ‘</a:t>
            </a:r>
            <a:r>
              <a:rPr lang="es-ES" dirty="0" err="1" smtClean="0">
                <a:solidFill>
                  <a:prstClr val="black"/>
                </a:solidFill>
                <a:latin typeface="Arial"/>
                <a:cs typeface="Arial"/>
              </a:rPr>
              <a:t>ask</a:t>
            </a:r>
            <a:r>
              <a:rPr lang="es-ES" dirty="0" smtClean="0">
                <a:solidFill>
                  <a:prstClr val="black"/>
                </a:solidFill>
                <a:latin typeface="Arial"/>
                <a:cs typeface="Arial"/>
              </a:rPr>
              <a:t>’</a:t>
            </a:r>
          </a:p>
          <a:p>
            <a:endParaRPr lang="es-ES" sz="1600" dirty="0" smtClean="0">
              <a:solidFill>
                <a:prstClr val="black"/>
              </a:solidFill>
              <a:latin typeface="Arial"/>
              <a:cs typeface="Arial"/>
            </a:endParaRPr>
          </a:p>
          <a:p>
            <a:r>
              <a:rPr lang="es-ES" sz="1600" dirty="0">
                <a:solidFill>
                  <a:srgbClr val="505150"/>
                </a:solidFill>
                <a:latin typeface="Arial"/>
                <a:cs typeface="Arial"/>
              </a:rPr>
              <a:t>A </a:t>
            </a:r>
            <a:r>
              <a:rPr lang="es-ES" sz="1600" dirty="0" err="1">
                <a:solidFill>
                  <a:srgbClr val="505150"/>
                </a:solidFill>
                <a:latin typeface="Arial"/>
                <a:cs typeface="Arial"/>
              </a:rPr>
              <a:t>strategy</a:t>
            </a:r>
            <a:r>
              <a:rPr lang="es-ES" sz="1600" dirty="0">
                <a:solidFill>
                  <a:srgbClr val="505150"/>
                </a:solidFill>
                <a:latin typeface="Arial"/>
                <a:cs typeface="Arial"/>
              </a:rPr>
              <a:t> </a:t>
            </a:r>
            <a:r>
              <a:rPr lang="es-ES" sz="1600" dirty="0" err="1">
                <a:solidFill>
                  <a:srgbClr val="505150"/>
                </a:solidFill>
                <a:latin typeface="Arial"/>
                <a:cs typeface="Arial"/>
              </a:rPr>
              <a:t>behind</a:t>
            </a:r>
            <a:r>
              <a:rPr lang="es-ES" sz="1600" dirty="0">
                <a:solidFill>
                  <a:srgbClr val="505150"/>
                </a:solidFill>
                <a:latin typeface="Arial"/>
                <a:cs typeface="Arial"/>
              </a:rPr>
              <a:t> </a:t>
            </a:r>
            <a:r>
              <a:rPr lang="es-ES" sz="1600" dirty="0" err="1">
                <a:solidFill>
                  <a:srgbClr val="505150"/>
                </a:solidFill>
                <a:latin typeface="Arial"/>
                <a:cs typeface="Arial"/>
              </a:rPr>
              <a:t>the</a:t>
            </a:r>
            <a:r>
              <a:rPr lang="es-ES" sz="1600" dirty="0">
                <a:solidFill>
                  <a:srgbClr val="505150"/>
                </a:solidFill>
                <a:latin typeface="Arial"/>
                <a:cs typeface="Arial"/>
              </a:rPr>
              <a:t> </a:t>
            </a:r>
            <a:r>
              <a:rPr lang="es-ES" sz="1600" dirty="0" err="1" smtClean="0">
                <a:solidFill>
                  <a:srgbClr val="505150"/>
                </a:solidFill>
                <a:latin typeface="Arial"/>
                <a:cs typeface="Arial"/>
              </a:rPr>
              <a:t>creative</a:t>
            </a:r>
            <a:r>
              <a:rPr lang="es-ES" sz="1600" dirty="0" smtClean="0">
                <a:solidFill>
                  <a:srgbClr val="505150"/>
                </a:solidFill>
                <a:latin typeface="Arial"/>
                <a:cs typeface="Arial"/>
              </a:rPr>
              <a:t> </a:t>
            </a:r>
            <a:r>
              <a:rPr lang="es-ES" sz="1600" dirty="0" err="1" smtClean="0">
                <a:solidFill>
                  <a:srgbClr val="505150"/>
                </a:solidFill>
                <a:latin typeface="Arial"/>
                <a:cs typeface="Arial"/>
              </a:rPr>
              <a:t>with</a:t>
            </a:r>
            <a:r>
              <a:rPr lang="es-ES" sz="1600" dirty="0" smtClean="0">
                <a:solidFill>
                  <a:srgbClr val="505150"/>
                </a:solidFill>
                <a:latin typeface="Arial"/>
                <a:cs typeface="Arial"/>
              </a:rPr>
              <a:t> a </a:t>
            </a:r>
            <a:r>
              <a:rPr lang="es-ES" sz="1600" dirty="0" err="1" smtClean="0">
                <a:solidFill>
                  <a:srgbClr val="505150"/>
                </a:solidFill>
                <a:latin typeface="Arial"/>
                <a:cs typeface="Arial"/>
              </a:rPr>
              <a:t>clear</a:t>
            </a:r>
            <a:r>
              <a:rPr lang="es-ES" sz="1600" dirty="0" smtClean="0">
                <a:solidFill>
                  <a:srgbClr val="505150"/>
                </a:solidFill>
                <a:latin typeface="Arial"/>
                <a:cs typeface="Arial"/>
              </a:rPr>
              <a:t> </a:t>
            </a:r>
            <a:r>
              <a:rPr lang="es-ES" sz="1600" dirty="0" err="1" smtClean="0">
                <a:solidFill>
                  <a:srgbClr val="505150"/>
                </a:solidFill>
                <a:latin typeface="Arial"/>
                <a:cs typeface="Arial"/>
              </a:rPr>
              <a:t>call</a:t>
            </a:r>
            <a:r>
              <a:rPr lang="es-ES" sz="1600" dirty="0" smtClean="0">
                <a:solidFill>
                  <a:srgbClr val="505150"/>
                </a:solidFill>
                <a:latin typeface="Arial"/>
                <a:cs typeface="Arial"/>
              </a:rPr>
              <a:t> to </a:t>
            </a:r>
            <a:r>
              <a:rPr lang="es-ES" sz="1600" dirty="0" err="1" smtClean="0">
                <a:solidFill>
                  <a:srgbClr val="505150"/>
                </a:solidFill>
                <a:latin typeface="Arial"/>
                <a:cs typeface="Arial"/>
              </a:rPr>
              <a:t>action</a:t>
            </a:r>
            <a:endParaRPr lang="es-ES" sz="1600" dirty="0">
              <a:solidFill>
                <a:srgbClr val="505150"/>
              </a:solidFill>
              <a:latin typeface="Arial"/>
              <a:cs typeface="Arial"/>
            </a:endParaRPr>
          </a:p>
        </p:txBody>
      </p:sp>
      <p:sp>
        <p:nvSpPr>
          <p:cNvPr id="10" name="CuadroTexto 9"/>
          <p:cNvSpPr txBox="1"/>
          <p:nvPr/>
        </p:nvSpPr>
        <p:spPr>
          <a:xfrm>
            <a:off x="4088233" y="3803559"/>
            <a:ext cx="3421115" cy="1107996"/>
          </a:xfrm>
          <a:prstGeom prst="rect">
            <a:avLst/>
          </a:prstGeom>
          <a:noFill/>
        </p:spPr>
        <p:txBody>
          <a:bodyPr wrap="square" rtlCol="0">
            <a:spAutoFit/>
          </a:bodyPr>
          <a:lstStyle/>
          <a:p>
            <a:r>
              <a:rPr lang="es-ES" dirty="0" err="1" smtClean="0">
                <a:solidFill>
                  <a:prstClr val="black"/>
                </a:solidFill>
                <a:latin typeface="Arial"/>
                <a:cs typeface="Arial"/>
              </a:rPr>
              <a:t>Zeitgeist</a:t>
            </a:r>
            <a:endParaRPr lang="es-ES" dirty="0" smtClean="0">
              <a:solidFill>
                <a:prstClr val="black"/>
              </a:solidFill>
              <a:latin typeface="Arial"/>
              <a:cs typeface="Arial"/>
            </a:endParaRPr>
          </a:p>
          <a:p>
            <a:endParaRPr lang="es-ES" sz="1600" dirty="0" smtClean="0">
              <a:solidFill>
                <a:prstClr val="black"/>
              </a:solidFill>
              <a:latin typeface="Arial"/>
              <a:cs typeface="Arial"/>
            </a:endParaRPr>
          </a:p>
          <a:p>
            <a:r>
              <a:rPr lang="es-ES" sz="1600" dirty="0" err="1">
                <a:solidFill>
                  <a:srgbClr val="505150"/>
                </a:solidFill>
                <a:latin typeface="Arial"/>
                <a:cs typeface="Arial"/>
              </a:rPr>
              <a:t>Connection</a:t>
            </a:r>
            <a:r>
              <a:rPr lang="es-ES" sz="1600" dirty="0">
                <a:solidFill>
                  <a:srgbClr val="505150"/>
                </a:solidFill>
                <a:latin typeface="Arial"/>
                <a:cs typeface="Arial"/>
              </a:rPr>
              <a:t> </a:t>
            </a:r>
            <a:r>
              <a:rPr lang="es-ES" sz="1600" dirty="0" err="1">
                <a:solidFill>
                  <a:srgbClr val="505150"/>
                </a:solidFill>
                <a:latin typeface="Arial"/>
                <a:cs typeface="Arial"/>
              </a:rPr>
              <a:t>with</a:t>
            </a:r>
            <a:r>
              <a:rPr lang="es-ES" sz="1600" dirty="0">
                <a:solidFill>
                  <a:srgbClr val="505150"/>
                </a:solidFill>
                <a:latin typeface="Arial"/>
                <a:cs typeface="Arial"/>
              </a:rPr>
              <a:t> a </a:t>
            </a:r>
            <a:r>
              <a:rPr lang="es-ES" sz="1600" dirty="0" smtClean="0">
                <a:solidFill>
                  <a:srgbClr val="505150"/>
                </a:solidFill>
                <a:latin typeface="Arial"/>
                <a:cs typeface="Arial"/>
              </a:rPr>
              <a:t>social / cultural </a:t>
            </a:r>
            <a:r>
              <a:rPr lang="es-ES" sz="1600" dirty="0" err="1" smtClean="0">
                <a:solidFill>
                  <a:srgbClr val="505150"/>
                </a:solidFill>
                <a:latin typeface="Arial"/>
                <a:cs typeface="Arial"/>
              </a:rPr>
              <a:t>trend</a:t>
            </a:r>
            <a:endParaRPr lang="es-ES" sz="1600" dirty="0">
              <a:solidFill>
                <a:srgbClr val="505150"/>
              </a:solidFill>
              <a:latin typeface="Arial"/>
              <a:cs typeface="Arial"/>
            </a:endParaRPr>
          </a:p>
        </p:txBody>
      </p:sp>
      <p:sp>
        <p:nvSpPr>
          <p:cNvPr id="11" name="CuadroTexto 10"/>
          <p:cNvSpPr txBox="1"/>
          <p:nvPr/>
        </p:nvSpPr>
        <p:spPr>
          <a:xfrm>
            <a:off x="7783037" y="3803560"/>
            <a:ext cx="3421115" cy="1354217"/>
          </a:xfrm>
          <a:prstGeom prst="rect">
            <a:avLst/>
          </a:prstGeom>
          <a:noFill/>
        </p:spPr>
        <p:txBody>
          <a:bodyPr wrap="square" rtlCol="0">
            <a:spAutoFit/>
          </a:bodyPr>
          <a:lstStyle/>
          <a:p>
            <a:r>
              <a:rPr lang="es-ES" dirty="0" smtClean="0">
                <a:solidFill>
                  <a:prstClr val="black"/>
                </a:solidFill>
                <a:latin typeface="Arial"/>
                <a:cs typeface="Arial"/>
              </a:rPr>
              <a:t>Personal </a:t>
            </a:r>
            <a:r>
              <a:rPr lang="es-ES" dirty="0" err="1" smtClean="0">
                <a:solidFill>
                  <a:prstClr val="black"/>
                </a:solidFill>
                <a:latin typeface="Arial"/>
                <a:cs typeface="Arial"/>
              </a:rPr>
              <a:t>story</a:t>
            </a:r>
            <a:r>
              <a:rPr lang="es-ES" dirty="0" smtClean="0">
                <a:solidFill>
                  <a:prstClr val="black"/>
                </a:solidFill>
                <a:latin typeface="Arial"/>
                <a:cs typeface="Arial"/>
              </a:rPr>
              <a:t> </a:t>
            </a:r>
          </a:p>
          <a:p>
            <a:endParaRPr lang="es-ES" sz="1600" dirty="0" smtClean="0">
              <a:solidFill>
                <a:prstClr val="black"/>
              </a:solidFill>
              <a:latin typeface="Arial"/>
              <a:cs typeface="Arial"/>
            </a:endParaRPr>
          </a:p>
          <a:p>
            <a:r>
              <a:rPr lang="es-ES" sz="1600" dirty="0">
                <a:solidFill>
                  <a:srgbClr val="505150"/>
                </a:solidFill>
                <a:latin typeface="Arial"/>
                <a:cs typeface="Arial"/>
              </a:rPr>
              <a:t>A </a:t>
            </a:r>
            <a:r>
              <a:rPr lang="es-ES" sz="1600" dirty="0" err="1">
                <a:solidFill>
                  <a:srgbClr val="505150"/>
                </a:solidFill>
                <a:latin typeface="Arial"/>
                <a:cs typeface="Arial"/>
              </a:rPr>
              <a:t>clear</a:t>
            </a:r>
            <a:r>
              <a:rPr lang="es-ES" sz="1600" dirty="0">
                <a:solidFill>
                  <a:srgbClr val="505150"/>
                </a:solidFill>
                <a:latin typeface="Arial"/>
                <a:cs typeface="Arial"/>
              </a:rPr>
              <a:t>, </a:t>
            </a:r>
            <a:r>
              <a:rPr lang="es-ES" sz="1600" dirty="0" err="1">
                <a:solidFill>
                  <a:srgbClr val="505150"/>
                </a:solidFill>
                <a:latin typeface="Arial"/>
                <a:cs typeface="Arial"/>
              </a:rPr>
              <a:t>compelling</a:t>
            </a:r>
            <a:r>
              <a:rPr lang="es-ES" sz="1600" dirty="0">
                <a:solidFill>
                  <a:srgbClr val="505150"/>
                </a:solidFill>
                <a:latin typeface="Arial"/>
                <a:cs typeface="Arial"/>
              </a:rPr>
              <a:t> </a:t>
            </a:r>
            <a:r>
              <a:rPr lang="es-ES" sz="1600" dirty="0" err="1" smtClean="0">
                <a:solidFill>
                  <a:srgbClr val="505150"/>
                </a:solidFill>
                <a:latin typeface="Arial"/>
                <a:cs typeface="Arial"/>
              </a:rPr>
              <a:t>story</a:t>
            </a:r>
            <a:r>
              <a:rPr lang="es-ES" sz="1600" dirty="0" smtClean="0">
                <a:solidFill>
                  <a:srgbClr val="505150"/>
                </a:solidFill>
                <a:latin typeface="Arial"/>
                <a:cs typeface="Arial"/>
              </a:rPr>
              <a:t> – </a:t>
            </a:r>
            <a:r>
              <a:rPr lang="es-ES" sz="1600" dirty="0" err="1">
                <a:solidFill>
                  <a:srgbClr val="505150"/>
                </a:solidFill>
                <a:latin typeface="Arial"/>
                <a:cs typeface="Arial"/>
              </a:rPr>
              <a:t>putting</a:t>
            </a:r>
            <a:r>
              <a:rPr lang="es-ES" sz="1600" dirty="0">
                <a:solidFill>
                  <a:srgbClr val="505150"/>
                </a:solidFill>
                <a:latin typeface="Arial"/>
                <a:cs typeface="Arial"/>
              </a:rPr>
              <a:t> </a:t>
            </a:r>
            <a:r>
              <a:rPr lang="es-ES" sz="1600" dirty="0" smtClean="0">
                <a:solidFill>
                  <a:srgbClr val="505150"/>
                </a:solidFill>
                <a:latin typeface="Arial"/>
                <a:cs typeface="Arial"/>
              </a:rPr>
              <a:t>a </a:t>
            </a:r>
            <a:r>
              <a:rPr lang="es-ES" sz="1600" dirty="0" err="1" smtClean="0">
                <a:solidFill>
                  <a:srgbClr val="505150"/>
                </a:solidFill>
                <a:latin typeface="Arial"/>
                <a:cs typeface="Arial"/>
              </a:rPr>
              <a:t>person’s</a:t>
            </a:r>
            <a:r>
              <a:rPr lang="es-ES" sz="1600" dirty="0" smtClean="0">
                <a:solidFill>
                  <a:srgbClr val="505150"/>
                </a:solidFill>
                <a:latin typeface="Arial"/>
                <a:cs typeface="Arial"/>
              </a:rPr>
              <a:t> </a:t>
            </a:r>
            <a:r>
              <a:rPr lang="es-ES" sz="1600" dirty="0" err="1" smtClean="0">
                <a:solidFill>
                  <a:srgbClr val="505150"/>
                </a:solidFill>
                <a:latin typeface="Arial"/>
                <a:cs typeface="Arial"/>
              </a:rPr>
              <a:t>voice</a:t>
            </a:r>
            <a:r>
              <a:rPr lang="es-ES" sz="1600" dirty="0" smtClean="0">
                <a:solidFill>
                  <a:srgbClr val="505150"/>
                </a:solidFill>
                <a:latin typeface="Arial"/>
                <a:cs typeface="Arial"/>
              </a:rPr>
              <a:t> at </a:t>
            </a:r>
            <a:r>
              <a:rPr lang="es-ES" sz="1600" dirty="0" err="1" smtClean="0">
                <a:solidFill>
                  <a:srgbClr val="505150"/>
                </a:solidFill>
                <a:latin typeface="Arial"/>
                <a:cs typeface="Arial"/>
              </a:rPr>
              <a:t>the</a:t>
            </a:r>
            <a:r>
              <a:rPr lang="es-ES" sz="1600" dirty="0" smtClean="0">
                <a:solidFill>
                  <a:srgbClr val="505150"/>
                </a:solidFill>
                <a:latin typeface="Arial"/>
                <a:cs typeface="Arial"/>
              </a:rPr>
              <a:t> centre to capture </a:t>
            </a:r>
            <a:r>
              <a:rPr lang="es-ES" sz="1600" dirty="0" err="1" smtClean="0">
                <a:solidFill>
                  <a:srgbClr val="505150"/>
                </a:solidFill>
                <a:latin typeface="Arial"/>
                <a:cs typeface="Arial"/>
              </a:rPr>
              <a:t>hearts</a:t>
            </a:r>
            <a:r>
              <a:rPr lang="es-ES" sz="1600" dirty="0" smtClean="0">
                <a:solidFill>
                  <a:srgbClr val="505150"/>
                </a:solidFill>
                <a:latin typeface="Arial"/>
                <a:cs typeface="Arial"/>
              </a:rPr>
              <a:t> and </a:t>
            </a:r>
            <a:r>
              <a:rPr lang="es-ES" sz="1600" dirty="0" err="1" smtClean="0">
                <a:solidFill>
                  <a:srgbClr val="505150"/>
                </a:solidFill>
                <a:latin typeface="Arial"/>
                <a:cs typeface="Arial"/>
              </a:rPr>
              <a:t>minds</a:t>
            </a:r>
            <a:endParaRPr lang="es-ES" sz="1600" dirty="0">
              <a:solidFill>
                <a:srgbClr val="505150"/>
              </a:solidFill>
              <a:latin typeface="Arial"/>
              <a:cs typeface="Arial"/>
            </a:endParaRPr>
          </a:p>
        </p:txBody>
      </p:sp>
      <p:cxnSp>
        <p:nvCxnSpPr>
          <p:cNvPr id="12" name="Conector recto 11"/>
          <p:cNvCxnSpPr/>
          <p:nvPr/>
        </p:nvCxnSpPr>
        <p:spPr>
          <a:xfrm>
            <a:off x="564485" y="3758511"/>
            <a:ext cx="3027687" cy="0"/>
          </a:xfrm>
          <a:prstGeom prst="line">
            <a:avLst/>
          </a:prstGeom>
          <a:ln w="28575" cmpd="sng"/>
          <a:effectLst/>
        </p:spPr>
        <p:style>
          <a:lnRef idx="2">
            <a:schemeClr val="dk1"/>
          </a:lnRef>
          <a:fillRef idx="0">
            <a:schemeClr val="dk1"/>
          </a:fillRef>
          <a:effectRef idx="1">
            <a:schemeClr val="dk1"/>
          </a:effectRef>
          <a:fontRef idx="minor">
            <a:schemeClr val="tx1"/>
          </a:fontRef>
        </p:style>
      </p:cxnSp>
      <p:cxnSp>
        <p:nvCxnSpPr>
          <p:cNvPr id="16" name="Conector recto 15"/>
          <p:cNvCxnSpPr/>
          <p:nvPr/>
        </p:nvCxnSpPr>
        <p:spPr>
          <a:xfrm>
            <a:off x="7885671" y="3757696"/>
            <a:ext cx="3010581" cy="1"/>
          </a:xfrm>
          <a:prstGeom prst="line">
            <a:avLst/>
          </a:prstGeom>
          <a:ln w="28575" cmpd="sng"/>
          <a:effectLst/>
        </p:spPr>
        <p:style>
          <a:lnRef idx="2">
            <a:schemeClr val="dk1"/>
          </a:lnRef>
          <a:fillRef idx="0">
            <a:schemeClr val="dk1"/>
          </a:fillRef>
          <a:effectRef idx="1">
            <a:schemeClr val="dk1"/>
          </a:effectRef>
          <a:fontRef idx="minor">
            <a:schemeClr val="tx1"/>
          </a:fontRef>
        </p:style>
      </p:cxnSp>
      <p:cxnSp>
        <p:nvCxnSpPr>
          <p:cNvPr id="37" name="Conector recto 36"/>
          <p:cNvCxnSpPr/>
          <p:nvPr/>
        </p:nvCxnSpPr>
        <p:spPr>
          <a:xfrm>
            <a:off x="4207974" y="3758511"/>
            <a:ext cx="3027687" cy="0"/>
          </a:xfrm>
          <a:prstGeom prst="line">
            <a:avLst/>
          </a:prstGeom>
          <a:ln w="28575" cmpd="sng"/>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198249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4800" y="999069"/>
            <a:ext cx="11565468" cy="4978398"/>
          </a:xfrm>
          <a:prstGeom prst="rect">
            <a:avLst/>
          </a:prstGeom>
        </p:spPr>
        <p:txBody>
          <a:bodyPr lIns="121917" tIns="60958" rIns="121917" bIns="60958" anchor="ctr">
            <a:noAutofit/>
          </a:bodyPr>
          <a:lstStyle>
            <a:lvl1pPr marL="0">
              <a:defRPr>
                <a:solidFill>
                  <a:srgbClr val="4B6F6A"/>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lnSpc>
                <a:spcPct val="110000"/>
              </a:lnSpc>
            </a:pPr>
            <a:r>
              <a:rPr lang="en-GB" sz="4000" dirty="0" smtClean="0">
                <a:solidFill>
                  <a:schemeClr val="bg1"/>
                </a:solidFill>
                <a:latin typeface="Century Gothic"/>
                <a:cs typeface="Century Gothic"/>
              </a:rPr>
              <a:t>Coffee Break</a:t>
            </a:r>
            <a:endParaRPr lang="en-GB" sz="2800" dirty="0">
              <a:latin typeface="Century Gothic"/>
              <a:cs typeface="Century Gothic"/>
            </a:endParaRPr>
          </a:p>
        </p:txBody>
      </p:sp>
    </p:spTree>
    <p:extLst>
      <p:ext uri="{BB962C8B-B14F-4D97-AF65-F5344CB8AC3E}">
        <p14:creationId xmlns:p14="http://schemas.microsoft.com/office/powerpoint/2010/main" val="24714186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4800" y="999069"/>
            <a:ext cx="11565468" cy="4978398"/>
          </a:xfrm>
          <a:prstGeom prst="rect">
            <a:avLst/>
          </a:prstGeom>
        </p:spPr>
        <p:txBody>
          <a:bodyPr lIns="121917" tIns="60958" rIns="121917" bIns="60958" anchor="ctr">
            <a:noAutofit/>
          </a:bodyPr>
          <a:lstStyle>
            <a:lvl1pPr marL="0">
              <a:defRPr>
                <a:solidFill>
                  <a:srgbClr val="4B6F6A"/>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lnSpc>
                <a:spcPct val="110000"/>
              </a:lnSpc>
            </a:pPr>
            <a:r>
              <a:rPr lang="en-GB" sz="4000" dirty="0" smtClean="0">
                <a:solidFill>
                  <a:schemeClr val="bg1"/>
                </a:solidFill>
                <a:latin typeface="Century Gothic"/>
                <a:cs typeface="Century Gothic"/>
              </a:rPr>
              <a:t>The Nutrition story</a:t>
            </a:r>
            <a:endParaRPr lang="en-GB" sz="2800" dirty="0">
              <a:latin typeface="Century Gothic"/>
              <a:cs typeface="Century Gothic"/>
            </a:endParaRPr>
          </a:p>
        </p:txBody>
      </p:sp>
      <p:sp>
        <p:nvSpPr>
          <p:cNvPr id="3" name="TextBox 2"/>
          <p:cNvSpPr txBox="1"/>
          <p:nvPr/>
        </p:nvSpPr>
        <p:spPr>
          <a:xfrm>
            <a:off x="4197946" y="4710163"/>
            <a:ext cx="3860929" cy="523220"/>
          </a:xfrm>
          <a:prstGeom prst="rect">
            <a:avLst/>
          </a:prstGeom>
          <a:noFill/>
        </p:spPr>
        <p:txBody>
          <a:bodyPr wrap="none" rtlCol="0">
            <a:spAutoFit/>
          </a:bodyPr>
          <a:lstStyle/>
          <a:p>
            <a:r>
              <a:rPr lang="en-GB" sz="2800" u="sng" dirty="0" smtClean="0">
                <a:solidFill>
                  <a:schemeClr val="bg1"/>
                </a:solidFill>
              </a:rPr>
              <a:t>www.NutritionSpace.org </a:t>
            </a:r>
            <a:endParaRPr lang="en-GB" sz="2800" u="sng" dirty="0">
              <a:solidFill>
                <a:schemeClr val="bg1"/>
              </a:solidFill>
            </a:endParaRPr>
          </a:p>
        </p:txBody>
      </p:sp>
    </p:spTree>
    <p:extLst>
      <p:ext uri="{BB962C8B-B14F-4D97-AF65-F5344CB8AC3E}">
        <p14:creationId xmlns:p14="http://schemas.microsoft.com/office/powerpoint/2010/main" val="2113688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4797" y="376137"/>
            <a:ext cx="12213235"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900" b="1" dirty="0" smtClean="0">
                <a:solidFill>
                  <a:srgbClr val="4B6F6A"/>
                </a:solidFill>
                <a:latin typeface="Century Gothic" panose="020B0502020202020204" pitchFamily="34" charset="0"/>
              </a:rPr>
              <a:t>Approach to the scope of work</a:t>
            </a:r>
            <a:endParaRPr lang="en-GB" sz="3900" b="1" dirty="0">
              <a:solidFill>
                <a:srgbClr val="4B6F6A"/>
              </a:solidFill>
              <a:latin typeface="Century Gothic" panose="020B0502020202020204" pitchFamily="34" charset="0"/>
            </a:endParaRPr>
          </a:p>
        </p:txBody>
      </p:sp>
      <p:sp>
        <p:nvSpPr>
          <p:cNvPr id="3" name="TextBox 2"/>
          <p:cNvSpPr txBox="1"/>
          <p:nvPr/>
        </p:nvSpPr>
        <p:spPr>
          <a:xfrm>
            <a:off x="498766" y="3149535"/>
            <a:ext cx="5043055" cy="1015663"/>
          </a:xfrm>
          <a:prstGeom prst="rect">
            <a:avLst/>
          </a:prstGeom>
          <a:solidFill>
            <a:srgbClr val="7BA020"/>
          </a:solidFill>
        </p:spPr>
        <p:txBody>
          <a:bodyPr wrap="square" rtlCol="0">
            <a:spAutoFit/>
          </a:bodyPr>
          <a:lstStyle/>
          <a:p>
            <a:pPr algn="ctr"/>
            <a:r>
              <a:rPr lang="en-GB" sz="2000" b="1" dirty="0" smtClean="0">
                <a:latin typeface="Century Gothic" panose="020B0502020202020204" pitchFamily="34" charset="0"/>
              </a:rPr>
              <a:t>Ways of Working</a:t>
            </a:r>
            <a:r>
              <a:rPr lang="en-GB" sz="2000" dirty="0" smtClean="0">
                <a:latin typeface="Century Gothic" panose="020B0502020202020204" pitchFamily="34" charset="0"/>
              </a:rPr>
              <a:t>: a collaborative and iterative process with partners around the world, especially the Global South</a:t>
            </a:r>
            <a:endParaRPr lang="en-GB" sz="2000" dirty="0">
              <a:latin typeface="Century Gothic" panose="020B0502020202020204" pitchFamily="34" charset="0"/>
            </a:endParaRPr>
          </a:p>
        </p:txBody>
      </p:sp>
      <p:sp>
        <p:nvSpPr>
          <p:cNvPr id="5" name="TextBox 4"/>
          <p:cNvSpPr txBox="1"/>
          <p:nvPr/>
        </p:nvSpPr>
        <p:spPr>
          <a:xfrm>
            <a:off x="5735784" y="3149535"/>
            <a:ext cx="5892799" cy="1015663"/>
          </a:xfrm>
          <a:prstGeom prst="rect">
            <a:avLst/>
          </a:prstGeom>
          <a:solidFill>
            <a:srgbClr val="7BA020"/>
          </a:solidFill>
        </p:spPr>
        <p:txBody>
          <a:bodyPr wrap="square" rtlCol="0">
            <a:spAutoFit/>
          </a:bodyPr>
          <a:lstStyle/>
          <a:p>
            <a:pPr algn="ctr"/>
            <a:r>
              <a:rPr lang="en-GB" sz="2000" b="1" dirty="0" smtClean="0">
                <a:latin typeface="Century Gothic" panose="020B0502020202020204" pitchFamily="34" charset="0"/>
              </a:rPr>
              <a:t>Global Toolkit</a:t>
            </a:r>
            <a:r>
              <a:rPr lang="en-GB" sz="2000" dirty="0" smtClean="0">
                <a:latin typeface="Century Gothic" panose="020B0502020202020204" pitchFamily="34" charset="0"/>
              </a:rPr>
              <a:t>: a flexible toolkit of white-label &amp; open-source materials - not a ‘branded campaign - to ensure widespread adoption</a:t>
            </a:r>
            <a:endParaRPr lang="en-GB" sz="2000" dirty="0">
              <a:latin typeface="Century Gothic" panose="020B0502020202020204" pitchFamily="34" charset="0"/>
            </a:endParaRPr>
          </a:p>
        </p:txBody>
      </p:sp>
      <p:sp>
        <p:nvSpPr>
          <p:cNvPr id="4" name="Rectangle 3"/>
          <p:cNvSpPr/>
          <p:nvPr/>
        </p:nvSpPr>
        <p:spPr>
          <a:xfrm>
            <a:off x="2169991" y="4883588"/>
            <a:ext cx="7055893" cy="923330"/>
          </a:xfrm>
          <a:prstGeom prst="rect">
            <a:avLst/>
          </a:prstGeom>
        </p:spPr>
        <p:txBody>
          <a:bodyPr wrap="square">
            <a:spAutoFit/>
          </a:bodyPr>
          <a:lstStyle/>
          <a:p>
            <a:pPr marL="342900" indent="-342900">
              <a:buFont typeface="Arial" panose="020B0604020202020204" pitchFamily="34" charset="0"/>
              <a:buChar char="•"/>
            </a:pPr>
            <a:r>
              <a:rPr lang="en-US" dirty="0" smtClean="0">
                <a:latin typeface="Century Gothic" panose="020B0502020202020204" pitchFamily="34" charset="0"/>
              </a:rPr>
              <a:t>SUN </a:t>
            </a:r>
            <a:r>
              <a:rPr lang="en-US" dirty="0">
                <a:latin typeface="Century Gothic" panose="020B0502020202020204" pitchFamily="34" charset="0"/>
              </a:rPr>
              <a:t>CSO </a:t>
            </a:r>
            <a:r>
              <a:rPr lang="en-US" dirty="0" smtClean="0">
                <a:latin typeface="Century Gothic" panose="020B0502020202020204" pitchFamily="34" charset="0"/>
              </a:rPr>
              <a:t>Toolkit &amp; Tailored Communications Support</a:t>
            </a:r>
            <a:endParaRPr lang="en-US" dirty="0">
              <a:latin typeface="Century Gothic" panose="020B0502020202020204" pitchFamily="34" charset="0"/>
            </a:endParaRPr>
          </a:p>
          <a:p>
            <a:pPr marL="342900" indent="-342900">
              <a:buFont typeface="Arial" panose="020B0604020202020204" pitchFamily="34" charset="0"/>
              <a:buChar char="•"/>
            </a:pPr>
            <a:r>
              <a:rPr lang="en-US" dirty="0" smtClean="0">
                <a:latin typeface="Century Gothic" panose="020B0502020202020204" pitchFamily="34" charset="0"/>
              </a:rPr>
              <a:t>Maximizing major advocacy global/regional </a:t>
            </a:r>
            <a:r>
              <a:rPr lang="en-US" dirty="0">
                <a:latin typeface="Century Gothic" panose="020B0502020202020204" pitchFamily="34" charset="0"/>
              </a:rPr>
              <a:t>moments </a:t>
            </a:r>
          </a:p>
          <a:p>
            <a:pPr marL="342900" indent="-342900">
              <a:buFont typeface="Arial" panose="020B0604020202020204" pitchFamily="34" charset="0"/>
              <a:buChar char="•"/>
            </a:pPr>
            <a:r>
              <a:rPr lang="en-US" dirty="0">
                <a:latin typeface="Century Gothic" panose="020B0502020202020204" pitchFamily="34" charset="0"/>
              </a:rPr>
              <a:t>Media relations</a:t>
            </a:r>
          </a:p>
        </p:txBody>
      </p:sp>
    </p:spTree>
    <p:extLst>
      <p:ext uri="{BB962C8B-B14F-4D97-AF65-F5344CB8AC3E}">
        <p14:creationId xmlns:p14="http://schemas.microsoft.com/office/powerpoint/2010/main" val="2453855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Description: cid:image003.jpg@01CD5082.52484150"/>
          <p:cNvPicPr/>
          <p:nvPr/>
        </p:nvPicPr>
        <p:blipFill>
          <a:blip r:embed="rId2">
            <a:extLst>
              <a:ext uri="{28A0092B-C50C-407E-A947-70E740481C1C}">
                <a14:useLocalDpi xmlns:a14="http://schemas.microsoft.com/office/drawing/2010/main" val="0"/>
              </a:ext>
            </a:extLst>
          </a:blip>
          <a:srcRect/>
          <a:stretch>
            <a:fillRect/>
          </a:stretch>
        </p:blipFill>
        <p:spPr bwMode="auto">
          <a:xfrm>
            <a:off x="3135524" y="4617367"/>
            <a:ext cx="2977669" cy="1728969"/>
          </a:xfrm>
          <a:prstGeom prst="rect">
            <a:avLst/>
          </a:prstGeom>
          <a:noFill/>
          <a:ln>
            <a:noFill/>
          </a:ln>
        </p:spPr>
      </p:pic>
      <p:pic>
        <p:nvPicPr>
          <p:cNvPr id="21" name="Picture 20" descr="https://www.pennyforlondon.com/res/141/images/partner-logos/logo_saatchi.png"/>
          <p:cNvPicPr/>
          <p:nvPr/>
        </p:nvPicPr>
        <p:blipFill>
          <a:blip r:embed="rId3">
            <a:extLst>
              <a:ext uri="{28A0092B-C50C-407E-A947-70E740481C1C}">
                <a14:useLocalDpi xmlns:a14="http://schemas.microsoft.com/office/drawing/2010/main" val="0"/>
              </a:ext>
            </a:extLst>
          </a:blip>
          <a:srcRect/>
          <a:stretch>
            <a:fillRect/>
          </a:stretch>
        </p:blipFill>
        <p:spPr bwMode="auto">
          <a:xfrm>
            <a:off x="6227311" y="4926415"/>
            <a:ext cx="2216169" cy="1110872"/>
          </a:xfrm>
          <a:prstGeom prst="rect">
            <a:avLst/>
          </a:prstGeom>
          <a:noFill/>
          <a:ln>
            <a:noFill/>
          </a:ln>
        </p:spPr>
      </p:pic>
      <p:sp>
        <p:nvSpPr>
          <p:cNvPr id="2" name="Title 1"/>
          <p:cNvSpPr txBox="1">
            <a:spLocks/>
          </p:cNvSpPr>
          <p:nvPr/>
        </p:nvSpPr>
        <p:spPr>
          <a:xfrm>
            <a:off x="234797" y="376137"/>
            <a:ext cx="12213235"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900" b="1" dirty="0" smtClean="0">
                <a:solidFill>
                  <a:srgbClr val="4B6F6A"/>
                </a:solidFill>
                <a:latin typeface="Century Gothic" panose="020B0502020202020204" pitchFamily="34" charset="0"/>
              </a:rPr>
              <a:t>A collaborative effort. </a:t>
            </a:r>
          </a:p>
          <a:p>
            <a:r>
              <a:rPr lang="en-GB" sz="3900" b="1" dirty="0" smtClean="0">
                <a:solidFill>
                  <a:srgbClr val="4B6F6A"/>
                </a:solidFill>
                <a:latin typeface="Century Gothic" panose="020B0502020202020204" pitchFamily="34" charset="0"/>
              </a:rPr>
              <a:t>With thanks to representatives from:</a:t>
            </a:r>
            <a:endParaRPr lang="en-GB" sz="3900" b="1" dirty="0">
              <a:solidFill>
                <a:srgbClr val="4B6F6A"/>
              </a:solidFill>
              <a:latin typeface="Century Gothic" panose="020B0502020202020204" pitchFamily="34" charset="0"/>
            </a:endParaRPr>
          </a:p>
        </p:txBody>
      </p:sp>
      <p:graphicFrame>
        <p:nvGraphicFramePr>
          <p:cNvPr id="18" name="Table 17"/>
          <p:cNvGraphicFramePr>
            <a:graphicFrameLocks noGrp="1"/>
          </p:cNvGraphicFramePr>
          <p:nvPr>
            <p:extLst>
              <p:ext uri="{D42A27DB-BD31-4B8C-83A1-F6EECF244321}">
                <p14:modId xmlns:p14="http://schemas.microsoft.com/office/powerpoint/2010/main" val="2687039599"/>
              </p:ext>
            </p:extLst>
          </p:nvPr>
        </p:nvGraphicFramePr>
        <p:xfrm>
          <a:off x="1608404" y="2352317"/>
          <a:ext cx="8799830" cy="2523744"/>
        </p:xfrm>
        <a:graphic>
          <a:graphicData uri="http://schemas.openxmlformats.org/drawingml/2006/table">
            <a:tbl>
              <a:tblPr firstRow="1" firstCol="1" bandRow="1"/>
              <a:tblGrid>
                <a:gridCol w="4839335">
                  <a:extLst>
                    <a:ext uri="{9D8B030D-6E8A-4147-A177-3AD203B41FA5}">
                      <a16:colId xmlns:a16="http://schemas.microsoft.com/office/drawing/2014/main" xmlns="" val="20000"/>
                    </a:ext>
                  </a:extLst>
                </a:gridCol>
                <a:gridCol w="3960495">
                  <a:extLst>
                    <a:ext uri="{9D8B030D-6E8A-4147-A177-3AD203B41FA5}">
                      <a16:colId xmlns:a16="http://schemas.microsoft.com/office/drawing/2014/main" xmlns="" val="20001"/>
                    </a:ext>
                  </a:extLst>
                </a:gridCol>
              </a:tblGrid>
              <a:tr h="182880">
                <a:tc>
                  <a:txBody>
                    <a:bodyPr/>
                    <a:lstStyle/>
                    <a:p>
                      <a:pPr marL="514350" marR="0" indent="-285750">
                        <a:lnSpc>
                          <a:spcPct val="115000"/>
                        </a:lnSpc>
                        <a:spcBef>
                          <a:spcPts val="0"/>
                        </a:spcBef>
                        <a:spcAft>
                          <a:spcPts val="0"/>
                        </a:spcAft>
                        <a:buFont typeface="Arial" panose="020B0604020202020204" pitchFamily="34" charset="0"/>
                        <a:buChar char="•"/>
                      </a:pPr>
                      <a:r>
                        <a:rPr lang="en-GB" sz="1600" dirty="0">
                          <a:effectLst/>
                          <a:latin typeface="+mj-lt"/>
                          <a:ea typeface="Calibri"/>
                          <a:cs typeface="Times New Roman"/>
                        </a:rPr>
                        <a:t>Scaling Up Nutrition (SUN) Movement</a:t>
                      </a:r>
                    </a:p>
                  </a:txBody>
                  <a:tcPr marL="68580" marR="68580" marT="0" marB="0">
                    <a:lnL>
                      <a:noFill/>
                    </a:lnL>
                    <a:lnR>
                      <a:noFill/>
                    </a:lnR>
                    <a:lnT>
                      <a:noFill/>
                    </a:lnT>
                    <a:lnB>
                      <a:noFill/>
                    </a:lnB>
                  </a:tcPr>
                </a:tc>
                <a:tc>
                  <a:txBody>
                    <a:bodyPr/>
                    <a:lstStyle/>
                    <a:p>
                      <a:pPr marL="514350" marR="0" indent="-285750">
                        <a:lnSpc>
                          <a:spcPct val="115000"/>
                        </a:lnSpc>
                        <a:spcBef>
                          <a:spcPts val="0"/>
                        </a:spcBef>
                        <a:spcAft>
                          <a:spcPts val="0"/>
                        </a:spcAft>
                        <a:buFont typeface="Arial" panose="020B0604020202020204" pitchFamily="34" charset="0"/>
                        <a:buChar char="•"/>
                      </a:pPr>
                      <a:r>
                        <a:rPr lang="en-GB" sz="1600" dirty="0">
                          <a:effectLst/>
                          <a:latin typeface="+mj-lt"/>
                          <a:ea typeface="Calibri"/>
                          <a:cs typeface="Times New Roman"/>
                        </a:rPr>
                        <a:t>Global Citizen</a:t>
                      </a:r>
                    </a:p>
                  </a:txBody>
                  <a:tcPr marL="68580" marR="68580" marT="0" marB="0">
                    <a:lnL>
                      <a:noFill/>
                    </a:lnL>
                    <a:lnR>
                      <a:noFill/>
                    </a:lnR>
                    <a:lnT>
                      <a:noFill/>
                    </a:lnT>
                    <a:lnB>
                      <a:noFill/>
                    </a:lnB>
                  </a:tcPr>
                </a:tc>
                <a:extLst>
                  <a:ext uri="{0D108BD9-81ED-4DB2-BD59-A6C34878D82A}">
                    <a16:rowId xmlns:a16="http://schemas.microsoft.com/office/drawing/2014/main" xmlns="" val="10000"/>
                  </a:ext>
                </a:extLst>
              </a:tr>
              <a:tr h="182880">
                <a:tc>
                  <a:txBody>
                    <a:bodyPr/>
                    <a:lstStyle/>
                    <a:p>
                      <a:pPr marL="514350" marR="0" indent="-285750">
                        <a:lnSpc>
                          <a:spcPct val="115000"/>
                        </a:lnSpc>
                        <a:spcBef>
                          <a:spcPts val="0"/>
                        </a:spcBef>
                        <a:spcAft>
                          <a:spcPts val="0"/>
                        </a:spcAft>
                        <a:buFont typeface="Arial" panose="020B0604020202020204" pitchFamily="34" charset="0"/>
                        <a:buChar char="•"/>
                      </a:pPr>
                      <a:r>
                        <a:rPr lang="en-GB" sz="1600">
                          <a:effectLst/>
                          <a:latin typeface="+mj-lt"/>
                          <a:ea typeface="Calibri"/>
                          <a:cs typeface="Times New Roman"/>
                        </a:rPr>
                        <a:t>1,000 Days (US)</a:t>
                      </a:r>
                    </a:p>
                  </a:txBody>
                  <a:tcPr marL="68580" marR="68580" marT="0" marB="0">
                    <a:lnL>
                      <a:noFill/>
                    </a:lnL>
                    <a:lnR>
                      <a:noFill/>
                    </a:lnR>
                    <a:lnT>
                      <a:noFill/>
                    </a:lnT>
                    <a:lnB>
                      <a:noFill/>
                    </a:lnB>
                  </a:tcPr>
                </a:tc>
                <a:tc>
                  <a:txBody>
                    <a:bodyPr/>
                    <a:lstStyle/>
                    <a:p>
                      <a:pPr marL="514350" marR="0" indent="-285750">
                        <a:lnSpc>
                          <a:spcPct val="115000"/>
                        </a:lnSpc>
                        <a:spcBef>
                          <a:spcPts val="0"/>
                        </a:spcBef>
                        <a:spcAft>
                          <a:spcPts val="0"/>
                        </a:spcAft>
                        <a:buFont typeface="Arial" panose="020B0604020202020204" pitchFamily="34" charset="0"/>
                        <a:buChar char="•"/>
                      </a:pPr>
                      <a:r>
                        <a:rPr lang="en-GB" sz="1600" dirty="0">
                          <a:effectLst/>
                          <a:latin typeface="+mj-lt"/>
                          <a:ea typeface="Calibri"/>
                          <a:cs typeface="Times New Roman"/>
                        </a:rPr>
                        <a:t>Jamie Oliver Food Foundation</a:t>
                      </a:r>
                    </a:p>
                  </a:txBody>
                  <a:tcPr marL="68580" marR="68580" marT="0" marB="0">
                    <a:lnL>
                      <a:noFill/>
                    </a:lnL>
                    <a:lnR>
                      <a:noFill/>
                    </a:lnR>
                    <a:lnT>
                      <a:noFill/>
                    </a:lnT>
                    <a:lnB>
                      <a:noFill/>
                    </a:lnB>
                  </a:tcPr>
                </a:tc>
                <a:extLst>
                  <a:ext uri="{0D108BD9-81ED-4DB2-BD59-A6C34878D82A}">
                    <a16:rowId xmlns:a16="http://schemas.microsoft.com/office/drawing/2014/main" xmlns="" val="10001"/>
                  </a:ext>
                </a:extLst>
              </a:tr>
              <a:tr h="182880">
                <a:tc>
                  <a:txBody>
                    <a:bodyPr/>
                    <a:lstStyle/>
                    <a:p>
                      <a:pPr marL="514350" marR="0" indent="-285750">
                        <a:lnSpc>
                          <a:spcPct val="115000"/>
                        </a:lnSpc>
                        <a:spcBef>
                          <a:spcPts val="0"/>
                        </a:spcBef>
                        <a:spcAft>
                          <a:spcPts val="0"/>
                        </a:spcAft>
                        <a:buFont typeface="Arial" panose="020B0604020202020204" pitchFamily="34" charset="0"/>
                        <a:buChar char="•"/>
                      </a:pPr>
                      <a:r>
                        <a:rPr lang="en-GB" sz="1600">
                          <a:effectLst/>
                          <a:latin typeface="+mj-lt"/>
                          <a:ea typeface="Calibri"/>
                          <a:cs typeface="Times New Roman"/>
                        </a:rPr>
                        <a:t>The Bill &amp; Melinda Gates Foundation</a:t>
                      </a:r>
                    </a:p>
                  </a:txBody>
                  <a:tcPr marL="68580" marR="68580" marT="0" marB="0">
                    <a:lnL>
                      <a:noFill/>
                    </a:lnL>
                    <a:lnR>
                      <a:noFill/>
                    </a:lnR>
                    <a:lnT>
                      <a:noFill/>
                    </a:lnT>
                    <a:lnB>
                      <a:noFill/>
                    </a:lnB>
                  </a:tcPr>
                </a:tc>
                <a:tc>
                  <a:txBody>
                    <a:bodyPr/>
                    <a:lstStyle/>
                    <a:p>
                      <a:pPr marL="514350" marR="0" indent="-285750">
                        <a:lnSpc>
                          <a:spcPct val="115000"/>
                        </a:lnSpc>
                        <a:spcBef>
                          <a:spcPts val="0"/>
                        </a:spcBef>
                        <a:spcAft>
                          <a:spcPts val="0"/>
                        </a:spcAft>
                        <a:buFont typeface="Arial" panose="020B0604020202020204" pitchFamily="34" charset="0"/>
                        <a:buChar char="•"/>
                      </a:pPr>
                      <a:r>
                        <a:rPr lang="en-GB" sz="1600">
                          <a:effectLst/>
                          <a:latin typeface="+mj-lt"/>
                          <a:ea typeface="Calibri"/>
                          <a:cs typeface="Times New Roman"/>
                        </a:rPr>
                        <a:t>Save the Children (UK)</a:t>
                      </a:r>
                    </a:p>
                  </a:txBody>
                  <a:tcPr marL="68580" marR="68580" marT="0" marB="0">
                    <a:lnL>
                      <a:noFill/>
                    </a:lnL>
                    <a:lnR>
                      <a:noFill/>
                    </a:lnR>
                    <a:lnT>
                      <a:noFill/>
                    </a:lnT>
                    <a:lnB>
                      <a:noFill/>
                    </a:lnB>
                  </a:tcPr>
                </a:tc>
                <a:extLst>
                  <a:ext uri="{0D108BD9-81ED-4DB2-BD59-A6C34878D82A}">
                    <a16:rowId xmlns:a16="http://schemas.microsoft.com/office/drawing/2014/main" xmlns="" val="10002"/>
                  </a:ext>
                </a:extLst>
              </a:tr>
              <a:tr h="182880">
                <a:tc>
                  <a:txBody>
                    <a:bodyPr/>
                    <a:lstStyle/>
                    <a:p>
                      <a:pPr marL="514350" marR="0" indent="-285750">
                        <a:lnSpc>
                          <a:spcPct val="115000"/>
                        </a:lnSpc>
                        <a:spcBef>
                          <a:spcPts val="0"/>
                        </a:spcBef>
                        <a:spcAft>
                          <a:spcPts val="0"/>
                        </a:spcAft>
                        <a:buFont typeface="Arial" panose="020B0604020202020204" pitchFamily="34" charset="0"/>
                        <a:buChar char="•"/>
                      </a:pPr>
                      <a:r>
                        <a:rPr lang="en-GB" sz="1600" dirty="0">
                          <a:effectLst/>
                          <a:latin typeface="+mj-lt"/>
                          <a:ea typeface="Calibri"/>
                          <a:cs typeface="Times New Roman"/>
                        </a:rPr>
                        <a:t>The Children’s Investment Fund Foundation</a:t>
                      </a:r>
                    </a:p>
                  </a:txBody>
                  <a:tcPr marL="68580" marR="68580" marT="0" marB="0">
                    <a:lnL>
                      <a:noFill/>
                    </a:lnL>
                    <a:lnR>
                      <a:noFill/>
                    </a:lnR>
                    <a:lnT>
                      <a:noFill/>
                    </a:lnT>
                    <a:lnB>
                      <a:noFill/>
                    </a:lnB>
                  </a:tcPr>
                </a:tc>
                <a:tc>
                  <a:txBody>
                    <a:bodyPr/>
                    <a:lstStyle/>
                    <a:p>
                      <a:pPr marL="514350" marR="0" indent="-285750">
                        <a:lnSpc>
                          <a:spcPct val="115000"/>
                        </a:lnSpc>
                        <a:spcBef>
                          <a:spcPts val="0"/>
                        </a:spcBef>
                        <a:spcAft>
                          <a:spcPts val="0"/>
                        </a:spcAft>
                        <a:buFont typeface="Arial" panose="020B0604020202020204" pitchFamily="34" charset="0"/>
                        <a:buChar char="•"/>
                      </a:pPr>
                      <a:r>
                        <a:rPr lang="en-GB" sz="1600">
                          <a:effectLst/>
                          <a:latin typeface="+mj-lt"/>
                          <a:ea typeface="Calibri"/>
                          <a:cs typeface="Times New Roman"/>
                        </a:rPr>
                        <a:t>Global Nutrition Report</a:t>
                      </a:r>
                    </a:p>
                  </a:txBody>
                  <a:tcPr marL="68580" marR="68580" marT="0" marB="0">
                    <a:lnL>
                      <a:noFill/>
                    </a:lnL>
                    <a:lnR>
                      <a:noFill/>
                    </a:lnR>
                    <a:lnT>
                      <a:noFill/>
                    </a:lnT>
                    <a:lnB>
                      <a:noFill/>
                    </a:lnB>
                  </a:tcPr>
                </a:tc>
                <a:extLst>
                  <a:ext uri="{0D108BD9-81ED-4DB2-BD59-A6C34878D82A}">
                    <a16:rowId xmlns:a16="http://schemas.microsoft.com/office/drawing/2014/main" xmlns="" val="10003"/>
                  </a:ext>
                </a:extLst>
              </a:tr>
              <a:tr h="182880">
                <a:tc>
                  <a:txBody>
                    <a:bodyPr/>
                    <a:lstStyle/>
                    <a:p>
                      <a:pPr marL="514350" marR="0" indent="-285750">
                        <a:lnSpc>
                          <a:spcPct val="115000"/>
                        </a:lnSpc>
                        <a:spcBef>
                          <a:spcPts val="0"/>
                        </a:spcBef>
                        <a:spcAft>
                          <a:spcPts val="0"/>
                        </a:spcAft>
                        <a:buFont typeface="Arial" panose="020B0604020202020204" pitchFamily="34" charset="0"/>
                        <a:buChar char="•"/>
                      </a:pPr>
                      <a:r>
                        <a:rPr lang="en-GB" sz="1600" dirty="0">
                          <a:effectLst/>
                          <a:latin typeface="+mj-lt"/>
                          <a:ea typeface="Calibri"/>
                          <a:cs typeface="Times New Roman"/>
                        </a:rPr>
                        <a:t>Action Against Hunger</a:t>
                      </a:r>
                    </a:p>
                  </a:txBody>
                  <a:tcPr marL="68580" marR="68580" marT="0" marB="0">
                    <a:lnL>
                      <a:noFill/>
                    </a:lnL>
                    <a:lnR>
                      <a:noFill/>
                    </a:lnR>
                    <a:lnT>
                      <a:noFill/>
                    </a:lnT>
                    <a:lnB>
                      <a:noFill/>
                    </a:lnB>
                  </a:tcPr>
                </a:tc>
                <a:tc>
                  <a:txBody>
                    <a:bodyPr/>
                    <a:lstStyle/>
                    <a:p>
                      <a:pPr marL="514350" marR="0" indent="-285750">
                        <a:lnSpc>
                          <a:spcPct val="115000"/>
                        </a:lnSpc>
                        <a:spcBef>
                          <a:spcPts val="0"/>
                        </a:spcBef>
                        <a:spcAft>
                          <a:spcPts val="0"/>
                        </a:spcAft>
                        <a:buFont typeface="Arial" panose="020B0604020202020204" pitchFamily="34" charset="0"/>
                        <a:buChar char="•"/>
                      </a:pPr>
                      <a:r>
                        <a:rPr lang="en-GB" sz="1600">
                          <a:effectLst/>
                          <a:latin typeface="+mj-lt"/>
                          <a:ea typeface="Calibri"/>
                          <a:cs typeface="Times New Roman"/>
                        </a:rPr>
                        <a:t>Power of Nutrition</a:t>
                      </a:r>
                    </a:p>
                  </a:txBody>
                  <a:tcPr marL="68580" marR="68580" marT="0" marB="0">
                    <a:lnL>
                      <a:noFill/>
                    </a:lnL>
                    <a:lnR>
                      <a:noFill/>
                    </a:lnR>
                    <a:lnT>
                      <a:noFill/>
                    </a:lnT>
                    <a:lnB>
                      <a:noFill/>
                    </a:lnB>
                  </a:tcPr>
                </a:tc>
                <a:extLst>
                  <a:ext uri="{0D108BD9-81ED-4DB2-BD59-A6C34878D82A}">
                    <a16:rowId xmlns:a16="http://schemas.microsoft.com/office/drawing/2014/main" xmlns="" val="10004"/>
                  </a:ext>
                </a:extLst>
              </a:tr>
              <a:tr h="182880">
                <a:tc>
                  <a:txBody>
                    <a:bodyPr/>
                    <a:lstStyle/>
                    <a:p>
                      <a:pPr marL="514350" marR="0" indent="-285750">
                        <a:lnSpc>
                          <a:spcPct val="115000"/>
                        </a:lnSpc>
                        <a:spcBef>
                          <a:spcPts val="0"/>
                        </a:spcBef>
                        <a:spcAft>
                          <a:spcPts val="0"/>
                        </a:spcAft>
                        <a:buFont typeface="Arial" panose="020B0604020202020204" pitchFamily="34" charset="0"/>
                        <a:buChar char="•"/>
                      </a:pPr>
                      <a:r>
                        <a:rPr lang="en-GB" sz="1600">
                          <a:effectLst/>
                          <a:latin typeface="+mj-lt"/>
                          <a:ea typeface="Calibri"/>
                          <a:cs typeface="Times New Roman"/>
                        </a:rPr>
                        <a:t>JAAGO Foundation</a:t>
                      </a:r>
                    </a:p>
                  </a:txBody>
                  <a:tcPr marL="68580" marR="68580" marT="0" marB="0">
                    <a:lnL>
                      <a:noFill/>
                    </a:lnL>
                    <a:lnR>
                      <a:noFill/>
                    </a:lnR>
                    <a:lnT>
                      <a:noFill/>
                    </a:lnT>
                    <a:lnB>
                      <a:noFill/>
                    </a:lnB>
                  </a:tcPr>
                </a:tc>
                <a:tc>
                  <a:txBody>
                    <a:bodyPr/>
                    <a:lstStyle/>
                    <a:p>
                      <a:pPr marL="514350" marR="0" indent="-285750">
                        <a:lnSpc>
                          <a:spcPct val="115000"/>
                        </a:lnSpc>
                        <a:spcBef>
                          <a:spcPts val="0"/>
                        </a:spcBef>
                        <a:spcAft>
                          <a:spcPts val="0"/>
                        </a:spcAft>
                        <a:buFont typeface="Arial" panose="020B0604020202020204" pitchFamily="34" charset="0"/>
                        <a:buChar char="•"/>
                      </a:pPr>
                      <a:r>
                        <a:rPr lang="en-GB" sz="1600">
                          <a:effectLst/>
                          <a:latin typeface="+mj-lt"/>
                          <a:ea typeface="Calibri"/>
                          <a:cs typeface="Times New Roman"/>
                        </a:rPr>
                        <a:t>ONE</a:t>
                      </a:r>
                    </a:p>
                  </a:txBody>
                  <a:tcPr marL="68580" marR="68580" marT="0" marB="0">
                    <a:lnL>
                      <a:noFill/>
                    </a:lnL>
                    <a:lnR>
                      <a:noFill/>
                    </a:lnR>
                    <a:lnT>
                      <a:noFill/>
                    </a:lnT>
                    <a:lnB>
                      <a:noFill/>
                    </a:lnB>
                  </a:tcPr>
                </a:tc>
                <a:extLst>
                  <a:ext uri="{0D108BD9-81ED-4DB2-BD59-A6C34878D82A}">
                    <a16:rowId xmlns:a16="http://schemas.microsoft.com/office/drawing/2014/main" xmlns="" val="10005"/>
                  </a:ext>
                </a:extLst>
              </a:tr>
              <a:tr h="182880">
                <a:tc>
                  <a:txBody>
                    <a:bodyPr/>
                    <a:lstStyle/>
                    <a:p>
                      <a:pPr marL="514350" marR="0" indent="-285750">
                        <a:lnSpc>
                          <a:spcPct val="115000"/>
                        </a:lnSpc>
                        <a:spcBef>
                          <a:spcPts val="0"/>
                        </a:spcBef>
                        <a:spcAft>
                          <a:spcPts val="0"/>
                        </a:spcAft>
                        <a:buFont typeface="Arial" panose="020B0604020202020204" pitchFamily="34" charset="0"/>
                        <a:buChar char="•"/>
                      </a:pPr>
                      <a:r>
                        <a:rPr lang="en-GB" sz="1600" dirty="0">
                          <a:solidFill>
                            <a:schemeClr val="tx1"/>
                          </a:solidFill>
                          <a:effectLst/>
                          <a:latin typeface="+mj-lt"/>
                          <a:ea typeface="Calibri"/>
                          <a:cs typeface="Times New Roman"/>
                        </a:rPr>
                        <a:t>Partnership for Nutrition in Tanzania (</a:t>
                      </a:r>
                      <a:r>
                        <a:rPr lang="en-GB" sz="1600" dirty="0" err="1">
                          <a:solidFill>
                            <a:schemeClr val="tx1"/>
                          </a:solidFill>
                          <a:effectLst/>
                          <a:latin typeface="+mj-lt"/>
                          <a:ea typeface="Calibri"/>
                          <a:cs typeface="Times New Roman"/>
                        </a:rPr>
                        <a:t>Panita</a:t>
                      </a:r>
                      <a:r>
                        <a:rPr lang="en-GB" sz="1600" dirty="0">
                          <a:solidFill>
                            <a:schemeClr val="tx1"/>
                          </a:solidFill>
                          <a:effectLst/>
                          <a:latin typeface="+mj-lt"/>
                          <a:ea typeface="Calibri"/>
                          <a:cs typeface="Times New Roman"/>
                        </a:rPr>
                        <a:t>) </a:t>
                      </a:r>
                    </a:p>
                  </a:txBody>
                  <a:tcPr marL="68580" marR="68580" marT="0" marB="0">
                    <a:lnL>
                      <a:noFill/>
                    </a:lnL>
                    <a:lnR>
                      <a:noFill/>
                    </a:lnR>
                    <a:lnT>
                      <a:noFill/>
                    </a:lnT>
                    <a:lnB>
                      <a:noFill/>
                    </a:lnB>
                  </a:tcPr>
                </a:tc>
                <a:tc>
                  <a:txBody>
                    <a:bodyPr/>
                    <a:lstStyle/>
                    <a:p>
                      <a:pPr marL="514350" marR="0" indent="-285750">
                        <a:lnSpc>
                          <a:spcPct val="115000"/>
                        </a:lnSpc>
                        <a:spcBef>
                          <a:spcPts val="0"/>
                        </a:spcBef>
                        <a:spcAft>
                          <a:spcPts val="0"/>
                        </a:spcAft>
                        <a:buFont typeface="Arial" panose="020B0604020202020204" pitchFamily="34" charset="0"/>
                        <a:buChar char="•"/>
                      </a:pPr>
                      <a:r>
                        <a:rPr lang="en-GB" sz="1600">
                          <a:effectLst/>
                          <a:latin typeface="+mj-lt"/>
                          <a:ea typeface="Calibri"/>
                          <a:cs typeface="Times New Roman"/>
                        </a:rPr>
                        <a:t>UNICEF</a:t>
                      </a:r>
                    </a:p>
                  </a:txBody>
                  <a:tcPr marL="68580" marR="68580" marT="0" marB="0">
                    <a:lnL>
                      <a:noFill/>
                    </a:lnL>
                    <a:lnR>
                      <a:noFill/>
                    </a:lnR>
                    <a:lnT>
                      <a:noFill/>
                    </a:lnT>
                    <a:lnB>
                      <a:noFill/>
                    </a:lnB>
                  </a:tcPr>
                </a:tc>
                <a:extLst>
                  <a:ext uri="{0D108BD9-81ED-4DB2-BD59-A6C34878D82A}">
                    <a16:rowId xmlns:a16="http://schemas.microsoft.com/office/drawing/2014/main" xmlns="" val="10006"/>
                  </a:ext>
                </a:extLst>
              </a:tr>
              <a:tr h="182880">
                <a:tc>
                  <a:txBody>
                    <a:bodyPr/>
                    <a:lstStyle/>
                    <a:p>
                      <a:pPr marL="514350" marR="0" indent="-285750">
                        <a:lnSpc>
                          <a:spcPct val="115000"/>
                        </a:lnSpc>
                        <a:spcBef>
                          <a:spcPts val="0"/>
                        </a:spcBef>
                        <a:spcAft>
                          <a:spcPts val="0"/>
                        </a:spcAft>
                        <a:buFont typeface="Arial" panose="020B0604020202020204" pitchFamily="34" charset="0"/>
                        <a:buChar char="•"/>
                      </a:pPr>
                      <a:r>
                        <a:rPr lang="en-GB" sz="1600">
                          <a:effectLst/>
                          <a:latin typeface="+mj-lt"/>
                          <a:ea typeface="Calibri"/>
                          <a:cs typeface="Times New Roman"/>
                        </a:rPr>
                        <a:t>Hellen Keller International</a:t>
                      </a:r>
                    </a:p>
                  </a:txBody>
                  <a:tcPr marL="68580" marR="68580" marT="0" marB="0">
                    <a:lnL>
                      <a:noFill/>
                    </a:lnL>
                    <a:lnR>
                      <a:noFill/>
                    </a:lnR>
                    <a:lnT>
                      <a:noFill/>
                    </a:lnT>
                    <a:lnB>
                      <a:noFill/>
                    </a:lnB>
                  </a:tcPr>
                </a:tc>
                <a:tc>
                  <a:txBody>
                    <a:bodyPr/>
                    <a:lstStyle/>
                    <a:p>
                      <a:pPr marL="514350" marR="0" indent="-285750">
                        <a:lnSpc>
                          <a:spcPct val="115000"/>
                        </a:lnSpc>
                        <a:spcBef>
                          <a:spcPts val="0"/>
                        </a:spcBef>
                        <a:spcAft>
                          <a:spcPts val="0"/>
                        </a:spcAft>
                        <a:buFont typeface="Arial" panose="020B0604020202020204" pitchFamily="34" charset="0"/>
                        <a:buChar char="•"/>
                      </a:pPr>
                      <a:r>
                        <a:rPr lang="en-GB" sz="1600">
                          <a:effectLst/>
                          <a:latin typeface="+mj-lt"/>
                          <a:ea typeface="Calibri"/>
                          <a:cs typeface="Times New Roman"/>
                        </a:rPr>
                        <a:t>RESULTS UK</a:t>
                      </a:r>
                    </a:p>
                  </a:txBody>
                  <a:tcPr marL="68580" marR="68580" marT="0" marB="0">
                    <a:lnL>
                      <a:noFill/>
                    </a:lnL>
                    <a:lnR>
                      <a:noFill/>
                    </a:lnR>
                    <a:lnT>
                      <a:noFill/>
                    </a:lnT>
                    <a:lnB>
                      <a:noFill/>
                    </a:lnB>
                  </a:tcPr>
                </a:tc>
                <a:extLst>
                  <a:ext uri="{0D108BD9-81ED-4DB2-BD59-A6C34878D82A}">
                    <a16:rowId xmlns:a16="http://schemas.microsoft.com/office/drawing/2014/main" xmlns="" val="10007"/>
                  </a:ext>
                </a:extLst>
              </a:tr>
              <a:tr h="182880">
                <a:tc>
                  <a:txBody>
                    <a:bodyPr/>
                    <a:lstStyle/>
                    <a:p>
                      <a:pPr marL="514350" marR="0" indent="-285750">
                        <a:lnSpc>
                          <a:spcPct val="115000"/>
                        </a:lnSpc>
                        <a:spcBef>
                          <a:spcPts val="0"/>
                        </a:spcBef>
                        <a:spcAft>
                          <a:spcPts val="0"/>
                        </a:spcAft>
                        <a:buFont typeface="Arial" panose="020B0604020202020204" pitchFamily="34" charset="0"/>
                        <a:buChar char="•"/>
                      </a:pPr>
                      <a:r>
                        <a:rPr lang="en-GB" sz="1600">
                          <a:effectLst/>
                          <a:latin typeface="+mj-lt"/>
                          <a:ea typeface="Calibri"/>
                          <a:cs typeface="Times New Roman"/>
                        </a:rPr>
                        <a:t>Concern Worldwide</a:t>
                      </a:r>
                    </a:p>
                  </a:txBody>
                  <a:tcPr marL="68580" marR="68580" marT="0" marB="0">
                    <a:lnL>
                      <a:noFill/>
                    </a:lnL>
                    <a:lnR>
                      <a:noFill/>
                    </a:lnR>
                    <a:lnT>
                      <a:noFill/>
                    </a:lnT>
                    <a:lnB>
                      <a:noFill/>
                    </a:lnB>
                  </a:tcPr>
                </a:tc>
                <a:tc>
                  <a:txBody>
                    <a:bodyPr/>
                    <a:lstStyle/>
                    <a:p>
                      <a:pPr marL="457200" marR="0" indent="0">
                        <a:lnSpc>
                          <a:spcPct val="115000"/>
                        </a:lnSpc>
                        <a:spcBef>
                          <a:spcPts val="0"/>
                        </a:spcBef>
                        <a:spcAft>
                          <a:spcPts val="0"/>
                        </a:spcAft>
                        <a:buFont typeface="Arial" panose="020B0604020202020204" pitchFamily="34" charset="0"/>
                        <a:buNone/>
                      </a:pPr>
                      <a:endParaRPr lang="en-GB" sz="1600" dirty="0">
                        <a:effectLst/>
                        <a:latin typeface="+mj-lt"/>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xmlns="" val="10008"/>
                  </a:ext>
                </a:extLst>
              </a:tr>
            </a:tbl>
          </a:graphicData>
        </a:graphic>
      </p:graphicFrame>
      <p:sp>
        <p:nvSpPr>
          <p:cNvPr id="19" name="TextBox 18"/>
          <p:cNvSpPr txBox="1"/>
          <p:nvPr/>
        </p:nvSpPr>
        <p:spPr>
          <a:xfrm>
            <a:off x="4418301" y="6269110"/>
            <a:ext cx="3465885" cy="584775"/>
          </a:xfrm>
          <a:prstGeom prst="rect">
            <a:avLst/>
          </a:prstGeom>
          <a:noFill/>
        </p:spPr>
        <p:txBody>
          <a:bodyPr wrap="none" rtlCol="0">
            <a:spAutoFit/>
          </a:bodyPr>
          <a:lstStyle/>
          <a:p>
            <a:r>
              <a:rPr lang="en-GB" sz="3200" dirty="0">
                <a:solidFill>
                  <a:prstClr val="black"/>
                </a:solidFill>
                <a:latin typeface="Rakesly Lt" panose="020B0406030202020204" pitchFamily="34" charset="0"/>
              </a:rPr>
              <a:t>www.nutritionspace.org</a:t>
            </a:r>
          </a:p>
        </p:txBody>
      </p:sp>
    </p:spTree>
    <p:extLst>
      <p:ext uri="{BB962C8B-B14F-4D97-AF65-F5344CB8AC3E}">
        <p14:creationId xmlns:p14="http://schemas.microsoft.com/office/powerpoint/2010/main" val="34058279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4800" y="999069"/>
            <a:ext cx="11565468" cy="4978398"/>
          </a:xfrm>
          <a:prstGeom prst="rect">
            <a:avLst/>
          </a:prstGeom>
        </p:spPr>
        <p:txBody>
          <a:bodyPr lIns="121917" tIns="60958" rIns="121917" bIns="60958" anchor="ctr">
            <a:noAutofit/>
          </a:bodyPr>
          <a:lstStyle>
            <a:lvl1pPr marL="0">
              <a:defRPr>
                <a:solidFill>
                  <a:srgbClr val="4B6F6A"/>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lnSpc>
                <a:spcPct val="110000"/>
              </a:lnSpc>
            </a:pPr>
            <a:r>
              <a:rPr lang="en-GB" sz="4000" dirty="0" smtClean="0">
                <a:solidFill>
                  <a:schemeClr val="bg1"/>
                </a:solidFill>
                <a:latin typeface="Century Gothic"/>
                <a:cs typeface="Century Gothic"/>
              </a:rPr>
              <a:t>Introductions &amp; Meeting Objectives</a:t>
            </a:r>
            <a:endParaRPr lang="en-GB" sz="2800" dirty="0">
              <a:latin typeface="Century Gothic"/>
              <a:cs typeface="Century Gothic"/>
            </a:endParaRPr>
          </a:p>
        </p:txBody>
      </p:sp>
    </p:spTree>
    <p:extLst>
      <p:ext uri="{BB962C8B-B14F-4D97-AF65-F5344CB8AC3E}">
        <p14:creationId xmlns:p14="http://schemas.microsoft.com/office/powerpoint/2010/main" val="3899776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4797" y="376137"/>
            <a:ext cx="12213235"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900" b="1" dirty="0" smtClean="0">
                <a:solidFill>
                  <a:srgbClr val="4B6F6A"/>
                </a:solidFill>
                <a:latin typeface="Century Gothic" panose="020B0502020202020204" pitchFamily="34" charset="0"/>
              </a:rPr>
              <a:t>The nutrition story: change in direction</a:t>
            </a:r>
            <a:endParaRPr lang="en-GB" sz="3900" b="1" dirty="0">
              <a:solidFill>
                <a:srgbClr val="4B6F6A"/>
              </a:solidFill>
              <a:latin typeface="Century Gothic" panose="020B0502020202020204" pitchFamily="34" charset="0"/>
            </a:endParaRPr>
          </a:p>
        </p:txBody>
      </p:sp>
      <p:sp>
        <p:nvSpPr>
          <p:cNvPr id="3" name="Content Placeholder 3"/>
          <p:cNvSpPr txBox="1">
            <a:spLocks/>
          </p:cNvSpPr>
          <p:nvPr/>
        </p:nvSpPr>
        <p:spPr>
          <a:xfrm>
            <a:off x="1160104" y="3138742"/>
            <a:ext cx="4756726" cy="5046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3400"/>
              </a:spcBef>
            </a:pPr>
            <a:r>
              <a:rPr lang="en-GB" dirty="0">
                <a:latin typeface="+mj-lt"/>
              </a:rPr>
              <a:t>Sole focus on </a:t>
            </a:r>
            <a:r>
              <a:rPr lang="en-GB" b="1" dirty="0">
                <a:latin typeface="+mj-lt"/>
              </a:rPr>
              <a:t>outside </a:t>
            </a:r>
            <a:r>
              <a:rPr lang="en-GB" dirty="0">
                <a:latin typeface="+mj-lt"/>
              </a:rPr>
              <a:t>story </a:t>
            </a:r>
          </a:p>
        </p:txBody>
      </p:sp>
      <p:sp>
        <p:nvSpPr>
          <p:cNvPr id="4" name="Content Placeholder 3"/>
          <p:cNvSpPr txBox="1">
            <a:spLocks/>
          </p:cNvSpPr>
          <p:nvPr/>
        </p:nvSpPr>
        <p:spPr>
          <a:xfrm>
            <a:off x="1160104" y="2373573"/>
            <a:ext cx="4307846" cy="5046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3400"/>
              </a:spcBef>
            </a:pPr>
            <a:r>
              <a:rPr lang="en-GB" dirty="0">
                <a:latin typeface="+mj-lt"/>
              </a:rPr>
              <a:t>Enough </a:t>
            </a:r>
            <a:r>
              <a:rPr lang="en-GB" b="1" dirty="0">
                <a:latin typeface="+mj-lt"/>
              </a:rPr>
              <a:t>food</a:t>
            </a:r>
            <a:r>
              <a:rPr lang="en-GB" dirty="0">
                <a:latin typeface="+mj-lt"/>
              </a:rPr>
              <a:t> </a:t>
            </a:r>
          </a:p>
        </p:txBody>
      </p:sp>
      <p:sp>
        <p:nvSpPr>
          <p:cNvPr id="5" name="Content Placeholder 3"/>
          <p:cNvSpPr txBox="1">
            <a:spLocks/>
          </p:cNvSpPr>
          <p:nvPr/>
        </p:nvSpPr>
        <p:spPr>
          <a:xfrm>
            <a:off x="6581393" y="3121622"/>
            <a:ext cx="4115799" cy="5046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3400"/>
              </a:spcBef>
            </a:pPr>
            <a:r>
              <a:rPr lang="en-GB" dirty="0">
                <a:solidFill>
                  <a:srgbClr val="547C76"/>
                </a:solidFill>
                <a:latin typeface="+mj-lt"/>
              </a:rPr>
              <a:t>Incorporate </a:t>
            </a:r>
            <a:r>
              <a:rPr lang="en-GB" b="1" dirty="0">
                <a:solidFill>
                  <a:srgbClr val="547C76"/>
                </a:solidFill>
                <a:latin typeface="+mj-lt"/>
              </a:rPr>
              <a:t>inside </a:t>
            </a:r>
            <a:r>
              <a:rPr lang="en-GB" dirty="0">
                <a:solidFill>
                  <a:srgbClr val="547C76"/>
                </a:solidFill>
                <a:latin typeface="+mj-lt"/>
              </a:rPr>
              <a:t>story</a:t>
            </a:r>
          </a:p>
        </p:txBody>
      </p:sp>
      <p:sp>
        <p:nvSpPr>
          <p:cNvPr id="6" name="Content Placeholder 3"/>
          <p:cNvSpPr txBox="1">
            <a:spLocks/>
          </p:cNvSpPr>
          <p:nvPr/>
        </p:nvSpPr>
        <p:spPr>
          <a:xfrm>
            <a:off x="6581393" y="2373573"/>
            <a:ext cx="4511268" cy="5046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3400"/>
              </a:spcBef>
            </a:pPr>
            <a:r>
              <a:rPr lang="en-GB" dirty="0">
                <a:solidFill>
                  <a:srgbClr val="547C76"/>
                </a:solidFill>
                <a:latin typeface="+mj-lt"/>
              </a:rPr>
              <a:t>Enough</a:t>
            </a:r>
            <a:r>
              <a:rPr lang="en-GB" b="1" dirty="0">
                <a:solidFill>
                  <a:srgbClr val="547C76"/>
                </a:solidFill>
                <a:latin typeface="+mj-lt"/>
              </a:rPr>
              <a:t> nutrients</a:t>
            </a:r>
            <a:endParaRPr lang="en-GB" dirty="0">
              <a:solidFill>
                <a:srgbClr val="547C76"/>
              </a:solidFill>
              <a:latin typeface="+mj-lt"/>
            </a:endParaRPr>
          </a:p>
        </p:txBody>
      </p:sp>
      <p:sp>
        <p:nvSpPr>
          <p:cNvPr id="7" name="Content Placeholder 3"/>
          <p:cNvSpPr txBox="1">
            <a:spLocks/>
          </p:cNvSpPr>
          <p:nvPr/>
        </p:nvSpPr>
        <p:spPr>
          <a:xfrm>
            <a:off x="1160104" y="4677465"/>
            <a:ext cx="3398256" cy="504684"/>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3400"/>
              </a:spcBef>
            </a:pPr>
            <a:r>
              <a:rPr lang="en-GB" b="1" dirty="0">
                <a:latin typeface="+mj-lt"/>
              </a:rPr>
              <a:t>Problem</a:t>
            </a:r>
            <a:r>
              <a:rPr lang="en-GB" dirty="0">
                <a:latin typeface="+mj-lt"/>
              </a:rPr>
              <a:t>-focused (the ‘why’)</a:t>
            </a:r>
          </a:p>
        </p:txBody>
      </p:sp>
      <p:sp>
        <p:nvSpPr>
          <p:cNvPr id="8" name="Content Placeholder 3"/>
          <p:cNvSpPr txBox="1">
            <a:spLocks/>
          </p:cNvSpPr>
          <p:nvPr/>
        </p:nvSpPr>
        <p:spPr>
          <a:xfrm>
            <a:off x="6581393" y="4660555"/>
            <a:ext cx="4517527" cy="5046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3400"/>
              </a:spcBef>
            </a:pPr>
            <a:r>
              <a:rPr lang="en-GB" dirty="0">
                <a:solidFill>
                  <a:srgbClr val="547C76"/>
                </a:solidFill>
                <a:latin typeface="+mj-lt"/>
              </a:rPr>
              <a:t>More</a:t>
            </a:r>
            <a:r>
              <a:rPr lang="en-GB" b="1" dirty="0">
                <a:solidFill>
                  <a:srgbClr val="547C76"/>
                </a:solidFill>
                <a:latin typeface="+mj-lt"/>
              </a:rPr>
              <a:t> solution</a:t>
            </a:r>
            <a:r>
              <a:rPr lang="en-GB" dirty="0">
                <a:solidFill>
                  <a:srgbClr val="547C76"/>
                </a:solidFill>
                <a:latin typeface="+mj-lt"/>
              </a:rPr>
              <a:t>-oriented (the ’how’)</a:t>
            </a:r>
          </a:p>
        </p:txBody>
      </p:sp>
      <p:sp>
        <p:nvSpPr>
          <p:cNvPr id="9" name="Content Placeholder 3"/>
          <p:cNvSpPr txBox="1">
            <a:spLocks/>
          </p:cNvSpPr>
          <p:nvPr/>
        </p:nvSpPr>
        <p:spPr>
          <a:xfrm>
            <a:off x="1160104" y="5434039"/>
            <a:ext cx="4058282" cy="5046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3400"/>
              </a:spcBef>
            </a:pPr>
            <a:r>
              <a:rPr lang="en-GB" b="1" dirty="0">
                <a:latin typeface="+mj-lt"/>
              </a:rPr>
              <a:t>Big </a:t>
            </a:r>
            <a:r>
              <a:rPr lang="en-GB" dirty="0">
                <a:latin typeface="+mj-lt"/>
              </a:rPr>
              <a:t>to do list with</a:t>
            </a:r>
            <a:r>
              <a:rPr lang="en-GB" b="1" dirty="0">
                <a:latin typeface="+mj-lt"/>
              </a:rPr>
              <a:t> big </a:t>
            </a:r>
            <a:r>
              <a:rPr lang="en-GB" dirty="0">
                <a:latin typeface="+mj-lt"/>
              </a:rPr>
              <a:t>price tag</a:t>
            </a:r>
          </a:p>
        </p:txBody>
      </p:sp>
      <p:sp>
        <p:nvSpPr>
          <p:cNvPr id="10" name="Content Placeholder 3"/>
          <p:cNvSpPr txBox="1">
            <a:spLocks/>
          </p:cNvSpPr>
          <p:nvPr/>
        </p:nvSpPr>
        <p:spPr>
          <a:xfrm>
            <a:off x="6581393" y="5417197"/>
            <a:ext cx="3398256" cy="5046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3400"/>
              </a:spcBef>
            </a:pPr>
            <a:r>
              <a:rPr lang="en-GB" b="1" dirty="0">
                <a:solidFill>
                  <a:srgbClr val="547C76"/>
                </a:solidFill>
                <a:latin typeface="+mj-lt"/>
              </a:rPr>
              <a:t>Priorities </a:t>
            </a:r>
            <a:r>
              <a:rPr lang="en-GB" dirty="0">
                <a:solidFill>
                  <a:srgbClr val="547C76"/>
                </a:solidFill>
                <a:latin typeface="+mj-lt"/>
              </a:rPr>
              <a:t>and</a:t>
            </a:r>
            <a:r>
              <a:rPr lang="en-GB" b="1" dirty="0">
                <a:solidFill>
                  <a:srgbClr val="547C76"/>
                </a:solidFill>
                <a:latin typeface="+mj-lt"/>
              </a:rPr>
              <a:t> focus</a:t>
            </a:r>
            <a:endParaRPr lang="en-GB" dirty="0">
              <a:solidFill>
                <a:srgbClr val="547C76"/>
              </a:solidFill>
              <a:latin typeface="+mj-lt"/>
            </a:endParaRPr>
          </a:p>
        </p:txBody>
      </p:sp>
      <p:sp>
        <p:nvSpPr>
          <p:cNvPr id="11" name="Content Placeholder 3"/>
          <p:cNvSpPr txBox="1">
            <a:spLocks/>
          </p:cNvSpPr>
          <p:nvPr/>
        </p:nvSpPr>
        <p:spPr>
          <a:xfrm>
            <a:off x="1160104" y="3920891"/>
            <a:ext cx="3860168" cy="504684"/>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3400"/>
              </a:spcBef>
            </a:pPr>
            <a:r>
              <a:rPr lang="en-GB" b="1" dirty="0">
                <a:latin typeface="+mj-lt"/>
              </a:rPr>
              <a:t>Technical jargon </a:t>
            </a:r>
            <a:r>
              <a:rPr lang="en-GB" dirty="0">
                <a:latin typeface="+mj-lt"/>
              </a:rPr>
              <a:t>for the initiated</a:t>
            </a:r>
          </a:p>
        </p:txBody>
      </p:sp>
      <p:sp>
        <p:nvSpPr>
          <p:cNvPr id="12" name="Content Placeholder 3"/>
          <p:cNvSpPr txBox="1">
            <a:spLocks/>
          </p:cNvSpPr>
          <p:nvPr/>
        </p:nvSpPr>
        <p:spPr>
          <a:xfrm>
            <a:off x="6581393" y="3903911"/>
            <a:ext cx="3398256" cy="5046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3400"/>
              </a:spcBef>
            </a:pPr>
            <a:r>
              <a:rPr lang="en-GB" b="1" dirty="0">
                <a:solidFill>
                  <a:srgbClr val="547C76"/>
                </a:solidFill>
                <a:latin typeface="+mj-lt"/>
              </a:rPr>
              <a:t>Accessible language </a:t>
            </a:r>
            <a:r>
              <a:rPr lang="en-GB" dirty="0">
                <a:solidFill>
                  <a:srgbClr val="547C76"/>
                </a:solidFill>
                <a:latin typeface="+mj-lt"/>
              </a:rPr>
              <a:t>for all</a:t>
            </a:r>
          </a:p>
        </p:txBody>
      </p:sp>
      <p:cxnSp>
        <p:nvCxnSpPr>
          <p:cNvPr id="13" name="Straight Arrow Connector 12"/>
          <p:cNvCxnSpPr/>
          <p:nvPr/>
        </p:nvCxnSpPr>
        <p:spPr>
          <a:xfrm>
            <a:off x="5302212" y="2649228"/>
            <a:ext cx="982980" cy="0"/>
          </a:xfrm>
          <a:prstGeom prst="straightConnector1">
            <a:avLst/>
          </a:prstGeom>
          <a:ln>
            <a:solidFill>
              <a:schemeClr val="tx1"/>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328882" y="3362792"/>
            <a:ext cx="982980" cy="0"/>
          </a:xfrm>
          <a:prstGeom prst="straightConnector1">
            <a:avLst/>
          </a:prstGeom>
          <a:ln>
            <a:solidFill>
              <a:schemeClr val="tx1"/>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302212" y="4144941"/>
            <a:ext cx="982980" cy="0"/>
          </a:xfrm>
          <a:prstGeom prst="straightConnector1">
            <a:avLst/>
          </a:prstGeom>
          <a:ln>
            <a:solidFill>
              <a:schemeClr val="tx1"/>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299610" y="4912897"/>
            <a:ext cx="982980" cy="0"/>
          </a:xfrm>
          <a:prstGeom prst="straightConnector1">
            <a:avLst/>
          </a:prstGeom>
          <a:ln>
            <a:solidFill>
              <a:schemeClr val="tx1"/>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328882" y="5648867"/>
            <a:ext cx="982980" cy="0"/>
          </a:xfrm>
          <a:prstGeom prst="straightConnector1">
            <a:avLst/>
          </a:prstGeom>
          <a:ln>
            <a:solidFill>
              <a:schemeClr val="tx1"/>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1908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629801" y="1022513"/>
            <a:ext cx="7471588" cy="3049425"/>
          </a:xfrm>
          <a:prstGeom prst="rect">
            <a:avLst/>
          </a:prstGeom>
          <a:solidFill>
            <a:srgbClr val="264638"/>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spcBef>
                <a:spcPct val="20000"/>
              </a:spcBef>
            </a:pPr>
            <a:r>
              <a:rPr lang="en-US" sz="1400" b="1" dirty="0">
                <a:solidFill>
                  <a:schemeClr val="bg1"/>
                </a:solidFill>
                <a:latin typeface="Century Gothic" panose="020B0502020202020204" pitchFamily="34" charset="0"/>
                <a:cs typeface="Helvetica Neue Thin"/>
              </a:rPr>
              <a:t>NUTRITION NARRATIVE  </a:t>
            </a:r>
          </a:p>
        </p:txBody>
      </p:sp>
      <p:sp>
        <p:nvSpPr>
          <p:cNvPr id="38" name="Rectangle 37"/>
          <p:cNvSpPr/>
          <p:nvPr/>
        </p:nvSpPr>
        <p:spPr>
          <a:xfrm>
            <a:off x="0" y="328704"/>
            <a:ext cx="12206941" cy="552825"/>
          </a:xfrm>
          <a:prstGeom prst="rect">
            <a:avLst/>
          </a:prstGeom>
          <a:solidFill>
            <a:srgbClr val="262626"/>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2400" b="1" dirty="0" smtClean="0">
                <a:solidFill>
                  <a:schemeClr val="bg1"/>
                </a:solidFill>
                <a:latin typeface="Century Gothic" panose="020B0502020202020204" pitchFamily="34" charset="0"/>
                <a:ea typeface="+mj-ea"/>
                <a:cs typeface="+mj-cs"/>
              </a:rPr>
              <a:t>A flexible communications framework</a:t>
            </a:r>
            <a:endParaRPr lang="en-GB" b="1" i="1" dirty="0">
              <a:solidFill>
                <a:schemeClr val="bg1"/>
              </a:solidFill>
              <a:latin typeface="Century Gothic" panose="020B0502020202020204" pitchFamily="34" charset="0"/>
            </a:endParaRPr>
          </a:p>
        </p:txBody>
      </p:sp>
      <p:sp>
        <p:nvSpPr>
          <p:cNvPr id="36" name="Rectangle 35"/>
          <p:cNvSpPr/>
          <p:nvPr/>
        </p:nvSpPr>
        <p:spPr>
          <a:xfrm>
            <a:off x="3827219" y="3141366"/>
            <a:ext cx="7101130" cy="787697"/>
          </a:xfrm>
          <a:prstGeom prst="rect">
            <a:avLst/>
          </a:prstGeom>
          <a:solidFill>
            <a:srgbClr val="4B6F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i="1" dirty="0" smtClean="0">
                <a:latin typeface="Century Gothic" panose="020B0502020202020204" pitchFamily="34" charset="0"/>
              </a:rPr>
              <a:t>GUIDING APPROACH &amp; INTERVENTIONS</a:t>
            </a:r>
            <a:endParaRPr lang="en-US" sz="1400" b="1" i="1" dirty="0">
              <a:latin typeface="Century Gothic" panose="020B0502020202020204" pitchFamily="34" charset="0"/>
            </a:endParaRPr>
          </a:p>
        </p:txBody>
      </p:sp>
      <p:sp>
        <p:nvSpPr>
          <p:cNvPr id="35" name="Rectangle 34"/>
          <p:cNvSpPr/>
          <p:nvPr/>
        </p:nvSpPr>
        <p:spPr>
          <a:xfrm>
            <a:off x="3841507" y="2109418"/>
            <a:ext cx="2401919" cy="860501"/>
          </a:xfrm>
          <a:prstGeom prst="rect">
            <a:avLst/>
          </a:prstGeom>
          <a:solidFill>
            <a:srgbClr val="4B6F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i="1" dirty="0">
                <a:latin typeface="Century Gothic" panose="020B0502020202020204" pitchFamily="34" charset="0"/>
              </a:rPr>
              <a:t>PILLAR </a:t>
            </a:r>
            <a:r>
              <a:rPr lang="en-US" sz="1400" b="1" i="1" dirty="0" smtClean="0">
                <a:latin typeface="Century Gothic" panose="020B0502020202020204" pitchFamily="34" charset="0"/>
              </a:rPr>
              <a:t>1</a:t>
            </a:r>
            <a:endParaRPr lang="en-US" sz="1400" b="1" i="1" dirty="0">
              <a:latin typeface="Century Gothic" panose="020B0502020202020204" pitchFamily="34" charset="0"/>
            </a:endParaRPr>
          </a:p>
        </p:txBody>
      </p:sp>
      <p:sp>
        <p:nvSpPr>
          <p:cNvPr id="37" name="Rectangle 36"/>
          <p:cNvSpPr/>
          <p:nvPr/>
        </p:nvSpPr>
        <p:spPr>
          <a:xfrm>
            <a:off x="6316449" y="2109418"/>
            <a:ext cx="2316328" cy="860501"/>
          </a:xfrm>
          <a:prstGeom prst="rect">
            <a:avLst/>
          </a:prstGeom>
          <a:solidFill>
            <a:srgbClr val="4B6F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i="1" dirty="0">
                <a:latin typeface="Century Gothic" panose="020B0502020202020204" pitchFamily="34" charset="0"/>
              </a:rPr>
              <a:t>PILLAR </a:t>
            </a:r>
            <a:r>
              <a:rPr lang="en-US" sz="1400" b="1" i="1" dirty="0" smtClean="0">
                <a:latin typeface="Century Gothic" panose="020B0502020202020204" pitchFamily="34" charset="0"/>
              </a:rPr>
              <a:t>2</a:t>
            </a:r>
            <a:endParaRPr lang="en-US" sz="1400" b="1" i="1" dirty="0">
              <a:latin typeface="Century Gothic" panose="020B0502020202020204" pitchFamily="34" charset="0"/>
            </a:endParaRPr>
          </a:p>
        </p:txBody>
      </p:sp>
      <p:sp>
        <p:nvSpPr>
          <p:cNvPr id="39" name="Rectangle 38"/>
          <p:cNvSpPr/>
          <p:nvPr/>
        </p:nvSpPr>
        <p:spPr>
          <a:xfrm>
            <a:off x="8718200" y="2109418"/>
            <a:ext cx="2195862" cy="860501"/>
          </a:xfrm>
          <a:prstGeom prst="rect">
            <a:avLst/>
          </a:prstGeom>
          <a:solidFill>
            <a:srgbClr val="4B6F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i="1" dirty="0">
                <a:latin typeface="Century Gothic" panose="020B0502020202020204" pitchFamily="34" charset="0"/>
              </a:rPr>
              <a:t>PILLAR </a:t>
            </a:r>
            <a:r>
              <a:rPr lang="en-US" sz="1400" b="1" i="1" dirty="0" smtClean="0">
                <a:latin typeface="Century Gothic" panose="020B0502020202020204" pitchFamily="34" charset="0"/>
              </a:rPr>
              <a:t>3</a:t>
            </a:r>
            <a:endParaRPr lang="en-US" sz="1400" b="1" i="1" dirty="0">
              <a:latin typeface="Century Gothic" panose="020B0502020202020204" pitchFamily="34" charset="0"/>
            </a:endParaRPr>
          </a:p>
        </p:txBody>
      </p:sp>
      <p:sp>
        <p:nvSpPr>
          <p:cNvPr id="6" name="TextBox 5"/>
          <p:cNvSpPr txBox="1"/>
          <p:nvPr/>
        </p:nvSpPr>
        <p:spPr>
          <a:xfrm>
            <a:off x="154424" y="2263053"/>
            <a:ext cx="1758815" cy="523220"/>
          </a:xfrm>
          <a:prstGeom prst="rect">
            <a:avLst/>
          </a:prstGeom>
          <a:noFill/>
        </p:spPr>
        <p:txBody>
          <a:bodyPr wrap="none" rtlCol="0">
            <a:spAutoFit/>
          </a:bodyPr>
          <a:lstStyle/>
          <a:p>
            <a:r>
              <a:rPr lang="en-GB" sz="2800" dirty="0" smtClean="0">
                <a:latin typeface="Century Gothic" charset="0"/>
                <a:ea typeface="Century Gothic" charset="0"/>
                <a:cs typeface="Century Gothic" charset="0"/>
              </a:rPr>
              <a:t>Our Story</a:t>
            </a:r>
            <a:endParaRPr lang="en-GB" sz="2800" dirty="0">
              <a:latin typeface="Century Gothic" charset="0"/>
              <a:ea typeface="Century Gothic" charset="0"/>
              <a:cs typeface="Century Gothic" charset="0"/>
            </a:endParaRPr>
          </a:p>
        </p:txBody>
      </p:sp>
      <p:sp>
        <p:nvSpPr>
          <p:cNvPr id="27" name="TextBox 26"/>
          <p:cNvSpPr txBox="1"/>
          <p:nvPr/>
        </p:nvSpPr>
        <p:spPr>
          <a:xfrm>
            <a:off x="66122" y="4931800"/>
            <a:ext cx="2574744" cy="523220"/>
          </a:xfrm>
          <a:prstGeom prst="rect">
            <a:avLst/>
          </a:prstGeom>
          <a:noFill/>
        </p:spPr>
        <p:txBody>
          <a:bodyPr wrap="none" rtlCol="0">
            <a:spAutoFit/>
          </a:bodyPr>
          <a:lstStyle/>
          <a:p>
            <a:r>
              <a:rPr lang="en-GB" sz="2800" dirty="0" smtClean="0">
                <a:latin typeface="Century Gothic" charset="0"/>
                <a:ea typeface="Century Gothic" charset="0"/>
                <a:cs typeface="Century Gothic" charset="0"/>
              </a:rPr>
              <a:t>How We Tell It</a:t>
            </a:r>
            <a:endParaRPr lang="en-GB" sz="2800" dirty="0">
              <a:latin typeface="Century Gothic" charset="0"/>
              <a:ea typeface="Century Gothic" charset="0"/>
              <a:cs typeface="Century Gothic" charset="0"/>
            </a:endParaRPr>
          </a:p>
        </p:txBody>
      </p:sp>
      <p:sp>
        <p:nvSpPr>
          <p:cNvPr id="23" name="Rectangle 22"/>
          <p:cNvSpPr/>
          <p:nvPr/>
        </p:nvSpPr>
        <p:spPr>
          <a:xfrm>
            <a:off x="3619421" y="4165329"/>
            <a:ext cx="7481968" cy="192323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400" b="1" dirty="0">
                <a:solidFill>
                  <a:schemeClr val="bg1"/>
                </a:solidFill>
                <a:latin typeface="Century Gothic" panose="020B0502020202020204" pitchFamily="34" charset="0"/>
              </a:rPr>
              <a:t>CREATIVE PLATFORM &amp; TOOLKIT</a:t>
            </a:r>
          </a:p>
          <a:p>
            <a:pPr algn="ctr"/>
            <a:r>
              <a:rPr lang="en-GB" sz="1200" dirty="0">
                <a:solidFill>
                  <a:schemeClr val="bg1"/>
                </a:solidFill>
                <a:latin typeface="Century Gothic" panose="020B0502020202020204" pitchFamily="34" charset="0"/>
              </a:rPr>
              <a:t>A unifying thread in materials</a:t>
            </a:r>
          </a:p>
          <a:p>
            <a:pPr algn="ctr"/>
            <a:endParaRPr lang="en-GB" sz="1200" dirty="0">
              <a:solidFill>
                <a:schemeClr val="bg1"/>
              </a:solidFill>
              <a:latin typeface="Century Gothic" panose="020B0502020202020204" pitchFamily="34" charset="0"/>
            </a:endParaRPr>
          </a:p>
        </p:txBody>
      </p:sp>
      <p:sp>
        <p:nvSpPr>
          <p:cNvPr id="34" name="Rectangle 33"/>
          <p:cNvSpPr/>
          <p:nvPr/>
        </p:nvSpPr>
        <p:spPr>
          <a:xfrm>
            <a:off x="3852091" y="1525686"/>
            <a:ext cx="7061971" cy="479520"/>
          </a:xfrm>
          <a:prstGeom prst="rect">
            <a:avLst/>
          </a:prstGeom>
          <a:solidFill>
            <a:srgbClr val="4B6F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i="1" dirty="0" smtClean="0">
                <a:latin typeface="Century Gothic" panose="020B0502020202020204" pitchFamily="34" charset="0"/>
              </a:rPr>
              <a:t>DEFINITION</a:t>
            </a:r>
            <a:endParaRPr lang="en-US" sz="1400" b="1" i="1" dirty="0">
              <a:latin typeface="Century Gothic" panose="020B0502020202020204" pitchFamily="34" charset="0"/>
            </a:endParaRPr>
          </a:p>
        </p:txBody>
      </p:sp>
      <p:sp>
        <p:nvSpPr>
          <p:cNvPr id="41" name="Right Arrow 40"/>
          <p:cNvSpPr/>
          <p:nvPr/>
        </p:nvSpPr>
        <p:spPr>
          <a:xfrm>
            <a:off x="2030591" y="1556074"/>
            <a:ext cx="1330036" cy="45720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What?</a:t>
            </a:r>
            <a:endParaRPr lang="en-GB" sz="1600" dirty="0">
              <a:solidFill>
                <a:schemeClr val="tx1"/>
              </a:solidFill>
            </a:endParaRPr>
          </a:p>
        </p:txBody>
      </p:sp>
      <p:sp>
        <p:nvSpPr>
          <p:cNvPr id="42" name="Right Arrow 41"/>
          <p:cNvSpPr/>
          <p:nvPr/>
        </p:nvSpPr>
        <p:spPr>
          <a:xfrm>
            <a:off x="2062621" y="2365582"/>
            <a:ext cx="1330036" cy="45720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Why?</a:t>
            </a:r>
            <a:endParaRPr lang="en-GB" sz="1600" dirty="0">
              <a:solidFill>
                <a:schemeClr val="tx1"/>
              </a:solidFill>
            </a:endParaRPr>
          </a:p>
        </p:txBody>
      </p:sp>
      <p:sp>
        <p:nvSpPr>
          <p:cNvPr id="43" name="Right Arrow 42"/>
          <p:cNvSpPr/>
          <p:nvPr/>
        </p:nvSpPr>
        <p:spPr>
          <a:xfrm>
            <a:off x="2062621" y="3308454"/>
            <a:ext cx="1330036" cy="45720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How?</a:t>
            </a:r>
            <a:endParaRPr lang="en-GB" sz="1600" dirty="0">
              <a:solidFill>
                <a:schemeClr val="tx1"/>
              </a:solidFill>
            </a:endParaRPr>
          </a:p>
        </p:txBody>
      </p:sp>
      <p:sp>
        <p:nvSpPr>
          <p:cNvPr id="24" name="Down Arrow 23"/>
          <p:cNvSpPr/>
          <p:nvPr/>
        </p:nvSpPr>
        <p:spPr>
          <a:xfrm>
            <a:off x="3619421" y="6200122"/>
            <a:ext cx="7481967" cy="507369"/>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defRPr/>
            </a:pPr>
            <a:r>
              <a:rPr lang="en-US" sz="1400" b="1" dirty="0">
                <a:solidFill>
                  <a:schemeClr val="bg1"/>
                </a:solidFill>
                <a:latin typeface="Century Gothic" panose="020B0502020202020204" pitchFamily="34" charset="0"/>
                <a:cs typeface="Helvetica Neue Thin"/>
              </a:rPr>
              <a:t>CALLS TO ACTION</a:t>
            </a:r>
          </a:p>
        </p:txBody>
      </p:sp>
      <p:sp>
        <p:nvSpPr>
          <p:cNvPr id="46" name="Rectangle 45"/>
          <p:cNvSpPr/>
          <p:nvPr/>
        </p:nvSpPr>
        <p:spPr>
          <a:xfrm>
            <a:off x="5687300" y="4653294"/>
            <a:ext cx="3391552" cy="41974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dirty="0">
              <a:solidFill>
                <a:schemeClr val="tx2"/>
              </a:solidFill>
              <a:latin typeface="Century Gothic" panose="020B0502020202020204" pitchFamily="34" charset="0"/>
            </a:endParaRPr>
          </a:p>
        </p:txBody>
      </p:sp>
      <p:sp>
        <p:nvSpPr>
          <p:cNvPr id="47" name="Rectangle 46"/>
          <p:cNvSpPr/>
          <p:nvPr/>
        </p:nvSpPr>
        <p:spPr>
          <a:xfrm>
            <a:off x="7673108" y="5193486"/>
            <a:ext cx="3228679" cy="23596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dirty="0">
              <a:solidFill>
                <a:schemeClr val="tx2"/>
              </a:solidFill>
              <a:latin typeface="Century Gothic" panose="020B0502020202020204" pitchFamily="34" charset="0"/>
            </a:endParaRPr>
          </a:p>
        </p:txBody>
      </p:sp>
      <p:sp>
        <p:nvSpPr>
          <p:cNvPr id="48" name="Rectangle 47"/>
          <p:cNvSpPr/>
          <p:nvPr/>
        </p:nvSpPr>
        <p:spPr>
          <a:xfrm>
            <a:off x="3827218" y="5207022"/>
            <a:ext cx="3391553" cy="216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dirty="0">
              <a:solidFill>
                <a:schemeClr val="tx2"/>
              </a:solidFill>
              <a:latin typeface="Century Gothic" panose="020B0502020202020204" pitchFamily="34" charset="0"/>
            </a:endParaRPr>
          </a:p>
        </p:txBody>
      </p:sp>
      <p:sp>
        <p:nvSpPr>
          <p:cNvPr id="49" name="Rectangle 48"/>
          <p:cNvSpPr/>
          <p:nvPr/>
        </p:nvSpPr>
        <p:spPr>
          <a:xfrm>
            <a:off x="3827219" y="5458317"/>
            <a:ext cx="3396398" cy="216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dirty="0">
              <a:solidFill>
                <a:schemeClr val="tx2"/>
              </a:solidFill>
              <a:latin typeface="Century Gothic" panose="020B0502020202020204" pitchFamily="34" charset="0"/>
            </a:endParaRPr>
          </a:p>
        </p:txBody>
      </p:sp>
      <p:sp>
        <p:nvSpPr>
          <p:cNvPr id="50" name="Rectangle 49"/>
          <p:cNvSpPr/>
          <p:nvPr/>
        </p:nvSpPr>
        <p:spPr>
          <a:xfrm>
            <a:off x="7673107" y="5448356"/>
            <a:ext cx="3228679" cy="216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dirty="0">
              <a:solidFill>
                <a:schemeClr val="tx2"/>
              </a:solidFill>
              <a:latin typeface="Century Gothic" panose="020B0502020202020204" pitchFamily="34" charset="0"/>
            </a:endParaRPr>
          </a:p>
        </p:txBody>
      </p:sp>
      <p:sp>
        <p:nvSpPr>
          <p:cNvPr id="51" name="Rectangle 50"/>
          <p:cNvSpPr/>
          <p:nvPr/>
        </p:nvSpPr>
        <p:spPr>
          <a:xfrm>
            <a:off x="7671375" y="5693793"/>
            <a:ext cx="3228679" cy="216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dirty="0">
              <a:solidFill>
                <a:schemeClr val="tx2"/>
              </a:solidFill>
              <a:latin typeface="Century Gothic" panose="020B0502020202020204" pitchFamily="34" charset="0"/>
            </a:endParaRPr>
          </a:p>
        </p:txBody>
      </p:sp>
      <p:sp>
        <p:nvSpPr>
          <p:cNvPr id="52" name="Rectangle 51"/>
          <p:cNvSpPr/>
          <p:nvPr/>
        </p:nvSpPr>
        <p:spPr>
          <a:xfrm>
            <a:off x="3822373" y="5696395"/>
            <a:ext cx="3396398" cy="216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dirty="0">
              <a:solidFill>
                <a:schemeClr val="tx2"/>
              </a:solidFill>
              <a:latin typeface="Century Gothic" panose="020B0502020202020204" pitchFamily="34" charset="0"/>
            </a:endParaRPr>
          </a:p>
        </p:txBody>
      </p:sp>
      <p:sp>
        <p:nvSpPr>
          <p:cNvPr id="25" name="Slide Number Placeholder 3"/>
          <p:cNvSpPr txBox="1">
            <a:spLocks/>
          </p:cNvSpPr>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CE39F0F-230A-2346-BF1E-C6370BB1954A}" type="slidenum">
              <a:rPr lang="en-US" sz="1400" b="1" smtClean="0">
                <a:solidFill>
                  <a:schemeClr val="tx1"/>
                </a:solidFill>
                <a:latin typeface="Century Gothic" panose="020B0502020202020204" pitchFamily="34" charset="0"/>
              </a:rPr>
              <a:pPr/>
              <a:t>21</a:t>
            </a:fld>
            <a:endParaRPr lang="en-US" sz="14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4151992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500"/>
                                        <p:tgtEl>
                                          <p:spTgt spid="4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500"/>
                                        <p:tgtEl>
                                          <p:spTgt spid="4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fade">
                                      <p:cBhvr>
                                        <p:cTn id="51" dur="500"/>
                                        <p:tgtEl>
                                          <p:spTgt spid="4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fade">
                                      <p:cBhvr>
                                        <p:cTn id="54" dur="500"/>
                                        <p:tgtEl>
                                          <p:spTgt spid="4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500"/>
                                        <p:tgtEl>
                                          <p:spTgt spid="5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500"/>
                                        <p:tgtEl>
                                          <p:spTgt spid="5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fade">
                                      <p:cBhvr>
                                        <p:cTn id="63" dur="500"/>
                                        <p:tgtEl>
                                          <p:spTgt spid="52"/>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6" grpId="0" animBg="1"/>
      <p:bldP spid="35" grpId="0" animBg="1"/>
      <p:bldP spid="37" grpId="0" animBg="1"/>
      <p:bldP spid="39" grpId="0" animBg="1"/>
      <p:bldP spid="6" grpId="0"/>
      <p:bldP spid="27" grpId="0"/>
      <p:bldP spid="23" grpId="0" animBg="1"/>
      <p:bldP spid="34" grpId="0" animBg="1"/>
      <p:bldP spid="41" grpId="0" animBg="1"/>
      <p:bldP spid="42" grpId="0" animBg="1"/>
      <p:bldP spid="43" grpId="0" animBg="1"/>
      <p:bldP spid="24" grpId="0" animBg="1"/>
      <p:bldP spid="46" grpId="0" animBg="1"/>
      <p:bldP spid="47" grpId="0" animBg="1"/>
      <p:bldP spid="48" grpId="0" animBg="1"/>
      <p:bldP spid="49" grpId="0" animBg="1"/>
      <p:bldP spid="50" grpId="0" animBg="1"/>
      <p:bldP spid="51"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328704"/>
            <a:ext cx="12206941" cy="552825"/>
          </a:xfrm>
          <a:prstGeom prst="rect">
            <a:avLst/>
          </a:prstGeom>
          <a:solidFill>
            <a:srgbClr val="262626"/>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ea typeface="+mj-ea"/>
                <a:cs typeface="+mj-cs"/>
              </a:rPr>
              <a:t>WHAT is good nutrition</a:t>
            </a:r>
            <a:r>
              <a:rPr lang="en-GB" sz="2800" b="1" dirty="0" smtClean="0">
                <a:solidFill>
                  <a:schemeClr val="bg1"/>
                </a:solidFill>
                <a:latin typeface="Century Gothic" panose="020B0502020202020204" pitchFamily="34" charset="0"/>
                <a:ea typeface="+mj-ea"/>
                <a:cs typeface="+mj-cs"/>
              </a:rPr>
              <a:t>?</a:t>
            </a:r>
            <a:endParaRPr lang="en-GB" sz="2800" b="1" dirty="0">
              <a:solidFill>
                <a:schemeClr val="bg1"/>
              </a:solidFill>
              <a:latin typeface="Century Gothic" panose="020B0502020202020204" pitchFamily="34" charset="0"/>
              <a:ea typeface="+mj-ea"/>
              <a:cs typeface="+mj-cs"/>
            </a:endParaRPr>
          </a:p>
        </p:txBody>
      </p:sp>
      <p:sp>
        <p:nvSpPr>
          <p:cNvPr id="8" name="Rectangle 7"/>
          <p:cNvSpPr/>
          <p:nvPr/>
        </p:nvSpPr>
        <p:spPr>
          <a:xfrm>
            <a:off x="389634" y="1310639"/>
            <a:ext cx="11406125" cy="4139902"/>
          </a:xfrm>
          <a:prstGeom prst="rect">
            <a:avLst/>
          </a:prstGeom>
          <a:solidFill>
            <a:srgbClr val="4B6F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1"/>
            <a:r>
              <a:rPr lang="en-US" b="1" dirty="0">
                <a:solidFill>
                  <a:schemeClr val="bg1"/>
                </a:solidFill>
                <a:latin typeface="Century Gothic" panose="020B0502020202020204" pitchFamily="34" charset="0"/>
              </a:rPr>
              <a:t>Good nutrition is not about how much food is available to consume, but rather about ensuring the right nutrients </a:t>
            </a:r>
            <a:r>
              <a:rPr lang="en-US" b="1" dirty="0" smtClean="0">
                <a:solidFill>
                  <a:schemeClr val="bg1"/>
                </a:solidFill>
                <a:latin typeface="Century Gothic" panose="020B0502020202020204" pitchFamily="34" charset="0"/>
              </a:rPr>
              <a:t>go </a:t>
            </a:r>
            <a:r>
              <a:rPr lang="en-US" b="1" dirty="0">
                <a:solidFill>
                  <a:schemeClr val="bg1"/>
                </a:solidFill>
                <a:latin typeface="Century Gothic" panose="020B0502020202020204" pitchFamily="34" charset="0"/>
              </a:rPr>
              <a:t>into the body, and also stay in.</a:t>
            </a:r>
          </a:p>
          <a:p>
            <a:pPr lvl="1"/>
            <a:endParaRPr lang="en-US" sz="1600" b="1" dirty="0" smtClean="0">
              <a:latin typeface="Century Gothic" panose="020B0502020202020204" pitchFamily="34" charset="0"/>
            </a:endParaRPr>
          </a:p>
          <a:p>
            <a:pPr lvl="1"/>
            <a:endParaRPr lang="en-US" sz="1600" b="1" dirty="0">
              <a:latin typeface="Century Gothic" panose="020B0502020202020204" pitchFamily="34" charset="0"/>
            </a:endParaRPr>
          </a:p>
          <a:p>
            <a:pPr lvl="1"/>
            <a:r>
              <a:rPr lang="en-US" sz="1600" b="1" dirty="0" smtClean="0">
                <a:latin typeface="Century Gothic" panose="020B0502020202020204" pitchFamily="34" charset="0"/>
              </a:rPr>
              <a:t>Good </a:t>
            </a:r>
            <a:r>
              <a:rPr lang="en-US" sz="1600" b="1" dirty="0">
                <a:latin typeface="Century Gothic" panose="020B0502020202020204" pitchFamily="34" charset="0"/>
              </a:rPr>
              <a:t>nutrition is:</a:t>
            </a:r>
          </a:p>
          <a:p>
            <a:pPr lvl="1"/>
            <a:endParaRPr lang="en-US" sz="1600" dirty="0">
              <a:latin typeface="Century Gothic" panose="020B0502020202020204" pitchFamily="34" charset="0"/>
            </a:endParaRPr>
          </a:p>
          <a:p>
            <a:pPr marL="742950" lvl="1" indent="-285750">
              <a:buFont typeface="Arial" panose="020B0604020202020204" pitchFamily="34" charset="0"/>
              <a:buChar char="•"/>
            </a:pPr>
            <a:r>
              <a:rPr lang="en-US" sz="1600" dirty="0">
                <a:latin typeface="Century Gothic" panose="020B0502020202020204" pitchFamily="34" charset="0"/>
              </a:rPr>
              <a:t>About ensuring </a:t>
            </a:r>
            <a:r>
              <a:rPr lang="en-US" sz="1600" b="1" u="sng" dirty="0">
                <a:latin typeface="Century Gothic" panose="020B0502020202020204" pitchFamily="34" charset="0"/>
              </a:rPr>
              <a:t>mothers and children</a:t>
            </a:r>
            <a:r>
              <a:rPr lang="en-US" sz="1600" b="1" dirty="0">
                <a:latin typeface="Century Gothic" panose="020B0502020202020204" pitchFamily="34" charset="0"/>
              </a:rPr>
              <a:t> </a:t>
            </a:r>
            <a:r>
              <a:rPr lang="en-US" sz="1600" dirty="0" smtClean="0">
                <a:latin typeface="Century Gothic" panose="020B0502020202020204" pitchFamily="34" charset="0"/>
              </a:rPr>
              <a:t>receive the vital ingredients they need to thrive, </a:t>
            </a:r>
            <a:r>
              <a:rPr lang="en-US" sz="1600" dirty="0" smtClean="0">
                <a:solidFill>
                  <a:schemeClr val="bg1"/>
                </a:solidFill>
                <a:latin typeface="Century Gothic" panose="020B0502020202020204" pitchFamily="34" charset="0"/>
              </a:rPr>
              <a:t>whether these come from a varied diet, breastfeeding, or supplementation.</a:t>
            </a:r>
          </a:p>
          <a:p>
            <a:pPr marL="742950" lvl="1" indent="-285750">
              <a:buFont typeface="Arial" panose="020B0604020202020204" pitchFamily="34" charset="0"/>
              <a:buChar char="•"/>
            </a:pPr>
            <a:endParaRPr lang="en-US" sz="1600" dirty="0" smtClean="0">
              <a:latin typeface="Century Gothic" panose="020B0502020202020204" pitchFamily="34" charset="0"/>
            </a:endParaRPr>
          </a:p>
          <a:p>
            <a:pPr marL="742950" lvl="1" indent="-285750">
              <a:buFont typeface="Arial" panose="020B0604020202020204" pitchFamily="34" charset="0"/>
              <a:buChar char="•"/>
            </a:pPr>
            <a:r>
              <a:rPr lang="en-US" sz="1600" dirty="0" smtClean="0">
                <a:solidFill>
                  <a:schemeClr val="bg1"/>
                </a:solidFill>
                <a:latin typeface="Century Gothic" panose="020B0502020202020204" pitchFamily="34" charset="0"/>
              </a:rPr>
              <a:t>Not </a:t>
            </a:r>
            <a:r>
              <a:rPr lang="en-US" sz="1600" dirty="0">
                <a:solidFill>
                  <a:schemeClr val="bg1"/>
                </a:solidFill>
                <a:latin typeface="Century Gothic" panose="020B0502020202020204" pitchFamily="34" charset="0"/>
              </a:rPr>
              <a:t>about how much food is available to consume, but rather about ensuring the right </a:t>
            </a:r>
            <a:r>
              <a:rPr lang="en-US" sz="1600" dirty="0" smtClean="0">
                <a:solidFill>
                  <a:schemeClr val="bg1"/>
                </a:solidFill>
                <a:latin typeface="Century Gothic" panose="020B0502020202020204" pitchFamily="34" charset="0"/>
              </a:rPr>
              <a:t>nutrients </a:t>
            </a:r>
            <a:r>
              <a:rPr lang="en-US" sz="1600" b="1" u="sng" dirty="0" smtClean="0">
                <a:solidFill>
                  <a:schemeClr val="bg1"/>
                </a:solidFill>
                <a:latin typeface="Century Gothic" panose="020B0502020202020204" pitchFamily="34" charset="0"/>
              </a:rPr>
              <a:t>go into </a:t>
            </a:r>
            <a:r>
              <a:rPr lang="en-US" sz="1600" dirty="0" smtClean="0">
                <a:solidFill>
                  <a:schemeClr val="bg1"/>
                </a:solidFill>
                <a:latin typeface="Century Gothic" panose="020B0502020202020204" pitchFamily="34" charset="0"/>
              </a:rPr>
              <a:t>the body </a:t>
            </a:r>
            <a:r>
              <a:rPr lang="en-US" sz="1600" dirty="0">
                <a:solidFill>
                  <a:schemeClr val="bg1"/>
                </a:solidFill>
                <a:latin typeface="Century Gothic" panose="020B0502020202020204" pitchFamily="34" charset="0"/>
              </a:rPr>
              <a:t>(e.g. breastfeeding), but also </a:t>
            </a:r>
            <a:r>
              <a:rPr lang="en-US" sz="1600" b="1" u="sng" dirty="0">
                <a:solidFill>
                  <a:schemeClr val="bg1"/>
                </a:solidFill>
                <a:latin typeface="Century Gothic" panose="020B0502020202020204" pitchFamily="34" charset="0"/>
              </a:rPr>
              <a:t>stay in </a:t>
            </a:r>
            <a:r>
              <a:rPr lang="en-GB" sz="1600" dirty="0" smtClean="0">
                <a:solidFill>
                  <a:schemeClr val="bg1"/>
                </a:solidFill>
                <a:latin typeface="Century Gothic" panose="020B0502020202020204" pitchFamily="34" charset="0"/>
              </a:rPr>
              <a:t>(</a:t>
            </a:r>
            <a:r>
              <a:rPr lang="en-GB" sz="1600" dirty="0">
                <a:solidFill>
                  <a:schemeClr val="bg1"/>
                </a:solidFill>
                <a:latin typeface="Century Gothic" panose="020B0502020202020204" pitchFamily="34" charset="0"/>
              </a:rPr>
              <a:t>e.g. anti-diarrheal  rehydration treatments</a:t>
            </a:r>
            <a:r>
              <a:rPr lang="en-GB" sz="1600" dirty="0" smtClean="0">
                <a:solidFill>
                  <a:schemeClr val="bg1"/>
                </a:solidFill>
                <a:latin typeface="Century Gothic" panose="020B0502020202020204" pitchFamily="34" charset="0"/>
              </a:rPr>
              <a:t>).</a:t>
            </a:r>
            <a:endParaRPr lang="en-US" sz="1600" dirty="0">
              <a:solidFill>
                <a:schemeClr val="bg1"/>
              </a:solidFill>
              <a:latin typeface="Century Gothic" panose="020B0502020202020204" pitchFamily="34" charset="0"/>
            </a:endParaRPr>
          </a:p>
          <a:p>
            <a:pPr lvl="1"/>
            <a:endParaRPr lang="en-GB" sz="1600" dirty="0">
              <a:latin typeface="Century Gothic" panose="020B0502020202020204" pitchFamily="34" charset="0"/>
            </a:endParaRPr>
          </a:p>
          <a:p>
            <a:pPr marL="742950" lvl="1" indent="-285750">
              <a:buFont typeface="Arial" panose="020B0604020202020204" pitchFamily="34" charset="0"/>
              <a:buChar char="•"/>
            </a:pPr>
            <a:r>
              <a:rPr lang="en-GB" sz="1600" dirty="0">
                <a:latin typeface="Century Gothic" panose="020B0502020202020204" pitchFamily="34" charset="0"/>
              </a:rPr>
              <a:t>Put at risk by anything that </a:t>
            </a:r>
            <a:r>
              <a:rPr lang="en-GB" sz="1600" b="1" u="sng" dirty="0">
                <a:latin typeface="Century Gothic" panose="020B0502020202020204" pitchFamily="34" charset="0"/>
              </a:rPr>
              <a:t>prevents </a:t>
            </a:r>
            <a:r>
              <a:rPr lang="en-GB" sz="1600" dirty="0">
                <a:latin typeface="Century Gothic" panose="020B0502020202020204" pitchFamily="34" charset="0"/>
              </a:rPr>
              <a:t>this process (e.g. infectious diseases like malaria can waste nutrients by hindering their absorption or diverting them to deal with high fevers</a:t>
            </a:r>
            <a:r>
              <a:rPr lang="en-GB" sz="1600" dirty="0" smtClean="0">
                <a:latin typeface="Century Gothic" panose="020B0502020202020204" pitchFamily="34" charset="0"/>
              </a:rPr>
              <a:t>).</a:t>
            </a:r>
          </a:p>
          <a:p>
            <a:pPr lvl="1"/>
            <a:endParaRPr lang="en-GB" sz="1600" dirty="0">
              <a:latin typeface="Century Gothic" panose="020B0502020202020204" pitchFamily="34" charset="0"/>
            </a:endParaRPr>
          </a:p>
        </p:txBody>
      </p:sp>
    </p:spTree>
    <p:extLst>
      <p:ext uri="{BB962C8B-B14F-4D97-AF65-F5344CB8AC3E}">
        <p14:creationId xmlns:p14="http://schemas.microsoft.com/office/powerpoint/2010/main" val="2136974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605115" y="1172379"/>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1600" i="1" dirty="0">
              <a:latin typeface="Century Gothic" panose="020B0502020202020204" pitchFamily="34" charset="0"/>
              <a:ea typeface="+mn-ea"/>
              <a:cs typeface="+mn-cs"/>
            </a:endParaRPr>
          </a:p>
        </p:txBody>
      </p:sp>
      <p:sp>
        <p:nvSpPr>
          <p:cNvPr id="10" name="Content Placeholder 23"/>
          <p:cNvSpPr txBox="1">
            <a:spLocks/>
          </p:cNvSpPr>
          <p:nvPr/>
        </p:nvSpPr>
        <p:spPr>
          <a:xfrm>
            <a:off x="376517" y="2852375"/>
            <a:ext cx="3576915" cy="2947916"/>
          </a:xfrm>
          <a:prstGeom prst="rect">
            <a:avLst/>
          </a:prstGeom>
          <a:solidFill>
            <a:srgbClr val="4B6F6A"/>
          </a:solidFill>
        </p:spPr>
        <p:txBody>
          <a:bodyPr vert="horz" lIns="108000" tIns="0" rIns="108000" bIns="0" rtlCol="0" anchor="t" anchorCtr="0">
            <a:noAutofit/>
          </a:bodyPr>
          <a:lstStyle>
            <a:defPPr>
              <a:defRPr lang="en-US"/>
            </a:defPPr>
            <a:lvl1pPr lvl="0" algn="ctr">
              <a:spcBef>
                <a:spcPct val="20000"/>
              </a:spcBef>
              <a:defRPr sz="1200" b="1">
                <a:solidFill>
                  <a:schemeClr val="accent3">
                    <a:lumMod val="60000"/>
                    <a:lumOff val="40000"/>
                  </a:schemeClr>
                </a:solidFill>
                <a:latin typeface="Century Gothic" panose="020B0502020202020204" pitchFamily="34" charset="0"/>
                <a:cs typeface="Helvetica Neue Thin"/>
              </a:defRPr>
            </a:lvl1pPr>
          </a:lstStyle>
          <a:p>
            <a:pPr lvl="0">
              <a:spcBef>
                <a:spcPts val="0"/>
              </a:spcBef>
            </a:pPr>
            <a:r>
              <a:rPr lang="en-US" sz="2000" dirty="0" smtClean="0"/>
              <a:t>PROTECTION</a:t>
            </a:r>
            <a:endParaRPr lang="en-US" sz="1600" dirty="0" smtClean="0">
              <a:solidFill>
                <a:schemeClr val="bg1"/>
              </a:solidFill>
            </a:endParaRPr>
          </a:p>
          <a:p>
            <a:r>
              <a:rPr lang="en-US" sz="1600" dirty="0"/>
              <a:t>Good nutrition helps build a child’s internal </a:t>
            </a:r>
            <a:r>
              <a:rPr lang="en-US" sz="1600" dirty="0" smtClean="0"/>
              <a:t>defenses</a:t>
            </a:r>
            <a:endParaRPr lang="en-US" sz="1600" dirty="0"/>
          </a:p>
          <a:p>
            <a:endParaRPr lang="en-GB" sz="1600" b="0" dirty="0">
              <a:solidFill>
                <a:schemeClr val="bg1"/>
              </a:solidFill>
            </a:endParaRPr>
          </a:p>
          <a:p>
            <a:r>
              <a:rPr lang="en-GB" sz="1600" b="0" dirty="0" smtClean="0">
                <a:solidFill>
                  <a:schemeClr val="bg1"/>
                </a:solidFill>
              </a:rPr>
              <a:t>Good </a:t>
            </a:r>
            <a:r>
              <a:rPr lang="en-GB" sz="1600" b="0" dirty="0">
                <a:solidFill>
                  <a:schemeClr val="bg1"/>
                </a:solidFill>
              </a:rPr>
              <a:t>nutrition </a:t>
            </a:r>
            <a:r>
              <a:rPr lang="en-GB" sz="1600" b="0" dirty="0" smtClean="0">
                <a:solidFill>
                  <a:schemeClr val="bg1"/>
                </a:solidFill>
              </a:rPr>
              <a:t>builds </a:t>
            </a:r>
            <a:r>
              <a:rPr lang="en-GB" sz="1600" b="0" dirty="0">
                <a:solidFill>
                  <a:schemeClr val="bg1"/>
                </a:solidFill>
              </a:rPr>
              <a:t>strong immune systems, supercharging children’s chances of survival and protecting them their whole lives.</a:t>
            </a:r>
          </a:p>
          <a:p>
            <a:endParaRPr lang="en-GB" sz="1600" b="0" dirty="0" smtClean="0">
              <a:solidFill>
                <a:schemeClr val="bg1"/>
              </a:solidFill>
            </a:endParaRPr>
          </a:p>
        </p:txBody>
      </p:sp>
      <p:sp>
        <p:nvSpPr>
          <p:cNvPr id="21" name="Content Placeholder 23"/>
          <p:cNvSpPr txBox="1">
            <a:spLocks/>
          </p:cNvSpPr>
          <p:nvPr/>
        </p:nvSpPr>
        <p:spPr>
          <a:xfrm>
            <a:off x="4280649" y="2852375"/>
            <a:ext cx="3576915" cy="2947916"/>
          </a:xfrm>
          <a:prstGeom prst="rect">
            <a:avLst/>
          </a:prstGeom>
          <a:solidFill>
            <a:srgbClr val="4B6F6A"/>
          </a:solidFill>
        </p:spPr>
        <p:txBody>
          <a:bodyPr vert="horz" lIns="108000" tIns="0" rIns="108000" bIns="0" rtlCol="0" anchor="t" anchorCtr="0">
            <a:noAutofit/>
          </a:bodyPr>
          <a:lstStyle>
            <a:defPPr>
              <a:defRPr lang="en-US"/>
            </a:defPPr>
            <a:lvl1pPr lvl="0" algn="ctr">
              <a:spcBef>
                <a:spcPct val="20000"/>
              </a:spcBef>
              <a:defRPr sz="1200" b="1">
                <a:solidFill>
                  <a:schemeClr val="accent3">
                    <a:lumMod val="60000"/>
                    <a:lumOff val="40000"/>
                  </a:schemeClr>
                </a:solidFill>
                <a:latin typeface="Century Gothic" panose="020B0502020202020204" pitchFamily="34" charset="0"/>
                <a:cs typeface="Helvetica Neue Thin"/>
              </a:defRPr>
            </a:lvl1pPr>
          </a:lstStyle>
          <a:p>
            <a:pPr lvl="0">
              <a:spcBef>
                <a:spcPts val="0"/>
              </a:spcBef>
            </a:pPr>
            <a:r>
              <a:rPr lang="en-US" sz="2000" dirty="0" smtClean="0"/>
              <a:t>POTENTIAL</a:t>
            </a:r>
            <a:endParaRPr lang="en-US" sz="2000" dirty="0"/>
          </a:p>
          <a:p>
            <a:r>
              <a:rPr lang="en-US" sz="1600" dirty="0"/>
              <a:t>Good nutrition helps children be all they can be </a:t>
            </a:r>
          </a:p>
          <a:p>
            <a:endParaRPr lang="en-GB" sz="1600" b="0" dirty="0">
              <a:solidFill>
                <a:schemeClr val="bg1"/>
              </a:solidFill>
            </a:endParaRPr>
          </a:p>
          <a:p>
            <a:r>
              <a:rPr lang="en-US" sz="1600" b="0" dirty="0" smtClean="0">
                <a:solidFill>
                  <a:schemeClr val="bg1"/>
                </a:solidFill>
              </a:rPr>
              <a:t>Good </a:t>
            </a:r>
            <a:r>
              <a:rPr lang="en-US" sz="1600" b="0" dirty="0">
                <a:solidFill>
                  <a:schemeClr val="bg1"/>
                </a:solidFill>
              </a:rPr>
              <a:t>nutrition helps develop strong brains and bodies, allowing this generation the opportunity to not just survive, but also to reach their full </a:t>
            </a:r>
            <a:r>
              <a:rPr lang="en-US" sz="1600" b="0" dirty="0" smtClean="0">
                <a:solidFill>
                  <a:schemeClr val="bg1"/>
                </a:solidFill>
              </a:rPr>
              <a:t>potential </a:t>
            </a:r>
            <a:r>
              <a:rPr lang="en-US" sz="1600" b="0" dirty="0">
                <a:solidFill>
                  <a:schemeClr val="bg1"/>
                </a:solidFill>
              </a:rPr>
              <a:t>throughout life.</a:t>
            </a:r>
          </a:p>
          <a:p>
            <a:pPr lvl="0">
              <a:spcBef>
                <a:spcPts val="0"/>
              </a:spcBef>
            </a:pPr>
            <a:endParaRPr lang="en-US" sz="1100" b="0" dirty="0" smtClean="0">
              <a:solidFill>
                <a:schemeClr val="bg1"/>
              </a:solidFill>
              <a:latin typeface="Helvetica Neue Thin"/>
            </a:endParaRPr>
          </a:p>
        </p:txBody>
      </p:sp>
      <p:sp>
        <p:nvSpPr>
          <p:cNvPr id="22" name="Content Placeholder 23"/>
          <p:cNvSpPr txBox="1">
            <a:spLocks/>
          </p:cNvSpPr>
          <p:nvPr/>
        </p:nvSpPr>
        <p:spPr>
          <a:xfrm>
            <a:off x="8184779" y="2852375"/>
            <a:ext cx="3576915" cy="2947916"/>
          </a:xfrm>
          <a:prstGeom prst="rect">
            <a:avLst/>
          </a:prstGeom>
          <a:solidFill>
            <a:srgbClr val="4B6F6A"/>
          </a:solidFill>
        </p:spPr>
        <p:txBody>
          <a:bodyPr vert="horz" lIns="108000" tIns="0" rIns="108000" bIns="0" rtlCol="0" anchor="t" anchorCtr="0">
            <a:noAutofit/>
          </a:bodyPr>
          <a:lstStyle>
            <a:defPPr>
              <a:defRPr lang="en-US"/>
            </a:defPPr>
            <a:lvl1pPr lvl="0" algn="ctr">
              <a:spcBef>
                <a:spcPct val="20000"/>
              </a:spcBef>
              <a:defRPr sz="1200" b="1">
                <a:solidFill>
                  <a:schemeClr val="accent3">
                    <a:lumMod val="60000"/>
                    <a:lumOff val="40000"/>
                  </a:schemeClr>
                </a:solidFill>
                <a:latin typeface="Century Gothic" panose="020B0502020202020204" pitchFamily="34" charset="0"/>
                <a:cs typeface="Helvetica Neue Thin"/>
              </a:defRPr>
            </a:lvl1pPr>
          </a:lstStyle>
          <a:p>
            <a:pPr>
              <a:spcBef>
                <a:spcPts val="0"/>
              </a:spcBef>
            </a:pPr>
            <a:r>
              <a:rPr lang="en-US" sz="2000" dirty="0" smtClean="0"/>
              <a:t>PROGRESS</a:t>
            </a:r>
            <a:endParaRPr lang="en-US" sz="2000" dirty="0"/>
          </a:p>
          <a:p>
            <a:r>
              <a:rPr lang="en-US" sz="1600" dirty="0"/>
              <a:t>Good nutrition helps nations be all they can </a:t>
            </a:r>
            <a:r>
              <a:rPr lang="en-US" sz="1600" dirty="0" smtClean="0"/>
              <a:t>be</a:t>
            </a:r>
          </a:p>
          <a:p>
            <a:endParaRPr lang="en-GB" sz="1600" b="0" dirty="0" smtClean="0">
              <a:solidFill>
                <a:schemeClr val="bg1"/>
              </a:solidFill>
            </a:endParaRPr>
          </a:p>
          <a:p>
            <a:r>
              <a:rPr lang="en-GB" sz="1600" b="0" dirty="0">
                <a:solidFill>
                  <a:schemeClr val="bg1"/>
                </a:solidFill>
              </a:rPr>
              <a:t>Good nutrition for children impacts everyone. </a:t>
            </a:r>
            <a:r>
              <a:rPr lang="en-GB" sz="1600" b="0" dirty="0" smtClean="0">
                <a:solidFill>
                  <a:schemeClr val="bg1"/>
                </a:solidFill>
              </a:rPr>
              <a:t>As </a:t>
            </a:r>
            <a:r>
              <a:rPr lang="en-GB" sz="1600" b="0" dirty="0">
                <a:solidFill>
                  <a:schemeClr val="bg1"/>
                </a:solidFill>
              </a:rPr>
              <a:t>children grow strong, so do communities and countries, thus ending the cycle of poverty. </a:t>
            </a:r>
          </a:p>
        </p:txBody>
      </p:sp>
      <p:sp>
        <p:nvSpPr>
          <p:cNvPr id="7" name="Title 1"/>
          <p:cNvSpPr txBox="1">
            <a:spLocks/>
          </p:cNvSpPr>
          <p:nvPr/>
        </p:nvSpPr>
        <p:spPr>
          <a:xfrm>
            <a:off x="107576" y="72513"/>
            <a:ext cx="10515600" cy="794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smtClean="0">
                <a:solidFill>
                  <a:schemeClr val="bg1"/>
                </a:solidFill>
                <a:latin typeface="Century Gothic" panose="020B0502020202020204" pitchFamily="34" charset="0"/>
              </a:rPr>
              <a:t>WHY does it matter? </a:t>
            </a:r>
            <a:endParaRPr lang="en-GB" sz="2800" b="1" dirty="0">
              <a:solidFill>
                <a:schemeClr val="bg1"/>
              </a:solidFill>
              <a:latin typeface="Century Gothic" panose="020B0502020202020204" pitchFamily="34" charset="0"/>
            </a:endParaRPr>
          </a:p>
        </p:txBody>
      </p:sp>
      <p:sp>
        <p:nvSpPr>
          <p:cNvPr id="2" name="Rectangle 1"/>
          <p:cNvSpPr/>
          <p:nvPr/>
        </p:nvSpPr>
        <p:spPr>
          <a:xfrm>
            <a:off x="1434353" y="1172379"/>
            <a:ext cx="9018494" cy="923330"/>
          </a:xfrm>
          <a:prstGeom prst="rect">
            <a:avLst/>
          </a:prstGeom>
        </p:spPr>
        <p:txBody>
          <a:bodyPr wrap="square">
            <a:spAutoFit/>
          </a:bodyPr>
          <a:lstStyle/>
          <a:p>
            <a:r>
              <a:rPr lang="en-US" b="1" dirty="0">
                <a:latin typeface="Century Gothic" panose="020B0502020202020204" pitchFamily="34" charset="0"/>
              </a:rPr>
              <a:t>The right nutrients for both mother and baby in the first 1,000 days from conception to the second birthday sets the stage for physical, emotional and intellectual development for that child’s entire life.</a:t>
            </a:r>
            <a:endParaRPr lang="en-GB" b="1" dirty="0"/>
          </a:p>
        </p:txBody>
      </p:sp>
      <p:sp>
        <p:nvSpPr>
          <p:cNvPr id="3" name="TextBox 2"/>
          <p:cNvSpPr txBox="1"/>
          <p:nvPr/>
        </p:nvSpPr>
        <p:spPr>
          <a:xfrm>
            <a:off x="376517" y="2497942"/>
            <a:ext cx="3576915" cy="369332"/>
          </a:xfrm>
          <a:prstGeom prst="rect">
            <a:avLst/>
          </a:prstGeom>
          <a:noFill/>
        </p:spPr>
        <p:txBody>
          <a:bodyPr wrap="square" rtlCol="0">
            <a:spAutoFit/>
          </a:bodyPr>
          <a:lstStyle/>
          <a:p>
            <a:r>
              <a:rPr lang="en-GB" b="1" dirty="0" smtClean="0"/>
              <a:t>Argument 1</a:t>
            </a:r>
            <a:endParaRPr lang="en-GB" b="1" dirty="0"/>
          </a:p>
        </p:txBody>
      </p:sp>
      <p:sp>
        <p:nvSpPr>
          <p:cNvPr id="12" name="TextBox 11"/>
          <p:cNvSpPr txBox="1"/>
          <p:nvPr/>
        </p:nvSpPr>
        <p:spPr>
          <a:xfrm>
            <a:off x="4280649" y="2506402"/>
            <a:ext cx="3576915" cy="369332"/>
          </a:xfrm>
          <a:prstGeom prst="rect">
            <a:avLst/>
          </a:prstGeom>
          <a:noFill/>
        </p:spPr>
        <p:txBody>
          <a:bodyPr wrap="square" rtlCol="0">
            <a:spAutoFit/>
          </a:bodyPr>
          <a:lstStyle/>
          <a:p>
            <a:r>
              <a:rPr lang="en-GB" b="1" dirty="0" smtClean="0"/>
              <a:t>Argument 2</a:t>
            </a:r>
            <a:endParaRPr lang="en-GB" b="1" dirty="0"/>
          </a:p>
        </p:txBody>
      </p:sp>
      <p:sp>
        <p:nvSpPr>
          <p:cNvPr id="13" name="TextBox 12"/>
          <p:cNvSpPr txBox="1"/>
          <p:nvPr/>
        </p:nvSpPr>
        <p:spPr>
          <a:xfrm>
            <a:off x="8184778" y="2465676"/>
            <a:ext cx="3576915" cy="369332"/>
          </a:xfrm>
          <a:prstGeom prst="rect">
            <a:avLst/>
          </a:prstGeom>
          <a:noFill/>
        </p:spPr>
        <p:txBody>
          <a:bodyPr wrap="square" rtlCol="0">
            <a:spAutoFit/>
          </a:bodyPr>
          <a:lstStyle/>
          <a:p>
            <a:r>
              <a:rPr lang="en-GB" b="1" dirty="0" smtClean="0"/>
              <a:t>Argument 3</a:t>
            </a:r>
            <a:endParaRPr lang="en-GB" b="1" dirty="0"/>
          </a:p>
        </p:txBody>
      </p:sp>
    </p:spTree>
    <p:extLst>
      <p:ext uri="{BB962C8B-B14F-4D97-AF65-F5344CB8AC3E}">
        <p14:creationId xmlns:p14="http://schemas.microsoft.com/office/powerpoint/2010/main" val="4256823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7576" y="205245"/>
            <a:ext cx="10515600" cy="794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smtClean="0">
                <a:solidFill>
                  <a:schemeClr val="bg1"/>
                </a:solidFill>
                <a:latin typeface="Century Gothic" panose="020B0502020202020204" pitchFamily="34" charset="0"/>
              </a:rPr>
              <a:t>Key implications for how we communicate</a:t>
            </a:r>
            <a:endParaRPr lang="en-GB" sz="2800" b="1" dirty="0">
              <a:solidFill>
                <a:schemeClr val="bg1"/>
              </a:solidFill>
              <a:latin typeface="Century Gothic" panose="020B0502020202020204" pitchFamily="34" charset="0"/>
            </a:endParaRPr>
          </a:p>
        </p:txBody>
      </p:sp>
      <p:sp>
        <p:nvSpPr>
          <p:cNvPr id="3" name="Title 19"/>
          <p:cNvSpPr txBox="1">
            <a:spLocks/>
          </p:cNvSpPr>
          <p:nvPr/>
        </p:nvSpPr>
        <p:spPr>
          <a:xfrm>
            <a:off x="452501" y="472186"/>
            <a:ext cx="1572211" cy="993774"/>
          </a:xfrm>
          <a:prstGeom prst="rect">
            <a:avLst/>
          </a:prstGeom>
        </p:spPr>
        <p:txBody>
          <a:bodyPr vert="horz" lIns="91387" tIns="45693" rIns="91387" bIns="45693" rtlCol="0" anchor="b">
            <a:noAutofit/>
          </a:bodyPr>
          <a:lstStyle>
            <a:lvl1pPr algn="l" defTabSz="456933" rtl="0" eaLnBrk="1" latinLnBrk="0" hangingPunct="1">
              <a:lnSpc>
                <a:spcPct val="80000"/>
              </a:lnSpc>
              <a:spcBef>
                <a:spcPct val="0"/>
              </a:spcBef>
              <a:buNone/>
              <a:defRPr sz="2800" b="1" kern="1200" cap="none">
                <a:solidFill>
                  <a:schemeClr val="tx1"/>
                </a:solidFill>
                <a:latin typeface="+mj-lt"/>
                <a:ea typeface="+mj-ea"/>
                <a:cs typeface="+mj-cs"/>
              </a:defRPr>
            </a:lvl1pPr>
          </a:lstStyle>
          <a:p>
            <a:r>
              <a:rPr lang="en-US" sz="2000" dirty="0" smtClean="0">
                <a:solidFill>
                  <a:srgbClr val="000000"/>
                </a:solidFill>
                <a:latin typeface="Century Gothic" panose="020B0502020202020204" pitchFamily="34" charset="0"/>
                <a:cs typeface="Helvetica Neue Thin"/>
              </a:rPr>
              <a:t>Do:</a:t>
            </a:r>
            <a:endParaRPr lang="en-US" sz="2000" dirty="0">
              <a:solidFill>
                <a:srgbClr val="000000"/>
              </a:solidFill>
              <a:latin typeface="Century Gothic" panose="020B0502020202020204" pitchFamily="34" charset="0"/>
              <a:cs typeface="Helvetica Neue Thin"/>
            </a:endParaRPr>
          </a:p>
        </p:txBody>
      </p:sp>
      <p:sp>
        <p:nvSpPr>
          <p:cNvPr id="4" name="Title 19"/>
          <p:cNvSpPr txBox="1">
            <a:spLocks/>
          </p:cNvSpPr>
          <p:nvPr/>
        </p:nvSpPr>
        <p:spPr>
          <a:xfrm>
            <a:off x="6206513" y="458538"/>
            <a:ext cx="2572159" cy="993774"/>
          </a:xfrm>
          <a:prstGeom prst="rect">
            <a:avLst/>
          </a:prstGeom>
        </p:spPr>
        <p:txBody>
          <a:bodyPr vert="horz" lIns="91387" tIns="45693" rIns="91387" bIns="45693" rtlCol="0" anchor="b">
            <a:noAutofit/>
          </a:bodyPr>
          <a:lstStyle>
            <a:lvl1pPr algn="l" defTabSz="456933" rtl="0" eaLnBrk="1" latinLnBrk="0" hangingPunct="1">
              <a:lnSpc>
                <a:spcPct val="80000"/>
              </a:lnSpc>
              <a:spcBef>
                <a:spcPct val="0"/>
              </a:spcBef>
              <a:buNone/>
              <a:defRPr sz="2800" b="1" kern="1200" cap="none">
                <a:solidFill>
                  <a:schemeClr val="tx1"/>
                </a:solidFill>
                <a:latin typeface="+mj-lt"/>
                <a:ea typeface="+mj-ea"/>
                <a:cs typeface="+mj-cs"/>
              </a:defRPr>
            </a:lvl1pPr>
          </a:lstStyle>
          <a:p>
            <a:r>
              <a:rPr lang="en-US" sz="2000" dirty="0" smtClean="0">
                <a:solidFill>
                  <a:srgbClr val="000000"/>
                </a:solidFill>
                <a:latin typeface="Century Gothic" panose="020B0502020202020204" pitchFamily="34" charset="0"/>
                <a:cs typeface="Helvetica Neue Thin"/>
              </a:rPr>
              <a:t>Don’t:</a:t>
            </a:r>
            <a:endParaRPr lang="en-US" sz="2000" dirty="0">
              <a:solidFill>
                <a:srgbClr val="000000"/>
              </a:solidFill>
              <a:latin typeface="Century Gothic" panose="020B0502020202020204" pitchFamily="34" charset="0"/>
              <a:cs typeface="Helvetica Neue Thin"/>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2681" y="999815"/>
            <a:ext cx="667241" cy="667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8776" y="978811"/>
            <a:ext cx="708311" cy="627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1771056"/>
            <a:ext cx="6096000" cy="640175"/>
          </a:xfrm>
          <a:prstGeom prst="rect">
            <a:avLst/>
          </a:prstGeom>
        </p:spPr>
        <p:txBody>
          <a:bodyPr>
            <a:spAutoFit/>
          </a:bodyPr>
          <a:lstStyle/>
          <a:p>
            <a:pPr marL="285750" marR="0" indent="-285750">
              <a:lnSpc>
                <a:spcPct val="115000"/>
              </a:lnSpc>
              <a:spcBef>
                <a:spcPts val="0"/>
              </a:spcBef>
              <a:spcAft>
                <a:spcPts val="0"/>
              </a:spcAft>
              <a:buFont typeface="Arial" panose="020B0604020202020204" pitchFamily="34" charset="0"/>
              <a:buChar char="•"/>
            </a:pPr>
            <a:r>
              <a:rPr lang="en-US" sz="1600" dirty="0">
                <a:solidFill>
                  <a:srgbClr val="000000"/>
                </a:solidFill>
                <a:latin typeface="Century Gothic"/>
                <a:ea typeface="Calibri"/>
                <a:cs typeface="Times New Roman"/>
              </a:rPr>
              <a:t>Position impact of poor nutrition around the damage on the inside, with stunting and wasting as proxy measures.</a:t>
            </a:r>
            <a:endParaRPr lang="en-GB" sz="1600" dirty="0">
              <a:ea typeface="Calibri"/>
              <a:cs typeface="Times New Roman"/>
            </a:endParaRPr>
          </a:p>
        </p:txBody>
      </p:sp>
      <p:sp>
        <p:nvSpPr>
          <p:cNvPr id="6" name="Rectangle 5"/>
          <p:cNvSpPr/>
          <p:nvPr/>
        </p:nvSpPr>
        <p:spPr>
          <a:xfrm>
            <a:off x="5995917" y="1762977"/>
            <a:ext cx="6096000" cy="658642"/>
          </a:xfrm>
          <a:prstGeom prst="rect">
            <a:avLst/>
          </a:prstGeom>
        </p:spPr>
        <p:txBody>
          <a:bodyPr>
            <a:spAutoFit/>
          </a:bodyPr>
          <a:lstStyle/>
          <a:p>
            <a:pPr marL="285750" lvl="0" indent="-285750">
              <a:lnSpc>
                <a:spcPct val="115000"/>
              </a:lnSpc>
              <a:buFont typeface="Arial" panose="020B0604020202020204" pitchFamily="34" charset="0"/>
              <a:buChar char="•"/>
            </a:pPr>
            <a:r>
              <a:rPr lang="en-US" sz="1600" dirty="0">
                <a:solidFill>
                  <a:srgbClr val="7F7F7F"/>
                </a:solidFill>
                <a:latin typeface="Century Gothic"/>
                <a:ea typeface="Calibri"/>
                <a:cs typeface="Times New Roman"/>
              </a:rPr>
              <a:t>Position stunting and wasting as the two things that we are trying to stop as ends in themselves.</a:t>
            </a:r>
            <a:endParaRPr lang="en-GB" sz="1600" dirty="0">
              <a:solidFill>
                <a:prstClr val="black"/>
              </a:solidFill>
              <a:ea typeface="Calibri"/>
              <a:cs typeface="Times New Roman"/>
            </a:endParaRPr>
          </a:p>
        </p:txBody>
      </p:sp>
      <p:sp>
        <p:nvSpPr>
          <p:cNvPr id="7" name="Rectangle 6"/>
          <p:cNvSpPr/>
          <p:nvPr/>
        </p:nvSpPr>
        <p:spPr>
          <a:xfrm>
            <a:off x="0" y="2438538"/>
            <a:ext cx="6096000" cy="1206484"/>
          </a:xfrm>
          <a:prstGeom prst="rect">
            <a:avLst/>
          </a:prstGeom>
        </p:spPr>
        <p:txBody>
          <a:bodyPr>
            <a:spAutoFit/>
          </a:bodyPr>
          <a:lstStyle/>
          <a:p>
            <a:pPr marL="285750" lvl="0" indent="-285750">
              <a:lnSpc>
                <a:spcPct val="115000"/>
              </a:lnSpc>
              <a:buFont typeface="Arial" panose="020B0604020202020204" pitchFamily="34" charset="0"/>
              <a:buChar char="•"/>
            </a:pPr>
            <a:r>
              <a:rPr lang="en-US" sz="1600" dirty="0">
                <a:solidFill>
                  <a:srgbClr val="000000"/>
                </a:solidFill>
                <a:latin typeface="Century Gothic"/>
                <a:ea typeface="Calibri"/>
                <a:cs typeface="Times New Roman"/>
              </a:rPr>
              <a:t>Use the impact of poor nutrition on the immune system as a reason to believe why it is the underlying cause of nearly half of child deaths. This applies for both wasting and stunting</a:t>
            </a:r>
            <a:r>
              <a:rPr lang="en-GB" sz="1600" i="1" dirty="0">
                <a:solidFill>
                  <a:srgbClr val="000000"/>
                </a:solidFill>
                <a:latin typeface="Century Gothic"/>
                <a:ea typeface="Calibri"/>
                <a:cs typeface="Times New Roman"/>
              </a:rPr>
              <a:t>.</a:t>
            </a:r>
            <a:endParaRPr lang="en-GB" sz="1600" dirty="0">
              <a:solidFill>
                <a:prstClr val="black"/>
              </a:solidFill>
              <a:ea typeface="Calibri"/>
              <a:cs typeface="Times New Roman"/>
            </a:endParaRPr>
          </a:p>
        </p:txBody>
      </p:sp>
      <p:sp>
        <p:nvSpPr>
          <p:cNvPr id="8" name="Rectangle 7"/>
          <p:cNvSpPr/>
          <p:nvPr/>
        </p:nvSpPr>
        <p:spPr>
          <a:xfrm>
            <a:off x="5995917" y="2526827"/>
            <a:ext cx="6096000" cy="923330"/>
          </a:xfrm>
          <a:prstGeom prst="rect">
            <a:avLst/>
          </a:prstGeom>
        </p:spPr>
        <p:txBody>
          <a:bodyPr>
            <a:spAutoFit/>
          </a:bodyPr>
          <a:lstStyle/>
          <a:p>
            <a:pPr marL="285750" lvl="0" indent="-285750">
              <a:lnSpc>
                <a:spcPct val="115000"/>
              </a:lnSpc>
              <a:buFont typeface="Arial" panose="020B0604020202020204" pitchFamily="34" charset="0"/>
              <a:buChar char="•"/>
            </a:pPr>
            <a:r>
              <a:rPr lang="en-US" sz="1600" dirty="0">
                <a:solidFill>
                  <a:srgbClr val="7F7F7F"/>
                </a:solidFill>
                <a:latin typeface="Century Gothic"/>
                <a:ea typeface="Calibri"/>
                <a:cs typeface="Times New Roman"/>
              </a:rPr>
              <a:t>Tell people poor nutrition is the underlying cause of nearly half of child deaths without giving them a concrete reason to believe.</a:t>
            </a:r>
            <a:endParaRPr lang="en-GB" sz="1600" dirty="0">
              <a:solidFill>
                <a:prstClr val="black"/>
              </a:solidFill>
              <a:ea typeface="Calibri"/>
              <a:cs typeface="Times New Roman"/>
            </a:endParaRPr>
          </a:p>
        </p:txBody>
      </p:sp>
      <p:sp>
        <p:nvSpPr>
          <p:cNvPr id="9" name="Rectangle 8"/>
          <p:cNvSpPr/>
          <p:nvPr/>
        </p:nvSpPr>
        <p:spPr>
          <a:xfrm>
            <a:off x="0" y="3672330"/>
            <a:ext cx="6096000" cy="941796"/>
          </a:xfrm>
          <a:prstGeom prst="rect">
            <a:avLst/>
          </a:prstGeom>
        </p:spPr>
        <p:txBody>
          <a:bodyPr>
            <a:spAutoFit/>
          </a:bodyPr>
          <a:lstStyle/>
          <a:p>
            <a:pPr marL="285750" lvl="0" indent="-285750">
              <a:lnSpc>
                <a:spcPct val="115000"/>
              </a:lnSpc>
              <a:buFont typeface="Arial" panose="020B0604020202020204" pitchFamily="34" charset="0"/>
              <a:buChar char="•"/>
            </a:pPr>
            <a:r>
              <a:rPr lang="en-US" sz="1600" dirty="0">
                <a:solidFill>
                  <a:srgbClr val="000000"/>
                </a:solidFill>
                <a:latin typeface="Century Gothic"/>
                <a:ea typeface="Calibri"/>
                <a:cs typeface="Times New Roman"/>
              </a:rPr>
              <a:t>Talk about how good nutrition helps some of our vital organs develop and grow, as that makes it feel distinctive and concrete.</a:t>
            </a:r>
            <a:r>
              <a:rPr lang="en-US" sz="1600" i="1" dirty="0">
                <a:solidFill>
                  <a:srgbClr val="000000"/>
                </a:solidFill>
                <a:latin typeface="Century Gothic"/>
                <a:ea typeface="Calibri"/>
                <a:cs typeface="Times New Roman"/>
              </a:rPr>
              <a:t> </a:t>
            </a:r>
            <a:endParaRPr lang="en-GB" sz="1600" dirty="0">
              <a:solidFill>
                <a:prstClr val="black"/>
              </a:solidFill>
              <a:ea typeface="Calibri"/>
              <a:cs typeface="Times New Roman"/>
            </a:endParaRPr>
          </a:p>
        </p:txBody>
      </p:sp>
      <p:sp>
        <p:nvSpPr>
          <p:cNvPr id="10" name="Rectangle 9"/>
          <p:cNvSpPr/>
          <p:nvPr/>
        </p:nvSpPr>
        <p:spPr>
          <a:xfrm>
            <a:off x="5995917" y="3698028"/>
            <a:ext cx="6096000" cy="640175"/>
          </a:xfrm>
          <a:prstGeom prst="rect">
            <a:avLst/>
          </a:prstGeom>
        </p:spPr>
        <p:txBody>
          <a:bodyPr>
            <a:spAutoFit/>
          </a:bodyPr>
          <a:lstStyle/>
          <a:p>
            <a:pPr marL="285750" lvl="0" indent="-285750">
              <a:lnSpc>
                <a:spcPct val="115000"/>
              </a:lnSpc>
              <a:buFont typeface="Arial" panose="020B0604020202020204" pitchFamily="34" charset="0"/>
              <a:buChar char="•"/>
            </a:pPr>
            <a:r>
              <a:rPr lang="en-US" sz="1600" dirty="0">
                <a:solidFill>
                  <a:srgbClr val="7F7F7F"/>
                </a:solidFill>
                <a:latin typeface="Century Gothic"/>
                <a:ea typeface="Calibri"/>
                <a:cs typeface="Times New Roman"/>
              </a:rPr>
              <a:t>Use generic growth messages that could be used for the majority of global health issues.</a:t>
            </a:r>
            <a:endParaRPr lang="en-GB" sz="1600" dirty="0">
              <a:solidFill>
                <a:prstClr val="black"/>
              </a:solidFill>
              <a:ea typeface="Calibri"/>
              <a:cs typeface="Times New Roman"/>
            </a:endParaRPr>
          </a:p>
        </p:txBody>
      </p:sp>
      <p:sp>
        <p:nvSpPr>
          <p:cNvPr id="14" name="Rectangle 13"/>
          <p:cNvSpPr/>
          <p:nvPr/>
        </p:nvSpPr>
        <p:spPr>
          <a:xfrm>
            <a:off x="0" y="4641434"/>
            <a:ext cx="6096000" cy="658642"/>
          </a:xfrm>
          <a:prstGeom prst="rect">
            <a:avLst/>
          </a:prstGeom>
        </p:spPr>
        <p:txBody>
          <a:bodyPr>
            <a:spAutoFit/>
          </a:bodyPr>
          <a:lstStyle/>
          <a:p>
            <a:pPr marL="285750" lvl="0" indent="-285750">
              <a:lnSpc>
                <a:spcPct val="115000"/>
              </a:lnSpc>
              <a:buFont typeface="Arial" panose="020B0604020202020204" pitchFamily="34" charset="0"/>
              <a:buChar char="•"/>
            </a:pPr>
            <a:r>
              <a:rPr lang="en-US" sz="1600" dirty="0">
                <a:solidFill>
                  <a:srgbClr val="000000"/>
                </a:solidFill>
                <a:latin typeface="Century Gothic"/>
                <a:ea typeface="Calibri"/>
                <a:cs typeface="Times New Roman"/>
              </a:rPr>
              <a:t>Communicate stories of how we are on our way to making an impact.</a:t>
            </a:r>
            <a:endParaRPr lang="en-GB" sz="1600" dirty="0">
              <a:solidFill>
                <a:prstClr val="black"/>
              </a:solidFill>
              <a:ea typeface="Calibri"/>
              <a:cs typeface="Times New Roman"/>
            </a:endParaRPr>
          </a:p>
        </p:txBody>
      </p:sp>
      <p:sp>
        <p:nvSpPr>
          <p:cNvPr id="15" name="Rectangle 14"/>
          <p:cNvSpPr/>
          <p:nvPr/>
        </p:nvSpPr>
        <p:spPr>
          <a:xfrm>
            <a:off x="5995917" y="4698368"/>
            <a:ext cx="5335115" cy="375487"/>
          </a:xfrm>
          <a:prstGeom prst="rect">
            <a:avLst/>
          </a:prstGeom>
        </p:spPr>
        <p:txBody>
          <a:bodyPr wrap="none">
            <a:spAutoFit/>
          </a:bodyPr>
          <a:lstStyle/>
          <a:p>
            <a:pPr marL="285750" lvl="0" indent="-285750">
              <a:lnSpc>
                <a:spcPct val="115000"/>
              </a:lnSpc>
              <a:buFont typeface="Arial" panose="020B0604020202020204" pitchFamily="34" charset="0"/>
              <a:buChar char="•"/>
            </a:pPr>
            <a:r>
              <a:rPr lang="en-US" sz="1600" dirty="0">
                <a:solidFill>
                  <a:srgbClr val="7F7F7F"/>
                </a:solidFill>
                <a:latin typeface="Century Gothic"/>
                <a:ea typeface="Calibri"/>
                <a:cs typeface="Times New Roman"/>
              </a:rPr>
              <a:t>Don’t just leave people dwelling on the problem.</a:t>
            </a:r>
            <a:endParaRPr lang="en-GB" sz="1600" dirty="0">
              <a:solidFill>
                <a:prstClr val="black"/>
              </a:solidFill>
              <a:ea typeface="Calibri"/>
              <a:cs typeface="Times New Roman"/>
            </a:endParaRPr>
          </a:p>
        </p:txBody>
      </p:sp>
      <p:sp>
        <p:nvSpPr>
          <p:cNvPr id="16" name="Rectangle 15"/>
          <p:cNvSpPr/>
          <p:nvPr/>
        </p:nvSpPr>
        <p:spPr>
          <a:xfrm>
            <a:off x="0" y="5327383"/>
            <a:ext cx="6096000" cy="941796"/>
          </a:xfrm>
          <a:prstGeom prst="rect">
            <a:avLst/>
          </a:prstGeom>
        </p:spPr>
        <p:txBody>
          <a:bodyPr>
            <a:spAutoFit/>
          </a:bodyPr>
          <a:lstStyle/>
          <a:p>
            <a:pPr marL="285750" lvl="0" indent="-285750">
              <a:lnSpc>
                <a:spcPct val="115000"/>
              </a:lnSpc>
              <a:buFont typeface="Arial" panose="020B0604020202020204" pitchFamily="34" charset="0"/>
              <a:buChar char="•"/>
            </a:pPr>
            <a:r>
              <a:rPr lang="en-US" sz="1600" dirty="0">
                <a:solidFill>
                  <a:srgbClr val="000000"/>
                </a:solidFill>
                <a:latin typeface="Century Gothic"/>
                <a:ea typeface="Calibri"/>
                <a:cs typeface="Times New Roman"/>
              </a:rPr>
              <a:t>Use the impact of 1,000 days not just on rate of survival, but on losses that cannot be regained, to inject urgency and narrow window of opportunity to act.</a:t>
            </a:r>
            <a:endParaRPr lang="en-GB" sz="1600" dirty="0">
              <a:solidFill>
                <a:prstClr val="black"/>
              </a:solidFill>
              <a:ea typeface="Calibri"/>
              <a:cs typeface="Times New Roman"/>
            </a:endParaRPr>
          </a:p>
        </p:txBody>
      </p:sp>
      <p:sp>
        <p:nvSpPr>
          <p:cNvPr id="21" name="Rectangle 20"/>
          <p:cNvSpPr/>
          <p:nvPr/>
        </p:nvSpPr>
        <p:spPr>
          <a:xfrm>
            <a:off x="5995917" y="5385951"/>
            <a:ext cx="4948791" cy="375487"/>
          </a:xfrm>
          <a:prstGeom prst="rect">
            <a:avLst/>
          </a:prstGeom>
        </p:spPr>
        <p:txBody>
          <a:bodyPr wrap="none">
            <a:spAutoFit/>
          </a:bodyPr>
          <a:lstStyle/>
          <a:p>
            <a:pPr marL="285750" lvl="0" indent="-285750">
              <a:lnSpc>
                <a:spcPct val="115000"/>
              </a:lnSpc>
              <a:buFont typeface="Arial" panose="020B0604020202020204" pitchFamily="34" charset="0"/>
              <a:buChar char="•"/>
            </a:pPr>
            <a:r>
              <a:rPr lang="en-US" sz="1600" dirty="0">
                <a:solidFill>
                  <a:srgbClr val="7F7F7F"/>
                </a:solidFill>
                <a:latin typeface="Century Gothic"/>
                <a:ea typeface="Calibri"/>
                <a:cs typeface="Times New Roman"/>
              </a:rPr>
              <a:t>Fall back on using hunger as the urgent story.</a:t>
            </a:r>
            <a:endParaRPr lang="en-GB" sz="1600" dirty="0">
              <a:solidFill>
                <a:prstClr val="black"/>
              </a:solidFill>
              <a:ea typeface="Calibri"/>
              <a:cs typeface="Times New Roman"/>
            </a:endParaRPr>
          </a:p>
        </p:txBody>
      </p:sp>
    </p:spTree>
    <p:extLst>
      <p:ext uri="{BB962C8B-B14F-4D97-AF65-F5344CB8AC3E}">
        <p14:creationId xmlns:p14="http://schemas.microsoft.com/office/powerpoint/2010/main" val="234408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4" grpId="0"/>
      <p:bldP spid="15" grpId="0"/>
      <p:bldP spid="16"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4523" y="0"/>
            <a:ext cx="926295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67839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4798" y="376137"/>
            <a:ext cx="11845350"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900" b="1" dirty="0" smtClean="0">
                <a:solidFill>
                  <a:srgbClr val="4B6F6A"/>
                </a:solidFill>
                <a:latin typeface="Century Gothic" panose="020B0502020202020204" pitchFamily="34" charset="0"/>
              </a:rPr>
              <a:t>Toolkit made up of range of materials and formats</a:t>
            </a:r>
            <a:endParaRPr lang="en-GB" sz="3900" b="1" dirty="0">
              <a:solidFill>
                <a:srgbClr val="FF0000"/>
              </a:solidFill>
              <a:latin typeface="Century Gothic" panose="020B0502020202020204" pitchFamily="34"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72440" y="4948890"/>
            <a:ext cx="2410127" cy="1205064"/>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6274" y="5146451"/>
            <a:ext cx="2410127" cy="1205064"/>
          </a:xfrm>
          <a:prstGeom prst="rect">
            <a:avLst/>
          </a:prstGeom>
        </p:spPr>
      </p:pic>
      <p:pic>
        <p:nvPicPr>
          <p:cNvPr id="8" name="Picture 7"/>
          <p:cNvPicPr>
            <a:picLocks noChangeAspect="1"/>
          </p:cNvPicPr>
          <p:nvPr/>
        </p:nvPicPr>
        <p:blipFill rotWithShape="1">
          <a:blip r:embed="rId5"/>
          <a:srcRect l="20841" t="11285" r="20811" b="15577"/>
          <a:stretch/>
        </p:blipFill>
        <p:spPr>
          <a:xfrm>
            <a:off x="4949826" y="2432493"/>
            <a:ext cx="3335246" cy="2351613"/>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b="9358"/>
          <a:stretch/>
        </p:blipFill>
        <p:spPr>
          <a:xfrm>
            <a:off x="8490304" y="2343239"/>
            <a:ext cx="2913811" cy="3735939"/>
          </a:xfrm>
          <a:prstGeom prst="rect">
            <a:avLst/>
          </a:prstGeom>
        </p:spPr>
      </p:pic>
      <p:pic>
        <p:nvPicPr>
          <p:cNvPr id="11" name="Picture 10"/>
          <p:cNvPicPr>
            <a:picLocks noChangeAspect="1"/>
          </p:cNvPicPr>
          <p:nvPr/>
        </p:nvPicPr>
        <p:blipFill rotWithShape="1">
          <a:blip r:embed="rId7"/>
          <a:srcRect l="24157" t="12314" r="40832" b="41331"/>
          <a:stretch/>
        </p:blipFill>
        <p:spPr>
          <a:xfrm>
            <a:off x="981815" y="2493220"/>
            <a:ext cx="2932670" cy="2184176"/>
          </a:xfrm>
          <a:prstGeom prst="rect">
            <a:avLst/>
          </a:prstGeom>
        </p:spPr>
      </p:pic>
      <p:sp>
        <p:nvSpPr>
          <p:cNvPr id="12" name="TextBox 11"/>
          <p:cNvSpPr txBox="1"/>
          <p:nvPr/>
        </p:nvSpPr>
        <p:spPr>
          <a:xfrm>
            <a:off x="2085130" y="2194866"/>
            <a:ext cx="726039" cy="307777"/>
          </a:xfrm>
          <a:prstGeom prst="rect">
            <a:avLst/>
          </a:prstGeom>
          <a:noFill/>
        </p:spPr>
        <p:txBody>
          <a:bodyPr wrap="square" rtlCol="0">
            <a:spAutoFit/>
          </a:bodyPr>
          <a:lstStyle/>
          <a:p>
            <a:r>
              <a:rPr lang="en-GB" sz="1400" dirty="0" smtClean="0">
                <a:latin typeface="Century Gothic" panose="020B0502020202020204" pitchFamily="34" charset="0"/>
              </a:rPr>
              <a:t>Video</a:t>
            </a:r>
            <a:endParaRPr lang="en-GB" sz="1400" dirty="0">
              <a:latin typeface="Century Gothic" panose="020B0502020202020204" pitchFamily="34" charset="0"/>
            </a:endParaRPr>
          </a:p>
        </p:txBody>
      </p:sp>
      <p:sp>
        <p:nvSpPr>
          <p:cNvPr id="13" name="TextBox 12"/>
          <p:cNvSpPr txBox="1"/>
          <p:nvPr/>
        </p:nvSpPr>
        <p:spPr>
          <a:xfrm>
            <a:off x="2709420" y="6442557"/>
            <a:ext cx="1568083" cy="307777"/>
          </a:xfrm>
          <a:prstGeom prst="rect">
            <a:avLst/>
          </a:prstGeom>
          <a:noFill/>
        </p:spPr>
        <p:txBody>
          <a:bodyPr wrap="square" rtlCol="0">
            <a:spAutoFit/>
          </a:bodyPr>
          <a:lstStyle/>
          <a:p>
            <a:r>
              <a:rPr lang="en-GB" sz="1400" dirty="0" smtClean="0">
                <a:latin typeface="Century Gothic" panose="020B0502020202020204" pitchFamily="34" charset="0"/>
              </a:rPr>
              <a:t>Social media</a:t>
            </a:r>
            <a:endParaRPr lang="en-GB" sz="1400" dirty="0">
              <a:latin typeface="Century Gothic" panose="020B0502020202020204" pitchFamily="34" charset="0"/>
            </a:endParaRPr>
          </a:p>
        </p:txBody>
      </p:sp>
      <p:sp>
        <p:nvSpPr>
          <p:cNvPr id="14" name="TextBox 13"/>
          <p:cNvSpPr txBox="1"/>
          <p:nvPr/>
        </p:nvSpPr>
        <p:spPr>
          <a:xfrm>
            <a:off x="6297571" y="4784106"/>
            <a:ext cx="639755" cy="307777"/>
          </a:xfrm>
          <a:prstGeom prst="rect">
            <a:avLst/>
          </a:prstGeom>
          <a:noFill/>
        </p:spPr>
        <p:txBody>
          <a:bodyPr wrap="square" rtlCol="0">
            <a:spAutoFit/>
          </a:bodyPr>
          <a:lstStyle/>
          <a:p>
            <a:pPr algn="ctr"/>
            <a:r>
              <a:rPr lang="en-GB" sz="1400" dirty="0" smtClean="0">
                <a:latin typeface="Century Gothic" panose="020B0502020202020204" pitchFamily="34" charset="0"/>
              </a:rPr>
              <a:t>Print</a:t>
            </a:r>
            <a:endParaRPr lang="en-GB" sz="1400" dirty="0">
              <a:latin typeface="Century Gothic" panose="020B0502020202020204" pitchFamily="34" charset="0"/>
            </a:endParaRPr>
          </a:p>
        </p:txBody>
      </p:sp>
      <p:sp>
        <p:nvSpPr>
          <p:cNvPr id="15" name="TextBox 14"/>
          <p:cNvSpPr txBox="1"/>
          <p:nvPr/>
        </p:nvSpPr>
        <p:spPr>
          <a:xfrm>
            <a:off x="8971005" y="6064544"/>
            <a:ext cx="2108887" cy="307777"/>
          </a:xfrm>
          <a:prstGeom prst="rect">
            <a:avLst/>
          </a:prstGeom>
          <a:noFill/>
        </p:spPr>
        <p:txBody>
          <a:bodyPr wrap="square" rtlCol="0">
            <a:spAutoFit/>
          </a:bodyPr>
          <a:lstStyle/>
          <a:p>
            <a:r>
              <a:rPr lang="en-GB" sz="1400" dirty="0" smtClean="0">
                <a:latin typeface="Century Gothic" panose="020B0502020202020204" pitchFamily="34" charset="0"/>
              </a:rPr>
              <a:t>Graphics/infographics</a:t>
            </a:r>
            <a:endParaRPr lang="en-GB" sz="1400" dirty="0">
              <a:latin typeface="Century Gothic" panose="020B0502020202020204" pitchFamily="34" charset="0"/>
            </a:endParaRPr>
          </a:p>
        </p:txBody>
      </p:sp>
    </p:spTree>
    <p:extLst>
      <p:ext uri="{BB962C8B-B14F-4D97-AF65-F5344CB8AC3E}">
        <p14:creationId xmlns:p14="http://schemas.microsoft.com/office/powerpoint/2010/main" val="21727866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4800" y="999069"/>
            <a:ext cx="11565468" cy="4978398"/>
          </a:xfrm>
          <a:prstGeom prst="rect">
            <a:avLst/>
          </a:prstGeom>
        </p:spPr>
        <p:txBody>
          <a:bodyPr lIns="121917" tIns="60958" rIns="121917" bIns="60958" anchor="ctr">
            <a:noAutofit/>
          </a:bodyPr>
          <a:lstStyle>
            <a:lvl1pPr marL="0">
              <a:defRPr>
                <a:solidFill>
                  <a:srgbClr val="4B6F6A"/>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lnSpc>
                <a:spcPct val="110000"/>
              </a:lnSpc>
            </a:pPr>
            <a:r>
              <a:rPr lang="en-GB" sz="4000" dirty="0" smtClean="0">
                <a:solidFill>
                  <a:schemeClr val="bg1"/>
                </a:solidFill>
                <a:latin typeface="Century Gothic"/>
                <a:cs typeface="Century Gothic"/>
              </a:rPr>
              <a:t>Panel discussion: Effective storytelling</a:t>
            </a:r>
            <a:endParaRPr lang="en-GB" sz="2800" dirty="0">
              <a:latin typeface="Century Gothic"/>
              <a:cs typeface="Century Gothic"/>
            </a:endParaRPr>
          </a:p>
        </p:txBody>
      </p:sp>
    </p:spTree>
    <p:extLst>
      <p:ext uri="{BB962C8B-B14F-4D97-AF65-F5344CB8AC3E}">
        <p14:creationId xmlns:p14="http://schemas.microsoft.com/office/powerpoint/2010/main" val="81578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4800" y="999069"/>
            <a:ext cx="11565468" cy="4978398"/>
          </a:xfrm>
          <a:prstGeom prst="rect">
            <a:avLst/>
          </a:prstGeom>
        </p:spPr>
        <p:txBody>
          <a:bodyPr lIns="121917" tIns="60958" rIns="121917" bIns="60958" anchor="ctr">
            <a:noAutofit/>
          </a:bodyPr>
          <a:lstStyle>
            <a:lvl1pPr marL="0">
              <a:defRPr>
                <a:solidFill>
                  <a:srgbClr val="4B6F6A"/>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lnSpc>
                <a:spcPct val="110000"/>
              </a:lnSpc>
            </a:pPr>
            <a:r>
              <a:rPr lang="en-GB" sz="4000" dirty="0" smtClean="0">
                <a:solidFill>
                  <a:schemeClr val="bg1"/>
                </a:solidFill>
                <a:latin typeface="Century Gothic"/>
                <a:cs typeface="Century Gothic"/>
              </a:rPr>
              <a:t>Lunch Break</a:t>
            </a:r>
            <a:endParaRPr lang="en-GB" sz="2800" dirty="0">
              <a:latin typeface="Century Gothic"/>
              <a:cs typeface="Century Gothic"/>
            </a:endParaRPr>
          </a:p>
        </p:txBody>
      </p:sp>
    </p:spTree>
    <p:extLst>
      <p:ext uri="{BB962C8B-B14F-4D97-AF65-F5344CB8AC3E}">
        <p14:creationId xmlns:p14="http://schemas.microsoft.com/office/powerpoint/2010/main" val="24695233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4798" y="376137"/>
            <a:ext cx="11845350"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900" b="1" dirty="0" smtClean="0">
                <a:solidFill>
                  <a:srgbClr val="4B6F6A"/>
                </a:solidFill>
                <a:latin typeface="Century Gothic" panose="020B0502020202020204" pitchFamily="34" charset="0"/>
              </a:rPr>
              <a:t>Sample advocacy strategy: Outline </a:t>
            </a:r>
            <a:endParaRPr lang="en-GB" sz="3900" b="1" dirty="0">
              <a:solidFill>
                <a:srgbClr val="FF0000"/>
              </a:solidFill>
              <a:latin typeface="Century Gothic" panose="020B0502020202020204" pitchFamily="34" charset="0"/>
            </a:endParaRPr>
          </a:p>
        </p:txBody>
      </p:sp>
      <p:sp>
        <p:nvSpPr>
          <p:cNvPr id="3" name="TextBox 2"/>
          <p:cNvSpPr txBox="1"/>
          <p:nvPr/>
        </p:nvSpPr>
        <p:spPr>
          <a:xfrm>
            <a:off x="425669" y="2199922"/>
            <a:ext cx="6009209" cy="3539430"/>
          </a:xfrm>
          <a:prstGeom prst="rect">
            <a:avLst/>
          </a:prstGeom>
          <a:noFill/>
        </p:spPr>
        <p:txBody>
          <a:bodyPr wrap="none" rtlCol="0">
            <a:spAutoFit/>
          </a:bodyPr>
          <a:lstStyle/>
          <a:p>
            <a:pPr marL="342900" indent="-342900">
              <a:buAutoNum type="arabicPeriod"/>
            </a:pPr>
            <a:r>
              <a:rPr lang="en-GB" sz="3200" dirty="0" smtClean="0"/>
              <a:t>What are you trying to achieve? </a:t>
            </a:r>
          </a:p>
          <a:p>
            <a:pPr marL="342900" indent="-342900">
              <a:buAutoNum type="arabicPeriod"/>
            </a:pPr>
            <a:r>
              <a:rPr lang="en-GB" sz="3200" dirty="0" smtClean="0"/>
              <a:t>What process could deliver that?</a:t>
            </a:r>
          </a:p>
          <a:p>
            <a:pPr marL="342900" indent="-342900">
              <a:buAutoNum type="arabicPeriod"/>
            </a:pPr>
            <a:r>
              <a:rPr lang="en-GB" sz="3200" dirty="0" smtClean="0"/>
              <a:t>Strategic approach</a:t>
            </a:r>
          </a:p>
          <a:p>
            <a:pPr marL="342900" indent="-342900">
              <a:buAutoNum type="arabicPeriod"/>
            </a:pPr>
            <a:r>
              <a:rPr lang="en-GB" sz="3200" dirty="0" smtClean="0"/>
              <a:t>Targets and allies</a:t>
            </a:r>
          </a:p>
          <a:p>
            <a:pPr marL="342900" indent="-342900">
              <a:buAutoNum type="arabicPeriod"/>
            </a:pPr>
            <a:r>
              <a:rPr lang="en-GB" sz="3200" dirty="0" smtClean="0"/>
              <a:t>Timeline </a:t>
            </a:r>
          </a:p>
          <a:p>
            <a:pPr marL="342900" indent="-342900">
              <a:buAutoNum type="arabicPeriod"/>
            </a:pPr>
            <a:r>
              <a:rPr lang="en-GB" sz="3200" dirty="0" smtClean="0"/>
              <a:t>Priority activities and outputs</a:t>
            </a:r>
          </a:p>
          <a:p>
            <a:pPr marL="342900" indent="-342900">
              <a:buAutoNum type="arabicPeriod"/>
            </a:pPr>
            <a:r>
              <a:rPr lang="en-GB" sz="3200" dirty="0" smtClean="0"/>
              <a:t>Risks and mitigations</a:t>
            </a:r>
            <a:endParaRPr lang="en-GB" sz="3200" dirty="0"/>
          </a:p>
        </p:txBody>
      </p:sp>
    </p:spTree>
    <p:extLst>
      <p:ext uri="{BB962C8B-B14F-4D97-AF65-F5344CB8AC3E}">
        <p14:creationId xmlns:p14="http://schemas.microsoft.com/office/powerpoint/2010/main" val="4229437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77462" y="2376148"/>
            <a:ext cx="10231820" cy="2308324"/>
          </a:xfrm>
          <a:prstGeom prst="rect">
            <a:avLst/>
          </a:prstGeom>
        </p:spPr>
        <p:txBody>
          <a:bodyPr wrap="square">
            <a:spAutoFit/>
          </a:bodyPr>
          <a:lstStyle/>
          <a:p>
            <a:pPr lvl="0" algn="ctr"/>
            <a:r>
              <a:rPr lang="en-US" sz="2400" dirty="0">
                <a:latin typeface="Century Gothic" panose="020B0502020202020204" pitchFamily="34" charset="0"/>
              </a:rPr>
              <a:t>Our </a:t>
            </a:r>
            <a:r>
              <a:rPr lang="en-US" sz="2400" dirty="0" smtClean="0">
                <a:latin typeface="Century Gothic" panose="020B0502020202020204" pitchFamily="34" charset="0"/>
              </a:rPr>
              <a:t>aim </a:t>
            </a:r>
            <a:r>
              <a:rPr lang="en-US" sz="2400" dirty="0">
                <a:latin typeface="Century Gothic" panose="020B0502020202020204" pitchFamily="34" charset="0"/>
              </a:rPr>
              <a:t>is to </a:t>
            </a:r>
            <a:r>
              <a:rPr lang="en-US" sz="2400" dirty="0" smtClean="0">
                <a:latin typeface="Century Gothic" panose="020B0502020202020204" pitchFamily="34" charset="0"/>
              </a:rPr>
              <a:t>identify </a:t>
            </a:r>
            <a:r>
              <a:rPr lang="en-US" sz="2400" b="1" dirty="0" smtClean="0">
                <a:latin typeface="Century Gothic" panose="020B0502020202020204" pitchFamily="34" charset="0"/>
              </a:rPr>
              <a:t>a more </a:t>
            </a:r>
            <a:r>
              <a:rPr lang="en-US" sz="2400" b="1" dirty="0">
                <a:latin typeface="Century Gothic" panose="020B0502020202020204" pitchFamily="34" charset="0"/>
              </a:rPr>
              <a:t>effective way </a:t>
            </a:r>
            <a:r>
              <a:rPr lang="en-US" sz="2400" dirty="0">
                <a:latin typeface="Century Gothic" panose="020B0502020202020204" pitchFamily="34" charset="0"/>
              </a:rPr>
              <a:t>to talk about </a:t>
            </a:r>
            <a:r>
              <a:rPr lang="en-US" sz="2400" dirty="0" smtClean="0">
                <a:latin typeface="Century Gothic" panose="020B0502020202020204" pitchFamily="34" charset="0"/>
              </a:rPr>
              <a:t>nutrition…</a:t>
            </a:r>
          </a:p>
          <a:p>
            <a:pPr lvl="0" algn="ctr"/>
            <a:endParaRPr lang="en-US" sz="2400" dirty="0" smtClean="0">
              <a:latin typeface="Century Gothic" panose="020B0502020202020204" pitchFamily="34" charset="0"/>
            </a:endParaRPr>
          </a:p>
          <a:p>
            <a:pPr lvl="0" algn="ctr"/>
            <a:r>
              <a:rPr lang="en-US" sz="2400" dirty="0" smtClean="0">
                <a:latin typeface="Century Gothic" panose="020B0502020202020204" pitchFamily="34" charset="0"/>
              </a:rPr>
              <a:t>…so that we can engage with people </a:t>
            </a:r>
            <a:r>
              <a:rPr lang="en-US" sz="2400" b="1" dirty="0" smtClean="0">
                <a:latin typeface="Century Gothic" panose="020B0502020202020204" pitchFamily="34" charset="0"/>
              </a:rPr>
              <a:t>outside of the nutrition community</a:t>
            </a:r>
            <a:r>
              <a:rPr lang="en-US" sz="2400" dirty="0" smtClean="0">
                <a:latin typeface="Century Gothic" panose="020B0502020202020204" pitchFamily="34" charset="0"/>
              </a:rPr>
              <a:t>…</a:t>
            </a:r>
          </a:p>
          <a:p>
            <a:pPr lvl="0" algn="ctr"/>
            <a:endParaRPr lang="en-US" sz="2400" dirty="0">
              <a:latin typeface="Century Gothic" panose="020B0502020202020204" pitchFamily="34" charset="0"/>
            </a:endParaRPr>
          </a:p>
          <a:p>
            <a:pPr lvl="0" algn="ctr"/>
            <a:r>
              <a:rPr lang="en-US" sz="2400" dirty="0" smtClean="0">
                <a:latin typeface="Century Gothic" panose="020B0502020202020204" pitchFamily="34" charset="0"/>
              </a:rPr>
              <a:t>…making nutrition a </a:t>
            </a:r>
            <a:r>
              <a:rPr lang="en-US" sz="2400" b="1" dirty="0" smtClean="0">
                <a:latin typeface="Century Gothic" panose="020B0502020202020204" pitchFamily="34" charset="0"/>
              </a:rPr>
              <a:t>high priority </a:t>
            </a:r>
            <a:r>
              <a:rPr lang="en-US" sz="2400" dirty="0" smtClean="0">
                <a:latin typeface="Century Gothic" panose="020B0502020202020204" pitchFamily="34" charset="0"/>
              </a:rPr>
              <a:t>in your country.  </a:t>
            </a:r>
            <a:endParaRPr lang="en-US" sz="2400" dirty="0">
              <a:latin typeface="Century Gothic" panose="020B0502020202020204" pitchFamily="34" charset="0"/>
            </a:endParaRPr>
          </a:p>
        </p:txBody>
      </p:sp>
      <p:sp>
        <p:nvSpPr>
          <p:cNvPr id="8" name="Title 1"/>
          <p:cNvSpPr txBox="1">
            <a:spLocks/>
          </p:cNvSpPr>
          <p:nvPr/>
        </p:nvSpPr>
        <p:spPr>
          <a:xfrm>
            <a:off x="107575" y="1010581"/>
            <a:ext cx="1110170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900" b="1" dirty="0" smtClean="0">
                <a:solidFill>
                  <a:srgbClr val="4B6F6A"/>
                </a:solidFill>
                <a:latin typeface="Century Gothic" panose="020B0502020202020204" pitchFamily="34" charset="0"/>
              </a:rPr>
              <a:t>Why are we here? </a:t>
            </a:r>
            <a:endParaRPr lang="en-GB" sz="3900" b="1" dirty="0">
              <a:solidFill>
                <a:srgbClr val="4B6F6A"/>
              </a:solidFill>
              <a:latin typeface="Century Gothic" panose="020B0502020202020204" pitchFamily="34" charset="0"/>
            </a:endParaRPr>
          </a:p>
        </p:txBody>
      </p:sp>
    </p:spTree>
    <p:extLst>
      <p:ext uri="{BB962C8B-B14F-4D97-AF65-F5344CB8AC3E}">
        <p14:creationId xmlns:p14="http://schemas.microsoft.com/office/powerpoint/2010/main" val="3001470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4262" y="860287"/>
            <a:ext cx="9354759" cy="5992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uadroTexto 7"/>
          <p:cNvSpPr txBox="1"/>
          <p:nvPr/>
        </p:nvSpPr>
        <p:spPr>
          <a:xfrm>
            <a:off x="150410" y="41192"/>
            <a:ext cx="7961587" cy="692497"/>
          </a:xfrm>
          <a:prstGeom prst="rect">
            <a:avLst/>
          </a:prstGeom>
          <a:noFill/>
        </p:spPr>
        <p:txBody>
          <a:bodyPr wrap="square" rtlCol="0">
            <a:spAutoFit/>
          </a:bodyPr>
          <a:lstStyle/>
          <a:p>
            <a:pPr lvl="0"/>
            <a:r>
              <a:rPr lang="en-GB" sz="3900" b="1" dirty="0" smtClean="0">
                <a:solidFill>
                  <a:srgbClr val="4B6F6A"/>
                </a:solidFill>
                <a:latin typeface="Century Gothic" panose="020B0502020202020204" pitchFamily="34" charset="0"/>
              </a:rPr>
              <a:t>Advocacy </a:t>
            </a:r>
            <a:r>
              <a:rPr lang="en-GB" sz="3900" b="1" dirty="0">
                <a:solidFill>
                  <a:srgbClr val="4B6F6A"/>
                </a:solidFill>
                <a:latin typeface="Century Gothic" panose="020B0502020202020204" pitchFamily="34" charset="0"/>
              </a:rPr>
              <a:t>strategy: </a:t>
            </a:r>
            <a:r>
              <a:rPr lang="en-GB" sz="3900" b="1" dirty="0" smtClean="0">
                <a:solidFill>
                  <a:srgbClr val="4B6F6A"/>
                </a:solidFill>
                <a:latin typeface="Century Gothic" panose="020B0502020202020204" pitchFamily="34" charset="0"/>
              </a:rPr>
              <a:t>Framework</a:t>
            </a:r>
            <a:endParaRPr lang="en-GB" sz="3900" b="1" dirty="0">
              <a:solidFill>
                <a:srgbClr val="FF0000"/>
              </a:solidFill>
              <a:latin typeface="Century Gothic" panose="020B0502020202020204" pitchFamily="34" charset="0"/>
            </a:endParaRPr>
          </a:p>
        </p:txBody>
      </p:sp>
      <p:sp>
        <p:nvSpPr>
          <p:cNvPr id="4" name="TextBox 3"/>
          <p:cNvSpPr txBox="1"/>
          <p:nvPr/>
        </p:nvSpPr>
        <p:spPr>
          <a:xfrm>
            <a:off x="4294481" y="3220872"/>
            <a:ext cx="1539011" cy="276999"/>
          </a:xfrm>
          <a:prstGeom prst="rect">
            <a:avLst/>
          </a:prstGeom>
          <a:noFill/>
        </p:spPr>
        <p:txBody>
          <a:bodyPr wrap="none" rtlCol="0">
            <a:spAutoFit/>
          </a:bodyPr>
          <a:lstStyle/>
          <a:p>
            <a:pPr defTabSz="457200"/>
            <a:r>
              <a:rPr lang="en-GB" sz="1200" dirty="0" smtClean="0">
                <a:solidFill>
                  <a:prstClr val="black">
                    <a:lumMod val="65000"/>
                    <a:lumOff val="35000"/>
                  </a:prstClr>
                </a:solidFill>
                <a:latin typeface="Arial Black" panose="020B0A04020102020204" pitchFamily="34" charset="0"/>
              </a:rPr>
              <a:t>Media advocacy</a:t>
            </a:r>
            <a:endParaRPr lang="en-US" sz="1200" dirty="0">
              <a:solidFill>
                <a:prstClr val="black">
                  <a:lumMod val="65000"/>
                  <a:lumOff val="35000"/>
                </a:prstClr>
              </a:solidFill>
              <a:latin typeface="Arial Black" panose="020B0A04020102020204" pitchFamily="34" charset="0"/>
            </a:endParaRPr>
          </a:p>
        </p:txBody>
      </p:sp>
      <p:sp>
        <p:nvSpPr>
          <p:cNvPr id="10" name="TextBox 9"/>
          <p:cNvSpPr txBox="1"/>
          <p:nvPr/>
        </p:nvSpPr>
        <p:spPr>
          <a:xfrm>
            <a:off x="2970847" y="1705012"/>
            <a:ext cx="1217577" cy="461665"/>
          </a:xfrm>
          <a:prstGeom prst="rect">
            <a:avLst/>
          </a:prstGeom>
          <a:noFill/>
        </p:spPr>
        <p:txBody>
          <a:bodyPr wrap="none" rtlCol="0">
            <a:spAutoFit/>
          </a:bodyPr>
          <a:lstStyle/>
          <a:p>
            <a:pPr defTabSz="457200"/>
            <a:r>
              <a:rPr lang="en-GB" sz="1200" dirty="0" smtClean="0">
                <a:solidFill>
                  <a:prstClr val="black">
                    <a:lumMod val="65000"/>
                    <a:lumOff val="35000"/>
                  </a:prstClr>
                </a:solidFill>
                <a:latin typeface="Arial Black" panose="020B0A04020102020204" pitchFamily="34" charset="0"/>
              </a:rPr>
              <a:t>Community</a:t>
            </a:r>
            <a:br>
              <a:rPr lang="en-GB" sz="1200" dirty="0" smtClean="0">
                <a:solidFill>
                  <a:prstClr val="black">
                    <a:lumMod val="65000"/>
                    <a:lumOff val="35000"/>
                  </a:prstClr>
                </a:solidFill>
                <a:latin typeface="Arial Black" panose="020B0A04020102020204" pitchFamily="34" charset="0"/>
              </a:rPr>
            </a:br>
            <a:r>
              <a:rPr lang="en-GB" sz="1200" dirty="0" smtClean="0">
                <a:solidFill>
                  <a:prstClr val="black">
                    <a:lumMod val="65000"/>
                    <a:lumOff val="35000"/>
                  </a:prstClr>
                </a:solidFill>
                <a:latin typeface="Arial Black" panose="020B0A04020102020204" pitchFamily="34" charset="0"/>
              </a:rPr>
              <a:t>mobilisation</a:t>
            </a:r>
            <a:endParaRPr lang="en-US" sz="1200" dirty="0">
              <a:solidFill>
                <a:prstClr val="black">
                  <a:lumMod val="65000"/>
                  <a:lumOff val="35000"/>
                </a:prstClr>
              </a:solidFill>
              <a:latin typeface="Arial Black" panose="020B0A04020102020204" pitchFamily="34" charset="0"/>
            </a:endParaRPr>
          </a:p>
        </p:txBody>
      </p:sp>
      <p:sp>
        <p:nvSpPr>
          <p:cNvPr id="11" name="TextBox 10"/>
          <p:cNvSpPr txBox="1"/>
          <p:nvPr/>
        </p:nvSpPr>
        <p:spPr>
          <a:xfrm>
            <a:off x="3095799" y="5348644"/>
            <a:ext cx="1135247" cy="461665"/>
          </a:xfrm>
          <a:prstGeom prst="rect">
            <a:avLst/>
          </a:prstGeom>
          <a:noFill/>
        </p:spPr>
        <p:txBody>
          <a:bodyPr wrap="none" rtlCol="0">
            <a:spAutoFit/>
          </a:bodyPr>
          <a:lstStyle/>
          <a:p>
            <a:pPr defTabSz="457200"/>
            <a:r>
              <a:rPr lang="en-GB" sz="1200" dirty="0" smtClean="0">
                <a:solidFill>
                  <a:prstClr val="black">
                    <a:lumMod val="65000"/>
                    <a:lumOff val="35000"/>
                  </a:prstClr>
                </a:solidFill>
                <a:latin typeface="Arial Black" panose="020B0A04020102020204" pitchFamily="34" charset="0"/>
              </a:rPr>
              <a:t>Community</a:t>
            </a:r>
            <a:br>
              <a:rPr lang="en-GB" sz="1200" dirty="0" smtClean="0">
                <a:solidFill>
                  <a:prstClr val="black">
                    <a:lumMod val="65000"/>
                    <a:lumOff val="35000"/>
                  </a:prstClr>
                </a:solidFill>
                <a:latin typeface="Arial Black" panose="020B0A04020102020204" pitchFamily="34" charset="0"/>
              </a:rPr>
            </a:br>
            <a:r>
              <a:rPr lang="en-GB" sz="1200" dirty="0" smtClean="0">
                <a:solidFill>
                  <a:prstClr val="black">
                    <a:lumMod val="65000"/>
                    <a:lumOff val="35000"/>
                  </a:prstClr>
                </a:solidFill>
                <a:latin typeface="Arial Black" panose="020B0A04020102020204" pitchFamily="34" charset="0"/>
              </a:rPr>
              <a:t>education</a:t>
            </a:r>
            <a:endParaRPr lang="en-US" sz="1200" dirty="0">
              <a:solidFill>
                <a:prstClr val="black">
                  <a:lumMod val="65000"/>
                  <a:lumOff val="35000"/>
                </a:prstClr>
              </a:solidFill>
              <a:latin typeface="Arial Black" panose="020B0A04020102020204" pitchFamily="34" charset="0"/>
            </a:endParaRPr>
          </a:p>
        </p:txBody>
      </p:sp>
      <p:sp>
        <p:nvSpPr>
          <p:cNvPr id="12" name="TextBox 11"/>
          <p:cNvSpPr txBox="1"/>
          <p:nvPr/>
        </p:nvSpPr>
        <p:spPr>
          <a:xfrm>
            <a:off x="5456802" y="5256312"/>
            <a:ext cx="1090363" cy="461665"/>
          </a:xfrm>
          <a:prstGeom prst="rect">
            <a:avLst/>
          </a:prstGeom>
          <a:noFill/>
        </p:spPr>
        <p:txBody>
          <a:bodyPr wrap="none" rtlCol="0">
            <a:spAutoFit/>
          </a:bodyPr>
          <a:lstStyle/>
          <a:p>
            <a:pPr defTabSz="457200"/>
            <a:r>
              <a:rPr lang="en-GB" sz="1200" dirty="0" smtClean="0">
                <a:solidFill>
                  <a:prstClr val="black">
                    <a:lumMod val="65000"/>
                    <a:lumOff val="35000"/>
                  </a:prstClr>
                </a:solidFill>
                <a:latin typeface="Arial Black" panose="020B0A04020102020204" pitchFamily="34" charset="0"/>
              </a:rPr>
              <a:t>Influencer </a:t>
            </a:r>
            <a:br>
              <a:rPr lang="en-GB" sz="1200" dirty="0" smtClean="0">
                <a:solidFill>
                  <a:prstClr val="black">
                    <a:lumMod val="65000"/>
                    <a:lumOff val="35000"/>
                  </a:prstClr>
                </a:solidFill>
                <a:latin typeface="Arial Black" panose="020B0A04020102020204" pitchFamily="34" charset="0"/>
              </a:rPr>
            </a:br>
            <a:r>
              <a:rPr lang="en-GB" sz="1200" dirty="0" smtClean="0">
                <a:solidFill>
                  <a:prstClr val="black">
                    <a:lumMod val="65000"/>
                    <a:lumOff val="35000"/>
                  </a:prstClr>
                </a:solidFill>
                <a:latin typeface="Arial Black" panose="020B0A04020102020204" pitchFamily="34" charset="0"/>
              </a:rPr>
              <a:t>education</a:t>
            </a:r>
            <a:endParaRPr lang="en-US" sz="1200" dirty="0">
              <a:solidFill>
                <a:prstClr val="black">
                  <a:lumMod val="65000"/>
                  <a:lumOff val="35000"/>
                </a:prstClr>
              </a:solidFill>
              <a:latin typeface="Arial Black" panose="020B0A04020102020204" pitchFamily="34" charset="0"/>
            </a:endParaRPr>
          </a:p>
        </p:txBody>
      </p:sp>
      <p:sp>
        <p:nvSpPr>
          <p:cNvPr id="13" name="TextBox 12"/>
          <p:cNvSpPr txBox="1"/>
          <p:nvPr/>
        </p:nvSpPr>
        <p:spPr>
          <a:xfrm>
            <a:off x="7849490" y="5151214"/>
            <a:ext cx="1267655" cy="461665"/>
          </a:xfrm>
          <a:prstGeom prst="rect">
            <a:avLst/>
          </a:prstGeom>
          <a:noFill/>
        </p:spPr>
        <p:txBody>
          <a:bodyPr wrap="none" rtlCol="0">
            <a:spAutoFit/>
          </a:bodyPr>
          <a:lstStyle/>
          <a:p>
            <a:pPr defTabSz="457200"/>
            <a:r>
              <a:rPr lang="en-GB" sz="1200" dirty="0" smtClean="0">
                <a:solidFill>
                  <a:prstClr val="black">
                    <a:lumMod val="65000"/>
                    <a:lumOff val="35000"/>
                  </a:prstClr>
                </a:solidFill>
                <a:latin typeface="Arial Black" panose="020B0A04020102020204" pitchFamily="34" charset="0"/>
              </a:rPr>
              <a:t>Policy-maker</a:t>
            </a:r>
            <a:br>
              <a:rPr lang="en-GB" sz="1200" dirty="0" smtClean="0">
                <a:solidFill>
                  <a:prstClr val="black">
                    <a:lumMod val="65000"/>
                    <a:lumOff val="35000"/>
                  </a:prstClr>
                </a:solidFill>
                <a:latin typeface="Arial Black" panose="020B0A04020102020204" pitchFamily="34" charset="0"/>
              </a:rPr>
            </a:br>
            <a:r>
              <a:rPr lang="en-GB" sz="1200" dirty="0" smtClean="0">
                <a:solidFill>
                  <a:prstClr val="black">
                    <a:lumMod val="65000"/>
                    <a:lumOff val="35000"/>
                  </a:prstClr>
                </a:solidFill>
                <a:latin typeface="Arial Black" panose="020B0A04020102020204" pitchFamily="34" charset="0"/>
              </a:rPr>
              <a:t>education</a:t>
            </a:r>
            <a:endParaRPr lang="en-US" sz="1200" dirty="0">
              <a:solidFill>
                <a:prstClr val="black">
                  <a:lumMod val="65000"/>
                  <a:lumOff val="35000"/>
                </a:prstClr>
              </a:solidFill>
              <a:latin typeface="Arial Black" panose="020B0A04020102020204" pitchFamily="34" charset="0"/>
            </a:endParaRPr>
          </a:p>
        </p:txBody>
      </p:sp>
      <p:sp>
        <p:nvSpPr>
          <p:cNvPr id="14" name="TextBox 13"/>
          <p:cNvSpPr txBox="1"/>
          <p:nvPr/>
        </p:nvSpPr>
        <p:spPr>
          <a:xfrm>
            <a:off x="7849490" y="3718263"/>
            <a:ext cx="1341329" cy="276999"/>
          </a:xfrm>
          <a:prstGeom prst="rect">
            <a:avLst/>
          </a:prstGeom>
          <a:noFill/>
        </p:spPr>
        <p:txBody>
          <a:bodyPr wrap="none" rtlCol="0">
            <a:spAutoFit/>
          </a:bodyPr>
          <a:lstStyle/>
          <a:p>
            <a:pPr defTabSz="457200"/>
            <a:r>
              <a:rPr lang="en-GB" sz="1200" dirty="0" smtClean="0">
                <a:solidFill>
                  <a:prstClr val="black">
                    <a:lumMod val="65000"/>
                    <a:lumOff val="35000"/>
                  </a:prstClr>
                </a:solidFill>
                <a:latin typeface="Arial Black" panose="020B0A04020102020204" pitchFamily="34" charset="0"/>
              </a:rPr>
              <a:t>Public forums</a:t>
            </a:r>
            <a:endParaRPr lang="en-US" sz="1200" dirty="0">
              <a:solidFill>
                <a:prstClr val="black">
                  <a:lumMod val="65000"/>
                  <a:lumOff val="35000"/>
                </a:prstClr>
              </a:solidFill>
              <a:latin typeface="Arial Black" panose="020B0A04020102020204" pitchFamily="34" charset="0"/>
            </a:endParaRPr>
          </a:p>
        </p:txBody>
      </p:sp>
      <p:sp>
        <p:nvSpPr>
          <p:cNvPr id="15" name="TextBox 14"/>
          <p:cNvSpPr txBox="1"/>
          <p:nvPr/>
        </p:nvSpPr>
        <p:spPr>
          <a:xfrm>
            <a:off x="5113362" y="2420465"/>
            <a:ext cx="1656223" cy="276999"/>
          </a:xfrm>
          <a:prstGeom prst="rect">
            <a:avLst/>
          </a:prstGeom>
          <a:noFill/>
        </p:spPr>
        <p:txBody>
          <a:bodyPr wrap="none" rtlCol="0">
            <a:spAutoFit/>
          </a:bodyPr>
          <a:lstStyle/>
          <a:p>
            <a:pPr defTabSz="457200"/>
            <a:r>
              <a:rPr lang="en-GB" sz="1200" dirty="0" smtClean="0">
                <a:solidFill>
                  <a:prstClr val="black">
                    <a:lumMod val="65000"/>
                    <a:lumOff val="35000"/>
                  </a:prstClr>
                </a:solidFill>
                <a:latin typeface="Arial Black" panose="020B0A04020102020204" pitchFamily="34" charset="0"/>
              </a:rPr>
              <a:t>Coalition building</a:t>
            </a:r>
            <a:endParaRPr lang="en-US" sz="1200" dirty="0">
              <a:solidFill>
                <a:prstClr val="black">
                  <a:lumMod val="65000"/>
                  <a:lumOff val="35000"/>
                </a:prstClr>
              </a:solidFill>
              <a:latin typeface="Arial Black" panose="020B0A04020102020204" pitchFamily="34" charset="0"/>
            </a:endParaRPr>
          </a:p>
        </p:txBody>
      </p:sp>
      <p:sp>
        <p:nvSpPr>
          <p:cNvPr id="16" name="TextBox 15"/>
          <p:cNvSpPr txBox="1"/>
          <p:nvPr/>
        </p:nvSpPr>
        <p:spPr>
          <a:xfrm>
            <a:off x="3446953" y="4751698"/>
            <a:ext cx="2086597" cy="276999"/>
          </a:xfrm>
          <a:prstGeom prst="rect">
            <a:avLst/>
          </a:prstGeom>
          <a:noFill/>
        </p:spPr>
        <p:txBody>
          <a:bodyPr wrap="none" rtlCol="0">
            <a:spAutoFit/>
          </a:bodyPr>
          <a:lstStyle/>
          <a:p>
            <a:pPr defTabSz="457200"/>
            <a:r>
              <a:rPr lang="en-GB" sz="1200" dirty="0" smtClean="0">
                <a:solidFill>
                  <a:prstClr val="black">
                    <a:lumMod val="65000"/>
                    <a:lumOff val="35000"/>
                  </a:prstClr>
                </a:solidFill>
                <a:latin typeface="Arial Black" panose="020B0A04020102020204" pitchFamily="34" charset="0"/>
              </a:rPr>
              <a:t>Awareness campaigns</a:t>
            </a:r>
            <a:endParaRPr lang="en-US" sz="1200" dirty="0">
              <a:solidFill>
                <a:prstClr val="black">
                  <a:lumMod val="65000"/>
                  <a:lumOff val="35000"/>
                </a:prstClr>
              </a:solidFill>
              <a:latin typeface="Arial Black" panose="020B0A04020102020204" pitchFamily="34" charset="0"/>
            </a:endParaRPr>
          </a:p>
        </p:txBody>
      </p:sp>
      <p:sp>
        <p:nvSpPr>
          <p:cNvPr id="18" name="TextBox 17"/>
          <p:cNvSpPr txBox="1"/>
          <p:nvPr/>
        </p:nvSpPr>
        <p:spPr>
          <a:xfrm>
            <a:off x="8111997" y="1428015"/>
            <a:ext cx="947567" cy="276999"/>
          </a:xfrm>
          <a:prstGeom prst="rect">
            <a:avLst/>
          </a:prstGeom>
          <a:noFill/>
        </p:spPr>
        <p:txBody>
          <a:bodyPr wrap="none" rtlCol="0">
            <a:spAutoFit/>
          </a:bodyPr>
          <a:lstStyle/>
          <a:p>
            <a:pPr defTabSz="457200"/>
            <a:r>
              <a:rPr lang="en-GB" sz="1200" dirty="0" smtClean="0">
                <a:solidFill>
                  <a:prstClr val="black">
                    <a:lumMod val="65000"/>
                    <a:lumOff val="35000"/>
                  </a:prstClr>
                </a:solidFill>
                <a:latin typeface="Arial Black" panose="020B0A04020102020204" pitchFamily="34" charset="0"/>
              </a:rPr>
              <a:t>Lobbying</a:t>
            </a:r>
            <a:endParaRPr lang="en-US" sz="1200" dirty="0">
              <a:solidFill>
                <a:prstClr val="black">
                  <a:lumMod val="65000"/>
                  <a:lumOff val="35000"/>
                </a:prstClr>
              </a:solidFill>
              <a:latin typeface="Arial Black" panose="020B0A04020102020204" pitchFamily="34" charset="0"/>
            </a:endParaRPr>
          </a:p>
        </p:txBody>
      </p:sp>
      <p:sp>
        <p:nvSpPr>
          <p:cNvPr id="19" name="TextBox 18"/>
          <p:cNvSpPr txBox="1"/>
          <p:nvPr/>
        </p:nvSpPr>
        <p:spPr>
          <a:xfrm>
            <a:off x="4863949" y="3724579"/>
            <a:ext cx="1963871" cy="276999"/>
          </a:xfrm>
          <a:prstGeom prst="rect">
            <a:avLst/>
          </a:prstGeom>
          <a:noFill/>
        </p:spPr>
        <p:txBody>
          <a:bodyPr wrap="none" rtlCol="0">
            <a:spAutoFit/>
          </a:bodyPr>
          <a:lstStyle/>
          <a:p>
            <a:pPr defTabSz="457200"/>
            <a:r>
              <a:rPr lang="en-GB" sz="1200" dirty="0" smtClean="0">
                <a:solidFill>
                  <a:prstClr val="black">
                    <a:lumMod val="65000"/>
                    <a:lumOff val="35000"/>
                  </a:prstClr>
                </a:solidFill>
                <a:latin typeface="Arial Black" panose="020B0A04020102020204" pitchFamily="34" charset="0"/>
              </a:rPr>
              <a:t>Conference speaking</a:t>
            </a:r>
            <a:endParaRPr lang="en-US" sz="1200" dirty="0">
              <a:solidFill>
                <a:prstClr val="black">
                  <a:lumMod val="65000"/>
                  <a:lumOff val="35000"/>
                </a:prstClr>
              </a:solidFill>
              <a:latin typeface="Arial Black" panose="020B0A04020102020204" pitchFamily="34" charset="0"/>
            </a:endParaRPr>
          </a:p>
        </p:txBody>
      </p:sp>
      <p:sp>
        <p:nvSpPr>
          <p:cNvPr id="2" name="TextBox 1"/>
          <p:cNvSpPr txBox="1"/>
          <p:nvPr/>
        </p:nvSpPr>
        <p:spPr>
          <a:xfrm>
            <a:off x="3221927" y="6021662"/>
            <a:ext cx="1198683" cy="338554"/>
          </a:xfrm>
          <a:prstGeom prst="rect">
            <a:avLst/>
          </a:prstGeom>
          <a:solidFill>
            <a:schemeClr val="tx1">
              <a:lumMod val="65000"/>
              <a:lumOff val="35000"/>
            </a:schemeClr>
          </a:solidFill>
        </p:spPr>
        <p:txBody>
          <a:bodyPr wrap="square" rtlCol="0">
            <a:spAutoFit/>
          </a:bodyPr>
          <a:lstStyle/>
          <a:p>
            <a:pPr defTabSz="457200"/>
            <a:r>
              <a:rPr lang="en-GB" sz="1600" b="1" dirty="0" smtClean="0">
                <a:solidFill>
                  <a:prstClr val="white"/>
                </a:solidFill>
                <a:latin typeface="Arial" panose="020B0604020202020204" pitchFamily="34" charset="0"/>
                <a:cs typeface="Arial" panose="020B0604020202020204" pitchFamily="34" charset="0"/>
              </a:rPr>
              <a:t>PEOPLE</a:t>
            </a:r>
            <a:endParaRPr lang="en-GB" sz="16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50443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62097" y="3370752"/>
            <a:ext cx="4177426" cy="769441"/>
          </a:xfrm>
          <a:prstGeom prst="rect">
            <a:avLst/>
          </a:prstGeom>
          <a:noFill/>
        </p:spPr>
        <p:txBody>
          <a:bodyPr wrap="none" rtlCol="0">
            <a:spAutoFit/>
          </a:bodyPr>
          <a:lstStyle/>
          <a:p>
            <a:r>
              <a:rPr lang="en-GB" sz="4400" dirty="0" smtClean="0">
                <a:solidFill>
                  <a:schemeClr val="bg1"/>
                </a:solidFill>
              </a:rPr>
              <a:t>MEDIA STRATEGY</a:t>
            </a:r>
            <a:endParaRPr lang="en-GB" sz="4400" dirty="0">
              <a:solidFill>
                <a:schemeClr val="bg1"/>
              </a:solidFill>
            </a:endParaRPr>
          </a:p>
        </p:txBody>
      </p:sp>
    </p:spTree>
    <p:extLst>
      <p:ext uri="{BB962C8B-B14F-4D97-AF65-F5344CB8AC3E}">
        <p14:creationId xmlns:p14="http://schemas.microsoft.com/office/powerpoint/2010/main" val="27305766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9710" y="1844566"/>
            <a:ext cx="6416565" cy="3970318"/>
          </a:xfrm>
          <a:prstGeom prst="rect">
            <a:avLst/>
          </a:prstGeom>
          <a:noFill/>
        </p:spPr>
        <p:txBody>
          <a:bodyPr wrap="square" rtlCol="0">
            <a:spAutoFit/>
          </a:bodyPr>
          <a:lstStyle/>
          <a:p>
            <a:r>
              <a:rPr lang="en-GB" sz="3600" dirty="0" smtClean="0">
                <a:solidFill>
                  <a:schemeClr val="bg1"/>
                </a:solidFill>
              </a:rPr>
              <a:t>“If you talk to a man in a language he understands, </a:t>
            </a:r>
            <a:br>
              <a:rPr lang="en-GB" sz="3600" dirty="0" smtClean="0">
                <a:solidFill>
                  <a:schemeClr val="bg1"/>
                </a:solidFill>
              </a:rPr>
            </a:br>
            <a:r>
              <a:rPr lang="en-GB" sz="3600" dirty="0" smtClean="0">
                <a:solidFill>
                  <a:schemeClr val="bg1"/>
                </a:solidFill>
              </a:rPr>
              <a:t>that goes to his head. </a:t>
            </a:r>
          </a:p>
          <a:p>
            <a:r>
              <a:rPr lang="en-GB" sz="3600" dirty="0" smtClean="0">
                <a:solidFill>
                  <a:schemeClr val="bg1"/>
                </a:solidFill>
              </a:rPr>
              <a:t>If you talk to a man in </a:t>
            </a:r>
            <a:r>
              <a:rPr lang="en-GB" sz="3600" i="1" dirty="0" smtClean="0">
                <a:solidFill>
                  <a:schemeClr val="bg1"/>
                </a:solidFill>
              </a:rPr>
              <a:t>his</a:t>
            </a:r>
            <a:r>
              <a:rPr lang="en-GB" sz="3600" dirty="0" smtClean="0">
                <a:solidFill>
                  <a:schemeClr val="bg1"/>
                </a:solidFill>
              </a:rPr>
              <a:t> language, that goes to his heart.”</a:t>
            </a:r>
          </a:p>
          <a:p>
            <a:endParaRPr lang="en-GB" sz="3600" dirty="0" smtClean="0">
              <a:solidFill>
                <a:schemeClr val="bg1"/>
              </a:solidFill>
            </a:endParaRPr>
          </a:p>
          <a:p>
            <a:r>
              <a:rPr lang="en-GB" sz="3600" dirty="0">
                <a:solidFill>
                  <a:schemeClr val="bg1"/>
                </a:solidFill>
              </a:rPr>
              <a:t> </a:t>
            </a:r>
            <a:r>
              <a:rPr lang="en-GB" sz="3600" dirty="0" smtClean="0">
                <a:solidFill>
                  <a:schemeClr val="bg1"/>
                </a:solidFill>
              </a:rPr>
              <a:t> - Nelson Mandela</a:t>
            </a:r>
            <a:endParaRPr lang="en-GB" sz="3600" dirty="0">
              <a:solidFill>
                <a:schemeClr val="bg1"/>
              </a:solidFill>
            </a:endParaRPr>
          </a:p>
        </p:txBody>
      </p:sp>
    </p:spTree>
    <p:extLst>
      <p:ext uri="{BB962C8B-B14F-4D97-AF65-F5344CB8AC3E}">
        <p14:creationId xmlns:p14="http://schemas.microsoft.com/office/powerpoint/2010/main" val="41439306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4797" y="376137"/>
            <a:ext cx="11957203"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600" b="1" dirty="0">
              <a:solidFill>
                <a:srgbClr val="4B6F6A"/>
              </a:solidFill>
              <a:latin typeface="Century Gothic" panose="020B0502020202020204" pitchFamily="34" charset="0"/>
            </a:endParaRPr>
          </a:p>
        </p:txBody>
      </p:sp>
      <p:sp>
        <p:nvSpPr>
          <p:cNvPr id="3" name="TextBox 2"/>
          <p:cNvSpPr txBox="1"/>
          <p:nvPr/>
        </p:nvSpPr>
        <p:spPr>
          <a:xfrm>
            <a:off x="777240" y="2148840"/>
            <a:ext cx="10622280" cy="2677656"/>
          </a:xfrm>
          <a:prstGeom prst="rect">
            <a:avLst/>
          </a:prstGeom>
          <a:noFill/>
        </p:spPr>
        <p:txBody>
          <a:bodyPr wrap="square" rtlCol="0">
            <a:spAutoFit/>
          </a:bodyPr>
          <a:lstStyle/>
          <a:p>
            <a:pPr marL="342900" indent="-342900">
              <a:buFont typeface="Arial" panose="020B0604020202020204" pitchFamily="34" charset="0"/>
              <a:buChar char="•"/>
            </a:pPr>
            <a:r>
              <a:rPr lang="en-GB" sz="2400" b="1" dirty="0" smtClean="0"/>
              <a:t>Who</a:t>
            </a:r>
            <a:r>
              <a:rPr lang="en-GB" sz="2400" dirty="0" smtClean="0"/>
              <a:t> is your end audience?</a:t>
            </a:r>
          </a:p>
          <a:p>
            <a:pPr marL="342900" indent="-342900">
              <a:buFont typeface="Arial" panose="020B0604020202020204" pitchFamily="34" charset="0"/>
              <a:buChar char="•"/>
            </a:pPr>
            <a:r>
              <a:rPr lang="en-GB" sz="2400" dirty="0"/>
              <a:t>What </a:t>
            </a:r>
            <a:r>
              <a:rPr lang="en-GB" sz="2400" b="1" dirty="0"/>
              <a:t>media</a:t>
            </a:r>
            <a:r>
              <a:rPr lang="en-GB" sz="2400" dirty="0"/>
              <a:t> </a:t>
            </a:r>
            <a:r>
              <a:rPr lang="en-GB" sz="2400" dirty="0" smtClean="0"/>
              <a:t>are likely to influence your target audience?</a:t>
            </a:r>
            <a:endParaRPr lang="en-GB" sz="2400" dirty="0"/>
          </a:p>
          <a:p>
            <a:pPr marL="800100" lvl="1" indent="-342900">
              <a:buFont typeface="Courier New" panose="02070309020205020404" pitchFamily="49" charset="0"/>
              <a:buChar char="o"/>
            </a:pPr>
            <a:r>
              <a:rPr lang="en-GB" sz="2400" dirty="0"/>
              <a:t>Using media as a channel through which to reach our target audiences</a:t>
            </a:r>
          </a:p>
          <a:p>
            <a:pPr marL="342900" indent="-342900">
              <a:buFont typeface="Arial" panose="020B0604020202020204" pitchFamily="34" charset="0"/>
              <a:buChar char="•"/>
            </a:pPr>
            <a:r>
              <a:rPr lang="en-GB" sz="2400" dirty="0" smtClean="0"/>
              <a:t>What do you want </a:t>
            </a:r>
            <a:r>
              <a:rPr lang="en-GB" sz="2400" b="1" dirty="0" smtClean="0"/>
              <a:t>your audience to do </a:t>
            </a:r>
            <a:r>
              <a:rPr lang="en-GB" sz="2400" dirty="0" smtClean="0"/>
              <a:t>as a result of hearing your messages via the media?</a:t>
            </a:r>
          </a:p>
          <a:p>
            <a:pPr marL="342900" indent="-342900">
              <a:buFont typeface="Arial" panose="020B0604020202020204" pitchFamily="34" charset="0"/>
              <a:buChar char="•"/>
            </a:pPr>
            <a:r>
              <a:rPr lang="en-GB" sz="2400" dirty="0" smtClean="0"/>
              <a:t>What does </a:t>
            </a:r>
            <a:r>
              <a:rPr lang="en-GB" sz="2400" b="1" dirty="0" smtClean="0"/>
              <a:t>success</a:t>
            </a:r>
            <a:r>
              <a:rPr lang="en-GB" sz="2400" dirty="0" smtClean="0"/>
              <a:t> look like? How will you measure how successful your activities were?  </a:t>
            </a:r>
          </a:p>
        </p:txBody>
      </p:sp>
      <p:sp>
        <p:nvSpPr>
          <p:cNvPr id="15" name="Title 1"/>
          <p:cNvSpPr txBox="1">
            <a:spLocks/>
          </p:cNvSpPr>
          <p:nvPr/>
        </p:nvSpPr>
        <p:spPr>
          <a:xfrm>
            <a:off x="387197" y="355111"/>
            <a:ext cx="11957203"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solidFill>
                  <a:srgbClr val="4B6F6A"/>
                </a:solidFill>
                <a:latin typeface="Century Gothic" panose="020B0502020202020204" pitchFamily="34" charset="0"/>
              </a:rPr>
              <a:t>Setting clear media relations objectives</a:t>
            </a:r>
            <a:endParaRPr lang="en-GB" sz="3600" b="1" dirty="0">
              <a:solidFill>
                <a:srgbClr val="4B6F6A"/>
              </a:solidFill>
              <a:latin typeface="Century Gothic" panose="020B0502020202020204" pitchFamily="34" charset="0"/>
            </a:endParaRPr>
          </a:p>
        </p:txBody>
      </p:sp>
    </p:spTree>
    <p:extLst>
      <p:ext uri="{BB962C8B-B14F-4D97-AF65-F5344CB8AC3E}">
        <p14:creationId xmlns:p14="http://schemas.microsoft.com/office/powerpoint/2010/main" val="2153025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4797" y="376137"/>
            <a:ext cx="11957203"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600" b="1" dirty="0">
              <a:solidFill>
                <a:srgbClr val="4B6F6A"/>
              </a:solidFill>
              <a:latin typeface="Century Gothic" panose="020B0502020202020204" pitchFamily="34" charset="0"/>
            </a:endParaRPr>
          </a:p>
        </p:txBody>
      </p:sp>
      <p:sp>
        <p:nvSpPr>
          <p:cNvPr id="3" name="TextBox 2"/>
          <p:cNvSpPr txBox="1"/>
          <p:nvPr/>
        </p:nvSpPr>
        <p:spPr>
          <a:xfrm>
            <a:off x="777240" y="2148840"/>
            <a:ext cx="10622280" cy="2308324"/>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t>Media release / news story pitch </a:t>
            </a:r>
          </a:p>
          <a:p>
            <a:pPr marL="342900" indent="-342900">
              <a:buFont typeface="Arial" panose="020B0604020202020204" pitchFamily="34" charset="0"/>
              <a:buChar char="•"/>
            </a:pPr>
            <a:r>
              <a:rPr lang="en-GB" sz="2400" dirty="0" smtClean="0"/>
              <a:t>Desk-side briefing</a:t>
            </a:r>
          </a:p>
          <a:p>
            <a:pPr marL="342900" indent="-342900">
              <a:buFont typeface="Arial" panose="020B0604020202020204" pitchFamily="34" charset="0"/>
              <a:buChar char="•"/>
            </a:pPr>
            <a:r>
              <a:rPr lang="en-GB" sz="2400" dirty="0" smtClean="0"/>
              <a:t>Field visit</a:t>
            </a:r>
          </a:p>
          <a:p>
            <a:pPr marL="342900" indent="-342900">
              <a:buFont typeface="Arial" panose="020B0604020202020204" pitchFamily="34" charset="0"/>
              <a:buChar char="•"/>
            </a:pPr>
            <a:r>
              <a:rPr lang="en-GB" sz="2400" dirty="0" smtClean="0"/>
              <a:t>Feature story sell-in</a:t>
            </a:r>
          </a:p>
          <a:p>
            <a:pPr marL="342900" indent="-342900">
              <a:buFont typeface="Arial" panose="020B0604020202020204" pitchFamily="34" charset="0"/>
              <a:buChar char="•"/>
            </a:pPr>
            <a:r>
              <a:rPr lang="en-GB" sz="2400" dirty="0" smtClean="0"/>
              <a:t>Roundtables, workshops, media briefings</a:t>
            </a:r>
          </a:p>
          <a:p>
            <a:pPr marL="342900" indent="-342900">
              <a:buFont typeface="Arial" panose="020B0604020202020204" pitchFamily="34" charset="0"/>
              <a:buChar char="•"/>
            </a:pPr>
            <a:r>
              <a:rPr lang="en-GB" sz="2400" dirty="0" smtClean="0"/>
              <a:t>Journalist ‘training’ on key topic</a:t>
            </a:r>
          </a:p>
        </p:txBody>
      </p:sp>
      <p:sp>
        <p:nvSpPr>
          <p:cNvPr id="15" name="Title 1"/>
          <p:cNvSpPr txBox="1">
            <a:spLocks/>
          </p:cNvSpPr>
          <p:nvPr/>
        </p:nvSpPr>
        <p:spPr>
          <a:xfrm>
            <a:off x="387197" y="355111"/>
            <a:ext cx="11957203"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solidFill>
                  <a:srgbClr val="4B6F6A"/>
                </a:solidFill>
                <a:latin typeface="Century Gothic" panose="020B0502020202020204" pitchFamily="34" charset="0"/>
              </a:rPr>
              <a:t>Media engagement tactics</a:t>
            </a:r>
            <a:endParaRPr lang="en-GB" sz="3600" b="1" dirty="0">
              <a:solidFill>
                <a:srgbClr val="4B6F6A"/>
              </a:solidFill>
              <a:latin typeface="Century Gothic" panose="020B0502020202020204" pitchFamily="34" charset="0"/>
            </a:endParaRPr>
          </a:p>
        </p:txBody>
      </p:sp>
    </p:spTree>
    <p:extLst>
      <p:ext uri="{BB962C8B-B14F-4D97-AF65-F5344CB8AC3E}">
        <p14:creationId xmlns:p14="http://schemas.microsoft.com/office/powerpoint/2010/main" val="258201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sz="quarter" idx="4294967295"/>
          </p:nvPr>
        </p:nvSpPr>
        <p:spPr>
          <a:xfrm>
            <a:off x="427639" y="2557897"/>
            <a:ext cx="11041063" cy="3041345"/>
          </a:xfrm>
          <a:noFill/>
        </p:spPr>
        <p:txBody>
          <a:bodyPr wrap="square" rtlCol="0">
            <a:spAutoFit/>
          </a:bodyPr>
          <a:lstStyle/>
          <a:p>
            <a:pPr marL="342900" lvl="1" indent="-342900">
              <a:spcBef>
                <a:spcPts val="1000"/>
              </a:spcBef>
            </a:pPr>
            <a:r>
              <a:rPr lang="en-GB" altLang="en-US" dirty="0" smtClean="0"/>
              <a:t>Succinct, e.g., average sound </a:t>
            </a:r>
            <a:r>
              <a:rPr lang="en-GB" altLang="en-US" dirty="0"/>
              <a:t>bite is five </a:t>
            </a:r>
            <a:r>
              <a:rPr lang="en-GB" altLang="en-US" dirty="0" smtClean="0"/>
              <a:t>seconds, print quotations = 25 words</a:t>
            </a:r>
            <a:endParaRPr lang="en-GB" altLang="en-US" dirty="0"/>
          </a:p>
          <a:p>
            <a:pPr marL="342900" lvl="1" indent="-342900">
              <a:spcBef>
                <a:spcPts val="1000"/>
              </a:spcBef>
            </a:pPr>
            <a:r>
              <a:rPr lang="en-GB" altLang="en-US" dirty="0" smtClean="0"/>
              <a:t>Delivered </a:t>
            </a:r>
            <a:r>
              <a:rPr lang="en-GB" altLang="en-US" dirty="0"/>
              <a:t>with passion</a:t>
            </a:r>
          </a:p>
          <a:p>
            <a:pPr marL="342900" lvl="1" indent="-342900">
              <a:spcBef>
                <a:spcPts val="1000"/>
              </a:spcBef>
            </a:pPr>
            <a:r>
              <a:rPr lang="en-GB" altLang="en-US" dirty="0" smtClean="0"/>
              <a:t>No jargon / use language your audience understands</a:t>
            </a:r>
            <a:endParaRPr lang="en-GB" altLang="en-US" dirty="0"/>
          </a:p>
          <a:p>
            <a:pPr marL="342900" lvl="1" indent="-342900">
              <a:spcBef>
                <a:spcPts val="1000"/>
              </a:spcBef>
            </a:pPr>
            <a:r>
              <a:rPr lang="en-GB" altLang="en-US" dirty="0" smtClean="0"/>
              <a:t>Talk about the </a:t>
            </a:r>
            <a:r>
              <a:rPr lang="en-GB" altLang="en-US" dirty="0"/>
              <a:t>benefits, not the process</a:t>
            </a:r>
          </a:p>
          <a:p>
            <a:pPr marL="342900" lvl="1" indent="-342900">
              <a:spcBef>
                <a:spcPts val="1000"/>
              </a:spcBef>
            </a:pPr>
            <a:r>
              <a:rPr lang="en-GB" altLang="en-US" dirty="0"/>
              <a:t>Vivid example that paints a picture: analogies, stories and metaphors</a:t>
            </a:r>
          </a:p>
          <a:p>
            <a:pPr marL="342900" indent="-342900"/>
            <a:r>
              <a:rPr lang="en-GB" sz="2400" dirty="0" smtClean="0"/>
              <a:t>Specify </a:t>
            </a:r>
            <a:r>
              <a:rPr lang="en-GB" sz="2400" dirty="0"/>
              <a:t>the ‘ask’ – what you are asking for, from your end audience</a:t>
            </a:r>
          </a:p>
          <a:p>
            <a:pPr marL="457200" lvl="1"/>
            <a:endParaRPr lang="en-GB" altLang="en-US" sz="1800" dirty="0">
              <a:latin typeface="Arial" panose="020B0604020202020204" pitchFamily="34" charset="0"/>
              <a:cs typeface="Arial" panose="020B0604020202020204" pitchFamily="34" charset="0"/>
            </a:endParaRPr>
          </a:p>
        </p:txBody>
      </p:sp>
      <p:sp>
        <p:nvSpPr>
          <p:cNvPr id="8" name="CuadroTexto 7"/>
          <p:cNvSpPr txBox="1"/>
          <p:nvPr/>
        </p:nvSpPr>
        <p:spPr>
          <a:xfrm>
            <a:off x="427639" y="1464786"/>
            <a:ext cx="8169824" cy="590931"/>
          </a:xfrm>
          <a:prstGeom prst="rect">
            <a:avLst/>
          </a:prstGeom>
          <a:noFill/>
        </p:spPr>
        <p:txBody>
          <a:bodyPr wrap="square" rtlCol="0">
            <a:spAutoFit/>
          </a:bodyPr>
          <a:lstStyle/>
          <a:p>
            <a:pPr>
              <a:lnSpc>
                <a:spcPct val="90000"/>
              </a:lnSpc>
              <a:spcBef>
                <a:spcPct val="0"/>
              </a:spcBef>
            </a:pPr>
            <a:r>
              <a:rPr lang="es-ES" sz="3600" b="1" dirty="0" err="1" smtClean="0">
                <a:solidFill>
                  <a:srgbClr val="4B6F6A"/>
                </a:solidFill>
                <a:latin typeface="Century Gothic" panose="020B0502020202020204" pitchFamily="34" charset="0"/>
                <a:ea typeface="+mj-ea"/>
                <a:cs typeface="+mj-cs"/>
              </a:rPr>
              <a:t>What</a:t>
            </a:r>
            <a:r>
              <a:rPr lang="es-ES" sz="3600" b="1" dirty="0" smtClean="0">
                <a:solidFill>
                  <a:srgbClr val="4B6F6A"/>
                </a:solidFill>
                <a:latin typeface="Century Gothic" panose="020B0502020202020204" pitchFamily="34" charset="0"/>
                <a:ea typeface="+mj-ea"/>
                <a:cs typeface="+mj-cs"/>
              </a:rPr>
              <a:t> </a:t>
            </a:r>
            <a:r>
              <a:rPr lang="es-ES" sz="3600" b="1" dirty="0" err="1" smtClean="0">
                <a:solidFill>
                  <a:srgbClr val="4B6F6A"/>
                </a:solidFill>
                <a:latin typeface="Century Gothic" panose="020B0502020202020204" pitchFamily="34" charset="0"/>
                <a:ea typeface="+mj-ea"/>
                <a:cs typeface="+mj-cs"/>
              </a:rPr>
              <a:t>makes</a:t>
            </a:r>
            <a:r>
              <a:rPr lang="es-ES" sz="3600" b="1" dirty="0" smtClean="0">
                <a:solidFill>
                  <a:srgbClr val="4B6F6A"/>
                </a:solidFill>
                <a:latin typeface="Century Gothic" panose="020B0502020202020204" pitchFamily="34" charset="0"/>
                <a:ea typeface="+mj-ea"/>
                <a:cs typeface="+mj-cs"/>
              </a:rPr>
              <a:t> a </a:t>
            </a:r>
            <a:r>
              <a:rPr lang="es-ES" sz="3600" b="1" dirty="0" err="1" smtClean="0">
                <a:solidFill>
                  <a:srgbClr val="4B6F6A"/>
                </a:solidFill>
                <a:latin typeface="Century Gothic" panose="020B0502020202020204" pitchFamily="34" charset="0"/>
                <a:ea typeface="+mj-ea"/>
                <a:cs typeface="+mj-cs"/>
              </a:rPr>
              <a:t>good</a:t>
            </a:r>
            <a:r>
              <a:rPr lang="es-ES" sz="3600" b="1" dirty="0" smtClean="0">
                <a:solidFill>
                  <a:srgbClr val="4B6F6A"/>
                </a:solidFill>
                <a:latin typeface="Century Gothic" panose="020B0502020202020204" pitchFamily="34" charset="0"/>
                <a:ea typeface="+mj-ea"/>
                <a:cs typeface="+mj-cs"/>
              </a:rPr>
              <a:t> </a:t>
            </a:r>
            <a:r>
              <a:rPr lang="es-ES" sz="3600" b="1" dirty="0" err="1" smtClean="0">
                <a:solidFill>
                  <a:srgbClr val="4B6F6A"/>
                </a:solidFill>
                <a:latin typeface="Century Gothic" panose="020B0502020202020204" pitchFamily="34" charset="0"/>
                <a:ea typeface="+mj-ea"/>
                <a:cs typeface="+mj-cs"/>
              </a:rPr>
              <a:t>message</a:t>
            </a:r>
            <a:r>
              <a:rPr lang="es-ES" sz="3600" b="1" dirty="0" smtClean="0">
                <a:solidFill>
                  <a:srgbClr val="4B6F6A"/>
                </a:solidFill>
                <a:latin typeface="Century Gothic" panose="020B0502020202020204" pitchFamily="34" charset="0"/>
                <a:ea typeface="+mj-ea"/>
                <a:cs typeface="+mj-cs"/>
              </a:rPr>
              <a:t>?</a:t>
            </a:r>
            <a:endParaRPr lang="es-ES" sz="3600" b="1" dirty="0">
              <a:solidFill>
                <a:srgbClr val="4B6F6A"/>
              </a:solidFill>
              <a:latin typeface="Century Gothic" panose="020B0502020202020204" pitchFamily="34" charset="0"/>
              <a:ea typeface="+mj-ea"/>
              <a:cs typeface="+mj-cs"/>
            </a:endParaRPr>
          </a:p>
        </p:txBody>
      </p:sp>
      <p:sp>
        <p:nvSpPr>
          <p:cNvPr id="11" name="Oval 10"/>
          <p:cNvSpPr/>
          <p:nvPr/>
        </p:nvSpPr>
        <p:spPr>
          <a:xfrm rot="4694194">
            <a:off x="9866481" y="5364729"/>
            <a:ext cx="1267592" cy="1689099"/>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latin typeface="Arial" panose="020B0604020202020204" pitchFamily="34" charset="0"/>
              <a:cs typeface="Arial" panose="020B0604020202020204" pitchFamily="34" charset="0"/>
            </a:endParaRPr>
          </a:p>
        </p:txBody>
      </p:sp>
      <p:sp>
        <p:nvSpPr>
          <p:cNvPr id="13" name="Oval 12"/>
          <p:cNvSpPr/>
          <p:nvPr/>
        </p:nvSpPr>
        <p:spPr>
          <a:xfrm rot="4694194">
            <a:off x="10580125" y="4758517"/>
            <a:ext cx="1057816" cy="1411075"/>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latin typeface="Arial" panose="020B0604020202020204" pitchFamily="34" charset="0"/>
              <a:cs typeface="Arial" panose="020B0604020202020204" pitchFamily="34" charset="0"/>
            </a:endParaRPr>
          </a:p>
        </p:txBody>
      </p:sp>
      <p:sp>
        <p:nvSpPr>
          <p:cNvPr id="14" name="Oval 13"/>
          <p:cNvSpPr/>
          <p:nvPr/>
        </p:nvSpPr>
        <p:spPr>
          <a:xfrm rot="4694194">
            <a:off x="11537640" y="5191729"/>
            <a:ext cx="609600" cy="8128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latin typeface="Arial" panose="020B0604020202020204" pitchFamily="34" charset="0"/>
              <a:cs typeface="Arial" panose="020B0604020202020204" pitchFamily="34" charset="0"/>
            </a:endParaRPr>
          </a:p>
        </p:txBody>
      </p:sp>
      <p:sp>
        <p:nvSpPr>
          <p:cNvPr id="15" name="Oval 14"/>
          <p:cNvSpPr/>
          <p:nvPr/>
        </p:nvSpPr>
        <p:spPr>
          <a:xfrm rot="4694194">
            <a:off x="7504819" y="5141581"/>
            <a:ext cx="2029071" cy="2705948"/>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21706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4797" y="376137"/>
            <a:ext cx="11957203"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600" b="1" dirty="0">
              <a:solidFill>
                <a:srgbClr val="4B6F6A"/>
              </a:solidFill>
              <a:latin typeface="Century Gothic" panose="020B0502020202020204" pitchFamily="34" charset="0"/>
            </a:endParaRPr>
          </a:p>
        </p:txBody>
      </p:sp>
      <p:sp>
        <p:nvSpPr>
          <p:cNvPr id="3" name="TextBox 2"/>
          <p:cNvSpPr txBox="1"/>
          <p:nvPr/>
        </p:nvSpPr>
        <p:spPr>
          <a:xfrm>
            <a:off x="777240" y="2148840"/>
            <a:ext cx="10622280" cy="3046988"/>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t>Set markers against which to measure the impact of your work BEFORE you start any media activities</a:t>
            </a:r>
          </a:p>
          <a:p>
            <a:pPr marL="342900" indent="-342900">
              <a:buFont typeface="Arial" panose="020B0604020202020204" pitchFamily="34" charset="0"/>
              <a:buChar char="•"/>
            </a:pPr>
            <a:r>
              <a:rPr lang="en-GB" sz="2400" dirty="0" smtClean="0"/>
              <a:t>This is critical in order to:</a:t>
            </a:r>
          </a:p>
          <a:p>
            <a:pPr marL="800100" lvl="1" indent="-342900">
              <a:buFont typeface="Courier New" panose="02070309020205020404" pitchFamily="49" charset="0"/>
              <a:buChar char="o"/>
            </a:pPr>
            <a:r>
              <a:rPr lang="en-GB" sz="2400" dirty="0" smtClean="0"/>
              <a:t>Measure the success of your activities</a:t>
            </a:r>
          </a:p>
          <a:p>
            <a:pPr marL="800100" lvl="1" indent="-342900">
              <a:buFont typeface="Courier New" panose="02070309020205020404" pitchFamily="49" charset="0"/>
              <a:buChar char="o"/>
            </a:pPr>
            <a:r>
              <a:rPr lang="en-GB" sz="2400" dirty="0" smtClean="0"/>
              <a:t>Identify key learnings for future activities</a:t>
            </a:r>
          </a:p>
          <a:p>
            <a:pPr marL="342900" indent="-342900">
              <a:buFont typeface="Arial" panose="020B0604020202020204" pitchFamily="34" charset="0"/>
              <a:buChar char="•"/>
            </a:pPr>
            <a:r>
              <a:rPr lang="en-GB" sz="2400" dirty="0" smtClean="0"/>
              <a:t>Keep a recording template for any media coverage you secure</a:t>
            </a:r>
          </a:p>
          <a:p>
            <a:pPr marL="342900" indent="-342900">
              <a:buFont typeface="Arial" panose="020B0604020202020204" pitchFamily="34" charset="0"/>
              <a:buChar char="•"/>
            </a:pPr>
            <a:endParaRPr lang="en-GB" sz="2400" dirty="0"/>
          </a:p>
          <a:p>
            <a:endParaRPr lang="en-GB" sz="2400" dirty="0" smtClean="0"/>
          </a:p>
        </p:txBody>
      </p:sp>
      <p:sp>
        <p:nvSpPr>
          <p:cNvPr id="15" name="Title 1"/>
          <p:cNvSpPr txBox="1">
            <a:spLocks/>
          </p:cNvSpPr>
          <p:nvPr/>
        </p:nvSpPr>
        <p:spPr>
          <a:xfrm>
            <a:off x="387197" y="323579"/>
            <a:ext cx="11957203"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solidFill>
                  <a:srgbClr val="4B6F6A"/>
                </a:solidFill>
                <a:latin typeface="Century Gothic" panose="020B0502020202020204" pitchFamily="34" charset="0"/>
              </a:rPr>
              <a:t>Evaluating your media relations efforts</a:t>
            </a:r>
            <a:endParaRPr lang="en-GB" sz="3600" b="1" dirty="0">
              <a:solidFill>
                <a:srgbClr val="4B6F6A"/>
              </a:solidFill>
              <a:latin typeface="Century Gothic" panose="020B0502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996541571"/>
              </p:ext>
            </p:extLst>
          </p:nvPr>
        </p:nvGraphicFramePr>
        <p:xfrm>
          <a:off x="898631" y="4596720"/>
          <a:ext cx="10500888" cy="1930400"/>
        </p:xfrm>
        <a:graphic>
          <a:graphicData uri="http://schemas.openxmlformats.org/drawingml/2006/table">
            <a:tbl>
              <a:tblPr firstRow="1" bandRow="1">
                <a:tableStyleId>{5C22544A-7EE6-4342-B048-85BDC9FD1C3A}</a:tableStyleId>
              </a:tblPr>
              <a:tblGrid>
                <a:gridCol w="1750148"/>
                <a:gridCol w="1750148"/>
                <a:gridCol w="1750148"/>
                <a:gridCol w="1750148"/>
                <a:gridCol w="1750148"/>
                <a:gridCol w="1750148"/>
              </a:tblGrid>
              <a:tr h="370840">
                <a:tc>
                  <a:txBody>
                    <a:bodyPr/>
                    <a:lstStyle/>
                    <a:p>
                      <a:r>
                        <a:rPr lang="en-GB" dirty="0" smtClean="0"/>
                        <a:t>Date</a:t>
                      </a:r>
                      <a:endParaRPr lang="en-GB" dirty="0"/>
                    </a:p>
                  </a:txBody>
                  <a:tcPr>
                    <a:solidFill>
                      <a:srgbClr val="547C76"/>
                    </a:solidFill>
                  </a:tcPr>
                </a:tc>
                <a:tc>
                  <a:txBody>
                    <a:bodyPr/>
                    <a:lstStyle/>
                    <a:p>
                      <a:r>
                        <a:rPr lang="en-GB" dirty="0" smtClean="0"/>
                        <a:t>Publication</a:t>
                      </a:r>
                      <a:endParaRPr lang="en-GB" dirty="0"/>
                    </a:p>
                  </a:txBody>
                  <a:tcPr>
                    <a:solidFill>
                      <a:srgbClr val="547C76"/>
                    </a:solidFill>
                  </a:tcPr>
                </a:tc>
                <a:tc>
                  <a:txBody>
                    <a:bodyPr/>
                    <a:lstStyle/>
                    <a:p>
                      <a:r>
                        <a:rPr lang="en-GB" dirty="0" smtClean="0"/>
                        <a:t>Author</a:t>
                      </a:r>
                      <a:endParaRPr lang="en-GB" dirty="0"/>
                    </a:p>
                  </a:txBody>
                  <a:tcPr>
                    <a:solidFill>
                      <a:srgbClr val="547C76"/>
                    </a:solidFill>
                  </a:tcPr>
                </a:tc>
                <a:tc>
                  <a:txBody>
                    <a:bodyPr/>
                    <a:lstStyle/>
                    <a:p>
                      <a:r>
                        <a:rPr lang="en-GB" dirty="0" smtClean="0"/>
                        <a:t>Tone</a:t>
                      </a:r>
                      <a:r>
                        <a:rPr lang="en-GB" baseline="0" dirty="0" smtClean="0"/>
                        <a:t> of voice (positive, negative, neutral)</a:t>
                      </a:r>
                      <a:endParaRPr lang="en-GB" dirty="0"/>
                    </a:p>
                  </a:txBody>
                  <a:tcPr>
                    <a:solidFill>
                      <a:srgbClr val="547C76"/>
                    </a:solidFill>
                  </a:tcPr>
                </a:tc>
                <a:tc>
                  <a:txBody>
                    <a:bodyPr/>
                    <a:lstStyle/>
                    <a:p>
                      <a:r>
                        <a:rPr lang="en-GB" dirty="0" smtClean="0"/>
                        <a:t>Key message pick-up</a:t>
                      </a:r>
                      <a:endParaRPr lang="en-GB" dirty="0"/>
                    </a:p>
                  </a:txBody>
                  <a:tcPr>
                    <a:solidFill>
                      <a:srgbClr val="547C76"/>
                    </a:solidFill>
                  </a:tcPr>
                </a:tc>
                <a:tc>
                  <a:txBody>
                    <a:bodyPr/>
                    <a:lstStyle/>
                    <a:p>
                      <a:r>
                        <a:rPr lang="en-GB" dirty="0" smtClean="0"/>
                        <a:t>Audience reach figures</a:t>
                      </a:r>
                      <a:endParaRPr lang="en-GB" dirty="0"/>
                    </a:p>
                  </a:txBody>
                  <a:tcPr>
                    <a:solidFill>
                      <a:srgbClr val="547C76"/>
                    </a:solidFill>
                  </a:tcPr>
                </a:tc>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bl>
          </a:graphicData>
        </a:graphic>
      </p:graphicFrame>
    </p:spTree>
    <p:extLst>
      <p:ext uri="{BB962C8B-B14F-4D97-AF65-F5344CB8AC3E}">
        <p14:creationId xmlns:p14="http://schemas.microsoft.com/office/powerpoint/2010/main" val="734701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4800" y="999069"/>
            <a:ext cx="11565468" cy="4978398"/>
          </a:xfrm>
          <a:prstGeom prst="rect">
            <a:avLst/>
          </a:prstGeom>
        </p:spPr>
        <p:txBody>
          <a:bodyPr lIns="121917" tIns="60958" rIns="121917" bIns="60958" anchor="ctr">
            <a:noAutofit/>
          </a:bodyPr>
          <a:lstStyle>
            <a:lvl1pPr marL="0">
              <a:defRPr>
                <a:solidFill>
                  <a:srgbClr val="4B6F6A"/>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lnSpc>
                <a:spcPct val="110000"/>
              </a:lnSpc>
            </a:pPr>
            <a:r>
              <a:rPr lang="en-GB" sz="4000" dirty="0" smtClean="0">
                <a:solidFill>
                  <a:schemeClr val="bg1"/>
                </a:solidFill>
                <a:latin typeface="Century Gothic"/>
                <a:cs typeface="Century Gothic"/>
              </a:rPr>
              <a:t>Media relations for nutrition in Tanzania</a:t>
            </a:r>
            <a:endParaRPr lang="en-GB" sz="2800" dirty="0">
              <a:latin typeface="Century Gothic"/>
              <a:cs typeface="Century Gothic"/>
            </a:endParaRPr>
          </a:p>
        </p:txBody>
      </p:sp>
    </p:spTree>
    <p:extLst>
      <p:ext uri="{BB962C8B-B14F-4D97-AF65-F5344CB8AC3E}">
        <p14:creationId xmlns:p14="http://schemas.microsoft.com/office/powerpoint/2010/main" val="2542443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4294967295"/>
          </p:nvPr>
        </p:nvSpPr>
        <p:spPr>
          <a:xfrm>
            <a:off x="567559" y="2030576"/>
            <a:ext cx="10515600" cy="4351338"/>
          </a:xfrm>
        </p:spPr>
        <p:txBody>
          <a:bodyPr>
            <a:normAutofit/>
          </a:bodyPr>
          <a:lstStyle/>
          <a:p>
            <a:r>
              <a:rPr lang="en-GB" altLang="en-US" sz="2400" dirty="0" smtClean="0"/>
              <a:t>Journalists tend to report on ‘face value’ </a:t>
            </a:r>
            <a:r>
              <a:rPr lang="en-GB" altLang="en-US" sz="2400" dirty="0"/>
              <a:t>of </a:t>
            </a:r>
            <a:r>
              <a:rPr lang="en-GB" altLang="en-US" sz="2400" dirty="0" smtClean="0"/>
              <a:t>stories</a:t>
            </a:r>
          </a:p>
          <a:p>
            <a:r>
              <a:rPr lang="en-GB" altLang="en-US" sz="2400" dirty="0" smtClean="0"/>
              <a:t>For political stories</a:t>
            </a:r>
            <a:r>
              <a:rPr lang="en-GB" altLang="en-US" sz="2400" dirty="0"/>
              <a:t>: weekly investigative papers in English and </a:t>
            </a:r>
            <a:r>
              <a:rPr lang="en-GB" altLang="en-US" sz="2400" dirty="0" smtClean="0"/>
              <a:t>Kiswahili, which provide </a:t>
            </a:r>
            <a:r>
              <a:rPr lang="en-GB" altLang="en-US" sz="2400" dirty="0"/>
              <a:t>in-depth </a:t>
            </a:r>
            <a:r>
              <a:rPr lang="en-GB" altLang="en-US" sz="2400" dirty="0" smtClean="0"/>
              <a:t>issues analysis</a:t>
            </a:r>
            <a:endParaRPr lang="en-US" altLang="en-US" sz="2400" dirty="0"/>
          </a:p>
          <a:p>
            <a:r>
              <a:rPr lang="en-GB" altLang="en-US" sz="2400" dirty="0" smtClean="0"/>
              <a:t>In-depth </a:t>
            </a:r>
            <a:r>
              <a:rPr lang="en-GB" altLang="en-US" sz="2400" dirty="0"/>
              <a:t>features </a:t>
            </a:r>
            <a:r>
              <a:rPr lang="en-GB" altLang="en-US" sz="2400" dirty="0" smtClean="0"/>
              <a:t>and/or </a:t>
            </a:r>
            <a:r>
              <a:rPr lang="en-GB" altLang="en-US" sz="2400" dirty="0"/>
              <a:t>investigative stories are </a:t>
            </a:r>
            <a:r>
              <a:rPr lang="en-GB" altLang="en-US" sz="2400" dirty="0" smtClean="0"/>
              <a:t>also generated </a:t>
            </a:r>
            <a:r>
              <a:rPr lang="en-GB" altLang="en-US" sz="2400" dirty="0"/>
              <a:t>from reports </a:t>
            </a:r>
            <a:r>
              <a:rPr lang="en-GB" altLang="en-US" sz="2400" dirty="0" smtClean="0"/>
              <a:t>by NGOs </a:t>
            </a:r>
            <a:r>
              <a:rPr lang="en-GB" altLang="en-US" sz="2400" dirty="0"/>
              <a:t>or </a:t>
            </a:r>
            <a:r>
              <a:rPr lang="en-GB" altLang="en-US" sz="2400" dirty="0" smtClean="0"/>
              <a:t>organizations</a:t>
            </a:r>
            <a:r>
              <a:rPr lang="en-GB" altLang="en-US" sz="2400" dirty="0"/>
              <a:t>. </a:t>
            </a:r>
            <a:endParaRPr lang="en-GB" altLang="en-US" sz="2400" dirty="0" smtClean="0"/>
          </a:p>
          <a:p>
            <a:r>
              <a:rPr lang="en-GB" altLang="en-US" sz="2400" dirty="0" smtClean="0"/>
              <a:t>Some of the reports in the nutrition space that have become covered include: UNICEF Nutritional Survey, REPOA (research on Poverty Alleviation) Global Nutritional Report. ,</a:t>
            </a:r>
          </a:p>
          <a:p>
            <a:r>
              <a:rPr lang="x-none" altLang="en-US" sz="2400" dirty="0" smtClean="0"/>
              <a:t>In the current regime, to make a nutrition agenda a polictical st</a:t>
            </a:r>
            <a:r>
              <a:rPr lang="en-US" altLang="en-US" sz="2400" dirty="0" smtClean="0"/>
              <a:t>or</a:t>
            </a:r>
            <a:r>
              <a:rPr lang="x-none" altLang="en-US" sz="2400" dirty="0" smtClean="0"/>
              <a:t>y, we will need to line the economic effect of adverse nutrition to development and also show how it affects key focus sectors of the government – Education, Health.</a:t>
            </a:r>
            <a:endParaRPr lang="en-US" altLang="en-US" sz="2400" dirty="0" smtClean="0">
              <a:solidFill>
                <a:srgbClr val="FF0000"/>
              </a:solidFill>
            </a:endParaRPr>
          </a:p>
        </p:txBody>
      </p:sp>
      <p:sp>
        <p:nvSpPr>
          <p:cNvPr id="4" name="Title 1"/>
          <p:cNvSpPr txBox="1">
            <a:spLocks/>
          </p:cNvSpPr>
          <p:nvPr/>
        </p:nvSpPr>
        <p:spPr>
          <a:xfrm>
            <a:off x="387197" y="528537"/>
            <a:ext cx="11957203"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solidFill>
                  <a:srgbClr val="4B6F6A"/>
                </a:solidFill>
                <a:latin typeface="Century Gothic" panose="020B0502020202020204" pitchFamily="34" charset="0"/>
              </a:rPr>
              <a:t>Reporting in Tanzania</a:t>
            </a:r>
            <a:endParaRPr lang="en-GB" sz="3600" b="1" dirty="0">
              <a:solidFill>
                <a:srgbClr val="4B6F6A"/>
              </a:solidFill>
              <a:latin typeface="Century Gothic" panose="020B0502020202020204" pitchFamily="34" charset="0"/>
            </a:endParaRPr>
          </a:p>
        </p:txBody>
      </p:sp>
    </p:spTree>
    <p:extLst>
      <p:ext uri="{BB962C8B-B14F-4D97-AF65-F5344CB8AC3E}">
        <p14:creationId xmlns:p14="http://schemas.microsoft.com/office/powerpoint/2010/main" val="28921781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Content Placeholder 2"/>
          <p:cNvSpPr>
            <a:spLocks noGrp="1"/>
          </p:cNvSpPr>
          <p:nvPr>
            <p:ph idx="4294967295"/>
          </p:nvPr>
        </p:nvSpPr>
        <p:spPr>
          <a:xfrm>
            <a:off x="698117" y="2172477"/>
            <a:ext cx="10863262" cy="4351338"/>
          </a:xfrm>
        </p:spPr>
        <p:txBody>
          <a:bodyPr>
            <a:noAutofit/>
          </a:bodyPr>
          <a:lstStyle/>
          <a:p>
            <a:pPr eaLnBrk="1" hangingPunct="1">
              <a:lnSpc>
                <a:spcPct val="80000"/>
              </a:lnSpc>
            </a:pPr>
            <a:r>
              <a:rPr lang="en-GB" altLang="en-US" sz="2400" dirty="0" smtClean="0"/>
              <a:t>Print, TV, &amp; radio outlets located in Dar </a:t>
            </a:r>
            <a:r>
              <a:rPr lang="en-GB" altLang="en-US" sz="2400" dirty="0" err="1" smtClean="0"/>
              <a:t>es</a:t>
            </a:r>
            <a:r>
              <a:rPr lang="en-GB" altLang="en-US" sz="2400" dirty="0" smtClean="0"/>
              <a:t> Salaam and regionally</a:t>
            </a:r>
          </a:p>
          <a:p>
            <a:pPr eaLnBrk="1" hangingPunct="1">
              <a:lnSpc>
                <a:spcPct val="80000"/>
              </a:lnSpc>
            </a:pPr>
            <a:r>
              <a:rPr lang="en-GB" altLang="en-US" sz="2400" dirty="0" smtClean="0"/>
              <a:t>Newspapers &amp; TV address mostly the elite and middle classes</a:t>
            </a:r>
          </a:p>
          <a:p>
            <a:pPr lvl="1">
              <a:lnSpc>
                <a:spcPct val="80000"/>
              </a:lnSpc>
            </a:pPr>
            <a:r>
              <a:rPr lang="en-GB" altLang="en-US" sz="2000" dirty="0" smtClean="0"/>
              <a:t>Main newspapers: </a:t>
            </a:r>
            <a:r>
              <a:rPr lang="en-GB" altLang="en-US" sz="2000" dirty="0" err="1" smtClean="0"/>
              <a:t>Mwananchi</a:t>
            </a:r>
            <a:r>
              <a:rPr lang="en-GB" altLang="en-US" sz="2000" dirty="0" smtClean="0"/>
              <a:t> (Kiswahili) &amp; The Guardian (English)</a:t>
            </a:r>
          </a:p>
          <a:p>
            <a:pPr lvl="1">
              <a:lnSpc>
                <a:spcPct val="80000"/>
              </a:lnSpc>
            </a:pPr>
            <a:r>
              <a:rPr lang="en-GB" altLang="en-US" sz="2000" dirty="0" smtClean="0"/>
              <a:t>Main TV channels: ITV, TBC (government-operated)</a:t>
            </a:r>
          </a:p>
          <a:p>
            <a:pPr>
              <a:lnSpc>
                <a:spcPct val="80000"/>
              </a:lnSpc>
            </a:pPr>
            <a:r>
              <a:rPr lang="en-GB" altLang="en-US" sz="2400" dirty="0" smtClean="0"/>
              <a:t>National newspaper </a:t>
            </a:r>
            <a:r>
              <a:rPr lang="en-GB" altLang="en-US" sz="2400" dirty="0"/>
              <a:t>market divided into four parts:</a:t>
            </a:r>
          </a:p>
          <a:p>
            <a:pPr lvl="1">
              <a:lnSpc>
                <a:spcPct val="80000"/>
              </a:lnSpc>
            </a:pPr>
            <a:r>
              <a:rPr lang="en-GB" altLang="en-US" sz="2000" dirty="0"/>
              <a:t>Weekly business newspapers</a:t>
            </a:r>
          </a:p>
          <a:p>
            <a:pPr lvl="1">
              <a:lnSpc>
                <a:spcPct val="80000"/>
              </a:lnSpc>
            </a:pPr>
            <a:r>
              <a:rPr lang="en-GB" altLang="en-US" sz="2000" dirty="0"/>
              <a:t>Weekly political analysis newspapers</a:t>
            </a:r>
          </a:p>
          <a:p>
            <a:pPr lvl="1">
              <a:lnSpc>
                <a:spcPct val="80000"/>
              </a:lnSpc>
            </a:pPr>
            <a:r>
              <a:rPr lang="en-GB" altLang="en-US" sz="2000" dirty="0"/>
              <a:t>General news covering a wide number of topics</a:t>
            </a:r>
          </a:p>
          <a:p>
            <a:pPr lvl="1">
              <a:lnSpc>
                <a:spcPct val="80000"/>
              </a:lnSpc>
            </a:pPr>
            <a:r>
              <a:rPr lang="en-GB" altLang="en-US" sz="2000" dirty="0"/>
              <a:t>Weekly sports and entertainment </a:t>
            </a:r>
            <a:r>
              <a:rPr lang="en-GB" altLang="en-US" sz="2000" dirty="0" smtClean="0"/>
              <a:t>newspapers </a:t>
            </a:r>
          </a:p>
          <a:p>
            <a:pPr>
              <a:lnSpc>
                <a:spcPct val="80000"/>
              </a:lnSpc>
            </a:pPr>
            <a:r>
              <a:rPr lang="en-GB" altLang="en-US" sz="2400" dirty="0"/>
              <a:t>Popularity of regional </a:t>
            </a:r>
            <a:r>
              <a:rPr lang="en-GB" altLang="en-US" sz="2400" dirty="0" smtClean="0"/>
              <a:t>newspapers</a:t>
            </a:r>
          </a:p>
          <a:p>
            <a:pPr marL="0" indent="0">
              <a:lnSpc>
                <a:spcPct val="80000"/>
              </a:lnSpc>
              <a:buNone/>
            </a:pPr>
            <a:r>
              <a:rPr lang="en-GB" altLang="en-US" sz="2400" dirty="0" smtClean="0">
                <a:solidFill>
                  <a:srgbClr val="FF0000"/>
                </a:solidFill>
              </a:rPr>
              <a:t>Note: Policy makers  take time to </a:t>
            </a:r>
            <a:r>
              <a:rPr lang="en-GB" altLang="en-US" sz="2400" dirty="0">
                <a:solidFill>
                  <a:srgbClr val="FF0000"/>
                </a:solidFill>
              </a:rPr>
              <a:t> </a:t>
            </a:r>
            <a:r>
              <a:rPr lang="en-GB" altLang="en-US" sz="2400" dirty="0" smtClean="0">
                <a:solidFill>
                  <a:srgbClr val="FF0000"/>
                </a:solidFill>
              </a:rPr>
              <a:t>read newspapers.  TV habit is mainly around news broadcasts. </a:t>
            </a:r>
            <a:endParaRPr lang="en-GB" altLang="en-US" sz="2400" dirty="0" smtClean="0"/>
          </a:p>
          <a:p>
            <a:pPr>
              <a:lnSpc>
                <a:spcPct val="80000"/>
              </a:lnSpc>
            </a:pPr>
            <a:endParaRPr lang="en-GB" altLang="en-US" sz="2400" dirty="0" smtClean="0"/>
          </a:p>
          <a:p>
            <a:pPr>
              <a:lnSpc>
                <a:spcPct val="80000"/>
              </a:lnSpc>
            </a:pPr>
            <a:endParaRPr lang="en-GB" altLang="en-US" dirty="0"/>
          </a:p>
          <a:p>
            <a:pPr marL="0" indent="0">
              <a:lnSpc>
                <a:spcPct val="80000"/>
              </a:lnSpc>
              <a:buNone/>
            </a:pPr>
            <a:endParaRPr lang="en-GB" altLang="en-US" dirty="0" smtClean="0"/>
          </a:p>
        </p:txBody>
      </p:sp>
      <p:sp>
        <p:nvSpPr>
          <p:cNvPr id="4" name="Title 1"/>
          <p:cNvSpPr txBox="1">
            <a:spLocks/>
          </p:cNvSpPr>
          <p:nvPr/>
        </p:nvSpPr>
        <p:spPr>
          <a:xfrm>
            <a:off x="387197" y="528537"/>
            <a:ext cx="11957203"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solidFill>
                  <a:srgbClr val="4B6F6A"/>
                </a:solidFill>
                <a:latin typeface="Century Gothic" panose="020B0502020202020204" pitchFamily="34" charset="0"/>
              </a:rPr>
              <a:t>Media structure</a:t>
            </a:r>
            <a:endParaRPr lang="en-GB" sz="3600" b="1" dirty="0">
              <a:solidFill>
                <a:srgbClr val="4B6F6A"/>
              </a:solidFill>
              <a:latin typeface="Century Gothic" panose="020B0502020202020204" pitchFamily="34" charset="0"/>
            </a:endParaRPr>
          </a:p>
        </p:txBody>
      </p:sp>
    </p:spTree>
    <p:extLst>
      <p:ext uri="{BB962C8B-B14F-4D97-AF65-F5344CB8AC3E}">
        <p14:creationId xmlns:p14="http://schemas.microsoft.com/office/powerpoint/2010/main" val="3096880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5210" y="1387366"/>
            <a:ext cx="11225049" cy="4448910"/>
          </a:xfrm>
          <a:prstGeom prst="rect">
            <a:avLst/>
          </a:prstGeom>
        </p:spPr>
        <p:txBody>
          <a:bodyPr wrap="square">
            <a:spAutoFit/>
          </a:bodyPr>
          <a:lstStyle/>
          <a:p>
            <a:pPr>
              <a:lnSpc>
                <a:spcPct val="90000"/>
              </a:lnSpc>
              <a:spcBef>
                <a:spcPct val="0"/>
              </a:spcBef>
            </a:pPr>
            <a:r>
              <a:rPr lang="en-GB" sz="3900" b="1" dirty="0" smtClean="0">
                <a:solidFill>
                  <a:srgbClr val="4B6F6A"/>
                </a:solidFill>
                <a:latin typeface="Century Gothic" panose="020B0502020202020204" pitchFamily="34" charset="0"/>
                <a:ea typeface="+mj-ea"/>
                <a:cs typeface="+mj-cs"/>
              </a:rPr>
              <a:t>Meeting objectives</a:t>
            </a:r>
          </a:p>
          <a:p>
            <a:endParaRPr lang="en-GB" sz="4000" dirty="0" smtClean="0"/>
          </a:p>
          <a:p>
            <a:r>
              <a:rPr lang="en-GB" sz="2600" dirty="0" smtClean="0"/>
              <a:t>By the end of this meeting, you will:</a:t>
            </a:r>
          </a:p>
          <a:p>
            <a:endParaRPr lang="en-GB" sz="2600" dirty="0"/>
          </a:p>
          <a:p>
            <a:pPr marL="342900" lvl="0" indent="-342900">
              <a:buFont typeface="Arial" panose="020B0604020202020204" pitchFamily="34" charset="0"/>
              <a:buChar char="•"/>
            </a:pPr>
            <a:r>
              <a:rPr lang="en-GB" sz="2600" dirty="0"/>
              <a:t>Have a good understanding of the basic principles of </a:t>
            </a:r>
            <a:r>
              <a:rPr lang="en-GB" sz="2600" b="1" dirty="0"/>
              <a:t>media relations </a:t>
            </a:r>
            <a:r>
              <a:rPr lang="en-GB" sz="2600" dirty="0"/>
              <a:t>and </a:t>
            </a:r>
            <a:r>
              <a:rPr lang="en-GB" sz="2600" b="1" dirty="0"/>
              <a:t>advocacy</a:t>
            </a:r>
          </a:p>
          <a:p>
            <a:pPr marL="342900" lvl="0" indent="-342900">
              <a:buFont typeface="Arial" panose="020B0604020202020204" pitchFamily="34" charset="0"/>
              <a:buChar char="•"/>
            </a:pPr>
            <a:r>
              <a:rPr lang="en-GB" sz="2600" dirty="0" smtClean="0"/>
              <a:t>Be introduced to the ‘</a:t>
            </a:r>
            <a:r>
              <a:rPr lang="en-GB" sz="2600" b="1" dirty="0" smtClean="0"/>
              <a:t>nutrition story</a:t>
            </a:r>
            <a:r>
              <a:rPr lang="en-GB" sz="2600" dirty="0" smtClean="0"/>
              <a:t>’ and related materials, as </a:t>
            </a:r>
            <a:r>
              <a:rPr lang="en-GB" sz="2600" dirty="0"/>
              <a:t>well </a:t>
            </a:r>
            <a:r>
              <a:rPr lang="en-GB" sz="2600" dirty="0" smtClean="0"/>
              <a:t>as how to tailor and use </a:t>
            </a:r>
            <a:r>
              <a:rPr lang="en-GB" sz="2600" dirty="0"/>
              <a:t>them in the </a:t>
            </a:r>
            <a:r>
              <a:rPr lang="en-GB" sz="2600" dirty="0" smtClean="0"/>
              <a:t>Tanzanian </a:t>
            </a:r>
            <a:r>
              <a:rPr lang="en-GB" sz="2600" dirty="0"/>
              <a:t>context</a:t>
            </a:r>
          </a:p>
          <a:p>
            <a:pPr marL="342900" lvl="0" indent="-342900">
              <a:buFont typeface="Arial" panose="020B0604020202020204" pitchFamily="34" charset="0"/>
              <a:buChar char="•"/>
            </a:pPr>
            <a:r>
              <a:rPr lang="en-GB" sz="2600" dirty="0"/>
              <a:t>Have the </a:t>
            </a:r>
            <a:r>
              <a:rPr lang="en-GB" sz="2600" b="1" dirty="0"/>
              <a:t>tools</a:t>
            </a:r>
            <a:r>
              <a:rPr lang="en-GB" sz="2600" dirty="0"/>
              <a:t> </a:t>
            </a:r>
            <a:r>
              <a:rPr lang="en-GB" sz="2600" dirty="0" smtClean="0"/>
              <a:t>you need </a:t>
            </a:r>
            <a:r>
              <a:rPr lang="en-GB" sz="2600" dirty="0"/>
              <a:t>to develop </a:t>
            </a:r>
            <a:r>
              <a:rPr lang="en-GB" sz="2600" dirty="0" smtClean="0"/>
              <a:t>your own </a:t>
            </a:r>
            <a:r>
              <a:rPr lang="en-GB" sz="2600" b="1" dirty="0"/>
              <a:t>m</a:t>
            </a:r>
            <a:r>
              <a:rPr lang="en-GB" sz="2600" b="1" dirty="0" smtClean="0"/>
              <a:t>edia &amp; advocacy </a:t>
            </a:r>
            <a:r>
              <a:rPr lang="en-GB" sz="2600" b="1" dirty="0"/>
              <a:t>action plans</a:t>
            </a:r>
          </a:p>
          <a:p>
            <a:pPr marL="342900" lvl="0" indent="-342900">
              <a:buFont typeface="Arial" panose="020B0604020202020204" pitchFamily="34" charset="0"/>
              <a:buChar char="•"/>
            </a:pPr>
            <a:r>
              <a:rPr lang="en-GB" sz="2600" dirty="0"/>
              <a:t>Understand how to draft </a:t>
            </a:r>
            <a:r>
              <a:rPr lang="en-GB" sz="2600" b="1" dirty="0"/>
              <a:t>strong success </a:t>
            </a:r>
            <a:r>
              <a:rPr lang="en-GB" sz="2600" b="1" dirty="0" smtClean="0"/>
              <a:t>stories</a:t>
            </a:r>
            <a:endParaRPr lang="en-GB" sz="2600" b="1" dirty="0"/>
          </a:p>
        </p:txBody>
      </p:sp>
    </p:spTree>
    <p:extLst>
      <p:ext uri="{BB962C8B-B14F-4D97-AF65-F5344CB8AC3E}">
        <p14:creationId xmlns:p14="http://schemas.microsoft.com/office/powerpoint/2010/main" val="27712134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Content Placeholder 2"/>
          <p:cNvSpPr>
            <a:spLocks noGrp="1"/>
          </p:cNvSpPr>
          <p:nvPr>
            <p:ph idx="4294967295"/>
          </p:nvPr>
        </p:nvSpPr>
        <p:spPr>
          <a:xfrm>
            <a:off x="698117" y="2156712"/>
            <a:ext cx="10863262" cy="4351338"/>
          </a:xfrm>
        </p:spPr>
        <p:txBody>
          <a:bodyPr>
            <a:noAutofit/>
          </a:bodyPr>
          <a:lstStyle/>
          <a:p>
            <a:pPr eaLnBrk="1" hangingPunct="1">
              <a:lnSpc>
                <a:spcPct val="80000"/>
              </a:lnSpc>
            </a:pPr>
            <a:r>
              <a:rPr lang="en-GB" altLang="en-US" sz="2400" dirty="0" smtClean="0"/>
              <a:t>Radio is the main medium for most Tanzanians</a:t>
            </a:r>
          </a:p>
          <a:p>
            <a:pPr lvl="1">
              <a:lnSpc>
                <a:spcPct val="80000"/>
              </a:lnSpc>
            </a:pPr>
            <a:r>
              <a:rPr lang="en-GB" altLang="en-US" sz="2000" dirty="0" smtClean="0"/>
              <a:t>Radio One, TBC FM </a:t>
            </a:r>
          </a:p>
          <a:p>
            <a:pPr eaLnBrk="1" hangingPunct="1">
              <a:lnSpc>
                <a:spcPct val="80000"/>
              </a:lnSpc>
            </a:pPr>
            <a:r>
              <a:rPr lang="en-GB" altLang="en-US" sz="2400" dirty="0"/>
              <a:t>G</a:t>
            </a:r>
            <a:r>
              <a:rPr lang="en-GB" altLang="en-US" sz="2400" dirty="0" smtClean="0"/>
              <a:t>rowing blogging community for news &amp; entertainment</a:t>
            </a:r>
          </a:p>
          <a:p>
            <a:pPr eaLnBrk="1" hangingPunct="1">
              <a:lnSpc>
                <a:spcPct val="80000"/>
              </a:lnSpc>
            </a:pPr>
            <a:r>
              <a:rPr lang="en-GB" altLang="en-US" sz="2400" dirty="0" smtClean="0"/>
              <a:t>Social media (Facebook, </a:t>
            </a:r>
            <a:r>
              <a:rPr lang="en-GB" altLang="en-US" sz="2400" dirty="0"/>
              <a:t>T</a:t>
            </a:r>
            <a:r>
              <a:rPr lang="en-GB" altLang="en-US" sz="2400" dirty="0" smtClean="0"/>
              <a:t>witter, Instagram) increasing in popularity</a:t>
            </a:r>
          </a:p>
          <a:p>
            <a:pPr>
              <a:lnSpc>
                <a:spcPct val="80000"/>
              </a:lnSpc>
            </a:pPr>
            <a:r>
              <a:rPr lang="en-GB" altLang="en-US" sz="2400" dirty="0"/>
              <a:t>Internet accessible only in major towns and available mainly in office locations - not readily available to local </a:t>
            </a:r>
            <a:r>
              <a:rPr lang="en-GB" altLang="en-US" sz="2400" dirty="0" smtClean="0"/>
              <a:t>Tanzanians </a:t>
            </a:r>
            <a:endParaRPr lang="en-GB" altLang="en-US" sz="2400" dirty="0"/>
          </a:p>
          <a:p>
            <a:pPr marL="228600" lvl="1">
              <a:lnSpc>
                <a:spcPct val="80000"/>
              </a:lnSpc>
              <a:spcBef>
                <a:spcPts val="1000"/>
              </a:spcBef>
            </a:pPr>
            <a:r>
              <a:rPr lang="en-GB" altLang="en-US" dirty="0"/>
              <a:t>HOWEVER: mobile telephone operators have revolutionised internet services by introducing modem internet as well as internet services on mobile </a:t>
            </a:r>
            <a:r>
              <a:rPr lang="en-GB" altLang="en-US" dirty="0" smtClean="0"/>
              <a:t>phones </a:t>
            </a:r>
          </a:p>
          <a:p>
            <a:pPr marL="228600" lvl="1">
              <a:lnSpc>
                <a:spcPct val="80000"/>
              </a:lnSpc>
              <a:spcBef>
                <a:spcPts val="1000"/>
              </a:spcBef>
            </a:pPr>
            <a:r>
              <a:rPr lang="en-GB" altLang="en-US" dirty="0"/>
              <a:t>Online newspapers and blogs dominate online media</a:t>
            </a:r>
          </a:p>
          <a:p>
            <a:pPr marL="228600" lvl="1">
              <a:lnSpc>
                <a:spcPct val="80000"/>
              </a:lnSpc>
              <a:spcBef>
                <a:spcPts val="1000"/>
              </a:spcBef>
            </a:pPr>
            <a:endParaRPr lang="en-US" altLang="en-US" dirty="0"/>
          </a:p>
          <a:p>
            <a:pPr eaLnBrk="1" hangingPunct="1">
              <a:lnSpc>
                <a:spcPct val="80000"/>
              </a:lnSpc>
            </a:pPr>
            <a:endParaRPr lang="en-US" altLang="en-US" sz="2400" dirty="0" smtClean="0"/>
          </a:p>
        </p:txBody>
      </p:sp>
      <p:sp>
        <p:nvSpPr>
          <p:cNvPr id="4" name="Title 1"/>
          <p:cNvSpPr txBox="1">
            <a:spLocks/>
          </p:cNvSpPr>
          <p:nvPr/>
        </p:nvSpPr>
        <p:spPr>
          <a:xfrm>
            <a:off x="387197" y="528537"/>
            <a:ext cx="11957203"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solidFill>
                  <a:srgbClr val="4B6F6A"/>
                </a:solidFill>
                <a:latin typeface="Century Gothic" panose="020B0502020202020204" pitchFamily="34" charset="0"/>
              </a:rPr>
              <a:t>Media structure</a:t>
            </a:r>
            <a:endParaRPr lang="en-GB" sz="3600" b="1" dirty="0">
              <a:solidFill>
                <a:srgbClr val="4B6F6A"/>
              </a:solidFill>
              <a:latin typeface="Century Gothic" panose="020B0502020202020204" pitchFamily="34" charset="0"/>
            </a:endParaRPr>
          </a:p>
        </p:txBody>
      </p:sp>
    </p:spTree>
    <p:extLst>
      <p:ext uri="{BB962C8B-B14F-4D97-AF65-F5344CB8AC3E}">
        <p14:creationId xmlns:p14="http://schemas.microsoft.com/office/powerpoint/2010/main" val="231455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0" y="111125"/>
            <a:ext cx="9521825" cy="760413"/>
          </a:xfrm>
        </p:spPr>
        <p:txBody>
          <a:bodyPr>
            <a:normAutofit/>
          </a:bodyPr>
          <a:lstStyle/>
          <a:p>
            <a:pPr eaLnBrk="1" hangingPunct="1"/>
            <a:r>
              <a:rPr lang="en-GB" altLang="en-US" sz="3600" b="1" dirty="0">
                <a:solidFill>
                  <a:srgbClr val="4B6F6A"/>
                </a:solidFill>
                <a:latin typeface="Century Gothic" panose="020B0502020202020204" pitchFamily="34" charset="0"/>
              </a:rPr>
              <a:t>Top National Daily Press:</a:t>
            </a:r>
            <a:endParaRPr lang="en-US" altLang="en-US" sz="3600" b="1" dirty="0">
              <a:solidFill>
                <a:srgbClr val="4B6F6A"/>
              </a:solidFill>
              <a:latin typeface="Century Gothic" panose="020B0502020202020204" pitchFamily="34" charset="0"/>
            </a:endParaRPr>
          </a:p>
        </p:txBody>
      </p:sp>
      <p:graphicFrame>
        <p:nvGraphicFramePr>
          <p:cNvPr id="2" name="Diagram 1"/>
          <p:cNvGraphicFramePr/>
          <p:nvPr>
            <p:extLst>
              <p:ext uri="{D42A27DB-BD31-4B8C-83A1-F6EECF244321}">
                <p14:modId xmlns:p14="http://schemas.microsoft.com/office/powerpoint/2010/main" val="3141287258"/>
              </p:ext>
            </p:extLst>
          </p:nvPr>
        </p:nvGraphicFramePr>
        <p:xfrm>
          <a:off x="252248" y="924618"/>
          <a:ext cx="11319641"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70020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0" y="111125"/>
            <a:ext cx="9521825" cy="760413"/>
          </a:xfrm>
        </p:spPr>
        <p:txBody>
          <a:bodyPr>
            <a:normAutofit/>
          </a:bodyPr>
          <a:lstStyle/>
          <a:p>
            <a:pPr eaLnBrk="1" hangingPunct="1"/>
            <a:r>
              <a:rPr lang="en-GB" altLang="en-US" sz="3600" b="1" dirty="0">
                <a:solidFill>
                  <a:srgbClr val="4B6F6A"/>
                </a:solidFill>
                <a:latin typeface="Century Gothic" panose="020B0502020202020204" pitchFamily="34" charset="0"/>
              </a:rPr>
              <a:t>Top National Daily Press:</a:t>
            </a:r>
            <a:endParaRPr lang="en-US" altLang="en-US" sz="3600" b="1" dirty="0">
              <a:solidFill>
                <a:srgbClr val="4B6F6A"/>
              </a:solidFill>
              <a:latin typeface="Century Gothic" panose="020B0502020202020204" pitchFamily="34" charset="0"/>
            </a:endParaRPr>
          </a:p>
        </p:txBody>
      </p:sp>
      <p:graphicFrame>
        <p:nvGraphicFramePr>
          <p:cNvPr id="2" name="Diagram 1"/>
          <p:cNvGraphicFramePr/>
          <p:nvPr>
            <p:extLst>
              <p:ext uri="{D42A27DB-BD31-4B8C-83A1-F6EECF244321}">
                <p14:modId xmlns:p14="http://schemas.microsoft.com/office/powerpoint/2010/main" val="3338748968"/>
              </p:ext>
            </p:extLst>
          </p:nvPr>
        </p:nvGraphicFramePr>
        <p:xfrm>
          <a:off x="252248" y="924618"/>
          <a:ext cx="11319641"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34520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4294967295"/>
          </p:nvPr>
        </p:nvSpPr>
        <p:spPr>
          <a:xfrm>
            <a:off x="551794" y="1998882"/>
            <a:ext cx="10515600" cy="4351337"/>
          </a:xfrm>
        </p:spPr>
        <p:txBody>
          <a:bodyPr>
            <a:normAutofit/>
          </a:bodyPr>
          <a:lstStyle/>
          <a:p>
            <a:r>
              <a:rPr lang="en-GB" altLang="en-US" sz="2400" dirty="0"/>
              <a:t>International Agencies based in </a:t>
            </a:r>
            <a:r>
              <a:rPr lang="en-GB" altLang="en-US" sz="2400" dirty="0" smtClean="0"/>
              <a:t>Dar:</a:t>
            </a:r>
            <a:endParaRPr lang="en-US" altLang="en-US" sz="2400" dirty="0"/>
          </a:p>
          <a:p>
            <a:pPr lvl="1">
              <a:buFont typeface="Courier New" panose="02070309020205020404" pitchFamily="49" charset="0"/>
              <a:buChar char="o"/>
            </a:pPr>
            <a:r>
              <a:rPr lang="en-GB" altLang="en-US" dirty="0" smtClean="0"/>
              <a:t>BBC </a:t>
            </a:r>
            <a:r>
              <a:rPr lang="en-GB" altLang="en-US" dirty="0"/>
              <a:t>Radio Kiswahili</a:t>
            </a:r>
            <a:endParaRPr lang="en-US" altLang="en-US" dirty="0"/>
          </a:p>
          <a:p>
            <a:pPr lvl="1">
              <a:buFont typeface="Courier New" panose="02070309020205020404" pitchFamily="49" charset="0"/>
              <a:buChar char="o"/>
            </a:pPr>
            <a:r>
              <a:rPr lang="en-GB" altLang="en-US" dirty="0"/>
              <a:t>DW</a:t>
            </a:r>
            <a:endParaRPr lang="en-US" altLang="en-US" dirty="0"/>
          </a:p>
          <a:p>
            <a:pPr lvl="1">
              <a:buFont typeface="Courier New" panose="02070309020205020404" pitchFamily="49" charset="0"/>
              <a:buChar char="o"/>
            </a:pPr>
            <a:r>
              <a:rPr lang="en-GB" altLang="en-US" dirty="0" smtClean="0"/>
              <a:t>Voice </a:t>
            </a:r>
            <a:r>
              <a:rPr lang="en-GB" altLang="en-US" dirty="0"/>
              <a:t>of America</a:t>
            </a:r>
            <a:r>
              <a:rPr lang="en-US" altLang="en-US" dirty="0"/>
              <a:t> </a:t>
            </a:r>
            <a:endParaRPr lang="en-US" altLang="en-US" dirty="0" smtClean="0"/>
          </a:p>
          <a:p>
            <a:pPr lvl="1">
              <a:buFont typeface="Courier New" panose="02070309020205020404" pitchFamily="49" charset="0"/>
              <a:buChar char="o"/>
            </a:pPr>
            <a:r>
              <a:rPr lang="en-GB" altLang="en-US" dirty="0" smtClean="0"/>
              <a:t>Reuters</a:t>
            </a:r>
          </a:p>
          <a:p>
            <a:pPr lvl="1">
              <a:buFont typeface="Courier New" panose="02070309020205020404" pitchFamily="49" charset="0"/>
              <a:buChar char="o"/>
            </a:pPr>
            <a:r>
              <a:rPr lang="en-GB" altLang="en-US" dirty="0"/>
              <a:t>Radio France International</a:t>
            </a:r>
            <a:endParaRPr lang="en-US" altLang="en-US" dirty="0"/>
          </a:p>
          <a:p>
            <a:pPr lvl="1">
              <a:buFont typeface="Courier New" panose="02070309020205020404" pitchFamily="49" charset="0"/>
              <a:buChar char="o"/>
            </a:pPr>
            <a:endParaRPr lang="en-US" altLang="en-US" dirty="0"/>
          </a:p>
          <a:p>
            <a:pPr marL="457200" lvl="1" indent="0">
              <a:buNone/>
            </a:pPr>
            <a:endParaRPr lang="en-US" altLang="en-US" dirty="0"/>
          </a:p>
        </p:txBody>
      </p:sp>
      <p:sp>
        <p:nvSpPr>
          <p:cNvPr id="4" name="Title 1"/>
          <p:cNvSpPr txBox="1">
            <a:spLocks/>
          </p:cNvSpPr>
          <p:nvPr/>
        </p:nvSpPr>
        <p:spPr>
          <a:xfrm>
            <a:off x="387197" y="528537"/>
            <a:ext cx="11957203"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solidFill>
                  <a:srgbClr val="4B6F6A"/>
                </a:solidFill>
                <a:latin typeface="Century Gothic" panose="020B0502020202020204" pitchFamily="34" charset="0"/>
              </a:rPr>
              <a:t>News agencies</a:t>
            </a:r>
            <a:endParaRPr lang="en-GB" sz="3600" b="1" dirty="0">
              <a:solidFill>
                <a:srgbClr val="4B6F6A"/>
              </a:solidFill>
              <a:latin typeface="Century Gothic" panose="020B0502020202020204" pitchFamily="34" charset="0"/>
            </a:endParaRPr>
          </a:p>
        </p:txBody>
      </p:sp>
    </p:spTree>
    <p:extLst>
      <p:ext uri="{BB962C8B-B14F-4D97-AF65-F5344CB8AC3E}">
        <p14:creationId xmlns:p14="http://schemas.microsoft.com/office/powerpoint/2010/main" val="30815917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488746" y="1087438"/>
            <a:ext cx="9758363" cy="600075"/>
          </a:xfrm>
        </p:spPr>
        <p:txBody>
          <a:bodyPr>
            <a:normAutofit/>
          </a:bodyPr>
          <a:lstStyle/>
          <a:p>
            <a:pPr eaLnBrk="1" hangingPunct="1"/>
            <a:r>
              <a:rPr lang="en-GB" altLang="en-US" sz="3600" b="1" dirty="0">
                <a:solidFill>
                  <a:srgbClr val="4B6F6A"/>
                </a:solidFill>
                <a:latin typeface="Century Gothic" panose="020B0502020202020204" pitchFamily="34" charset="0"/>
              </a:rPr>
              <a:t>Broadcast</a:t>
            </a:r>
            <a:r>
              <a:rPr lang="en-US" altLang="en-US" sz="3600" b="1" dirty="0">
                <a:solidFill>
                  <a:srgbClr val="4B6F6A"/>
                </a:solidFill>
                <a:latin typeface="Century Gothic" panose="020B0502020202020204" pitchFamily="34" charset="0"/>
              </a:rPr>
              <a:t> </a:t>
            </a:r>
          </a:p>
        </p:txBody>
      </p:sp>
      <p:sp>
        <p:nvSpPr>
          <p:cNvPr id="6147" name="Content Placeholder 2"/>
          <p:cNvSpPr>
            <a:spLocks noGrp="1"/>
          </p:cNvSpPr>
          <p:nvPr>
            <p:ph idx="4294967295"/>
          </p:nvPr>
        </p:nvSpPr>
        <p:spPr>
          <a:xfrm>
            <a:off x="620713" y="1825625"/>
            <a:ext cx="11571287" cy="4527550"/>
          </a:xfrm>
        </p:spPr>
        <p:txBody>
          <a:bodyPr>
            <a:normAutofit/>
          </a:bodyPr>
          <a:lstStyle/>
          <a:p>
            <a:pPr eaLnBrk="1" hangingPunct="1">
              <a:lnSpc>
                <a:spcPct val="80000"/>
              </a:lnSpc>
            </a:pPr>
            <a:r>
              <a:rPr lang="en-GB" altLang="en-US" sz="2400" dirty="0" smtClean="0"/>
              <a:t>Seven TV Channels: general news and programming; entertainment; and religious</a:t>
            </a:r>
          </a:p>
          <a:p>
            <a:pPr lvl="1">
              <a:lnSpc>
                <a:spcPct val="80000"/>
              </a:lnSpc>
            </a:pPr>
            <a:r>
              <a:rPr lang="en-GB" altLang="en-US" sz="2000" dirty="0" smtClean="0"/>
              <a:t>Most important is ITV with nationwide coverage. Other nationwide stations are Star TV , TBC</a:t>
            </a:r>
          </a:p>
          <a:p>
            <a:pPr eaLnBrk="1" hangingPunct="1">
              <a:lnSpc>
                <a:spcPct val="80000"/>
              </a:lnSpc>
            </a:pPr>
            <a:r>
              <a:rPr lang="en-GB" altLang="en-US" sz="2400" dirty="0" smtClean="0">
                <a:solidFill>
                  <a:srgbClr val="FF0000"/>
                </a:solidFill>
              </a:rPr>
              <a:t>60% </a:t>
            </a:r>
            <a:r>
              <a:rPr lang="en-GB" altLang="en-US" sz="2400" dirty="0" smtClean="0"/>
              <a:t>of content is local programming and the other </a:t>
            </a:r>
            <a:r>
              <a:rPr lang="en-GB" altLang="en-US" sz="2400" dirty="0">
                <a:solidFill>
                  <a:srgbClr val="FF0000"/>
                </a:solidFill>
              </a:rPr>
              <a:t>4</a:t>
            </a:r>
            <a:r>
              <a:rPr lang="en-GB" altLang="en-US" sz="2400" dirty="0" smtClean="0">
                <a:solidFill>
                  <a:srgbClr val="FF0000"/>
                </a:solidFill>
              </a:rPr>
              <a:t>0%</a:t>
            </a:r>
            <a:r>
              <a:rPr lang="en-GB" altLang="en-US" sz="2400" dirty="0" smtClean="0"/>
              <a:t> sources programming</a:t>
            </a:r>
            <a:endParaRPr lang="en-US" altLang="en-US" sz="2400" dirty="0" smtClean="0"/>
          </a:p>
          <a:p>
            <a:pPr lvl="1">
              <a:lnSpc>
                <a:spcPct val="80000"/>
              </a:lnSpc>
            </a:pPr>
            <a:r>
              <a:rPr lang="x-none" altLang="en-US" sz="2000" dirty="0" smtClean="0"/>
              <a:t>The best shows to reach policy makers are discsion forums – mornig and evening. </a:t>
            </a:r>
            <a:endParaRPr lang="en-US" altLang="en-US" sz="2000" dirty="0" smtClean="0"/>
          </a:p>
          <a:p>
            <a:pPr eaLnBrk="1" hangingPunct="1">
              <a:lnSpc>
                <a:spcPct val="80000"/>
              </a:lnSpc>
            </a:pPr>
            <a:r>
              <a:rPr lang="en-GB" altLang="en-US" sz="2400" dirty="0" smtClean="0"/>
              <a:t>There are over 15 radio broadcasts based in Dar </a:t>
            </a:r>
            <a:r>
              <a:rPr lang="en-GB" altLang="en-US" sz="2400" dirty="0" err="1" smtClean="0"/>
              <a:t>es</a:t>
            </a:r>
            <a:r>
              <a:rPr lang="en-GB" altLang="en-US" sz="2400" dirty="0" smtClean="0"/>
              <a:t> Salaam with another 30 regional based radio stations. </a:t>
            </a:r>
          </a:p>
          <a:p>
            <a:pPr lvl="1">
              <a:lnSpc>
                <a:spcPct val="80000"/>
              </a:lnSpc>
            </a:pPr>
            <a:r>
              <a:rPr lang="en-GB" altLang="en-US" sz="2000" dirty="0" smtClean="0"/>
              <a:t>The most important national radio broadcast are TBC radio, RFA, Radio One.</a:t>
            </a:r>
            <a:endParaRPr lang="en-US" altLang="en-US" sz="2000" dirty="0" smtClean="0"/>
          </a:p>
          <a:p>
            <a:pPr eaLnBrk="1" hangingPunct="1">
              <a:lnSpc>
                <a:spcPct val="80000"/>
              </a:lnSpc>
            </a:pPr>
            <a:r>
              <a:rPr lang="en-GB" altLang="en-US" sz="2400" dirty="0" smtClean="0"/>
              <a:t>The radio stations mainly provide entertainment. Each station has a weekly heath segment on issues affecting society.</a:t>
            </a:r>
            <a:endParaRPr lang="en-US" altLang="en-US" sz="2400" dirty="0" smtClean="0"/>
          </a:p>
          <a:p>
            <a:pPr eaLnBrk="1" hangingPunct="1">
              <a:lnSpc>
                <a:spcPct val="80000"/>
              </a:lnSpc>
            </a:pPr>
            <a:endParaRPr lang="en-US" altLang="en-US" sz="2000" dirty="0" smtClean="0"/>
          </a:p>
        </p:txBody>
      </p:sp>
    </p:spTree>
    <p:extLst>
      <p:ext uri="{BB962C8B-B14F-4D97-AF65-F5344CB8AC3E}">
        <p14:creationId xmlns:p14="http://schemas.microsoft.com/office/powerpoint/2010/main" val="9508951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4294967295"/>
          </p:nvPr>
        </p:nvSpPr>
        <p:spPr>
          <a:xfrm>
            <a:off x="619782" y="2077873"/>
            <a:ext cx="10563225" cy="4351338"/>
          </a:xfrm>
        </p:spPr>
        <p:txBody>
          <a:bodyPr/>
          <a:lstStyle/>
          <a:p>
            <a:pPr eaLnBrk="1" hangingPunct="1">
              <a:lnSpc>
                <a:spcPct val="80000"/>
              </a:lnSpc>
            </a:pPr>
            <a:r>
              <a:rPr lang="en-GB" altLang="en-US" sz="2200" dirty="0" smtClean="0"/>
              <a:t>ITV – </a:t>
            </a:r>
            <a:r>
              <a:rPr lang="en-GB" altLang="en-US" sz="2200" b="1" dirty="0" smtClean="0"/>
              <a:t>audience share: </a:t>
            </a:r>
            <a:r>
              <a:rPr lang="en-GB" altLang="en-US" sz="2200" dirty="0" smtClean="0"/>
              <a:t> 80%; </a:t>
            </a:r>
            <a:r>
              <a:rPr lang="en-GB" altLang="en-US" sz="2200" b="1" dirty="0" smtClean="0"/>
              <a:t>organizational form:</a:t>
            </a:r>
            <a:r>
              <a:rPr lang="en-GB" altLang="en-US" sz="2200" dirty="0" smtClean="0"/>
              <a:t> public; </a:t>
            </a:r>
            <a:r>
              <a:rPr lang="en-GB" altLang="en-US" sz="2200" b="1" dirty="0" smtClean="0"/>
              <a:t>main focus: </a:t>
            </a:r>
            <a:r>
              <a:rPr lang="en-GB" altLang="en-US" sz="2200" dirty="0" smtClean="0"/>
              <a:t>Record serves all broadcasts of public interest (News, Films, Sports, Soap operas, reality shows, etc.)</a:t>
            </a:r>
            <a:endParaRPr lang="en-US" altLang="en-US" sz="2200" dirty="0" smtClean="0"/>
          </a:p>
          <a:p>
            <a:pPr eaLnBrk="1" hangingPunct="1">
              <a:lnSpc>
                <a:spcPct val="80000"/>
              </a:lnSpc>
            </a:pPr>
            <a:r>
              <a:rPr lang="en-GB" altLang="en-US" sz="2200" dirty="0" smtClean="0"/>
              <a:t>Star TV  – </a:t>
            </a:r>
            <a:r>
              <a:rPr lang="en-GB" altLang="en-US" sz="2200" b="1" dirty="0" smtClean="0"/>
              <a:t>audience share:</a:t>
            </a:r>
            <a:r>
              <a:rPr lang="en-GB" altLang="en-US" sz="2200" dirty="0" smtClean="0"/>
              <a:t> </a:t>
            </a:r>
            <a:r>
              <a:rPr lang="en-GB" altLang="en-US" sz="2200" dirty="0"/>
              <a:t>7</a:t>
            </a:r>
            <a:r>
              <a:rPr lang="en-GB" altLang="en-US" sz="2200" dirty="0" smtClean="0"/>
              <a:t>0%; </a:t>
            </a:r>
            <a:r>
              <a:rPr lang="en-GB" altLang="en-US" sz="2200" b="1" dirty="0" smtClean="0"/>
              <a:t>organizational form:</a:t>
            </a:r>
            <a:r>
              <a:rPr lang="en-GB" altLang="en-US" sz="2200" dirty="0" smtClean="0"/>
              <a:t> public; </a:t>
            </a:r>
            <a:r>
              <a:rPr lang="en-GB" altLang="en-US" sz="2200" b="1" dirty="0" smtClean="0"/>
              <a:t>main focus:</a:t>
            </a:r>
            <a:r>
              <a:rPr lang="en-GB" altLang="en-US" sz="2200" dirty="0" smtClean="0"/>
              <a:t> Music and entertainment</a:t>
            </a:r>
          </a:p>
          <a:p>
            <a:pPr>
              <a:lnSpc>
                <a:spcPct val="80000"/>
              </a:lnSpc>
            </a:pPr>
            <a:r>
              <a:rPr lang="en-GB" altLang="en-US" sz="2200" dirty="0"/>
              <a:t>TBC 1– </a:t>
            </a:r>
            <a:r>
              <a:rPr lang="en-GB" altLang="en-US" sz="2200" b="1" dirty="0"/>
              <a:t>audience share: </a:t>
            </a:r>
            <a:r>
              <a:rPr lang="en-GB" altLang="en-US" sz="2200" dirty="0"/>
              <a:t>5</a:t>
            </a:r>
            <a:r>
              <a:rPr lang="en-GB" altLang="en-US" sz="2200" dirty="0" smtClean="0"/>
              <a:t>0</a:t>
            </a:r>
            <a:r>
              <a:rPr lang="en-GB" altLang="en-US" sz="2200" dirty="0"/>
              <a:t>%; </a:t>
            </a:r>
            <a:r>
              <a:rPr lang="en-GB" altLang="en-US" sz="2200" b="1" dirty="0"/>
              <a:t>organizational form:</a:t>
            </a:r>
            <a:r>
              <a:rPr lang="en-GB" altLang="en-US" sz="2200" dirty="0"/>
              <a:t> public; </a:t>
            </a:r>
            <a:r>
              <a:rPr lang="en-GB" altLang="en-US" sz="2200" b="1" dirty="0"/>
              <a:t>main focus: </a:t>
            </a:r>
            <a:r>
              <a:rPr lang="en-GB" altLang="en-US" sz="2200" dirty="0"/>
              <a:t>TBC1 serves all broadcasts of public interest (News, Films, Sports, Soap operas, reality shows, etc.</a:t>
            </a:r>
            <a:r>
              <a:rPr lang="en-GB" altLang="en-US" sz="2200" dirty="0" smtClean="0"/>
              <a:t>)</a:t>
            </a:r>
            <a:endParaRPr lang="en-US" altLang="en-US" sz="2200" dirty="0" smtClean="0"/>
          </a:p>
        </p:txBody>
      </p:sp>
      <p:sp>
        <p:nvSpPr>
          <p:cNvPr id="5" name="Title 1"/>
          <p:cNvSpPr txBox="1">
            <a:spLocks/>
          </p:cNvSpPr>
          <p:nvPr/>
        </p:nvSpPr>
        <p:spPr>
          <a:xfrm>
            <a:off x="387197" y="528537"/>
            <a:ext cx="11957203"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solidFill>
                  <a:srgbClr val="4B6F6A"/>
                </a:solidFill>
                <a:latin typeface="Century Gothic" panose="020B0502020202020204" pitchFamily="34" charset="0"/>
              </a:rPr>
              <a:t>Top 5 national TV stations</a:t>
            </a:r>
            <a:endParaRPr lang="en-GB" sz="3600" b="1" dirty="0">
              <a:solidFill>
                <a:srgbClr val="4B6F6A"/>
              </a:solidFill>
              <a:latin typeface="Century Gothic" panose="020B0502020202020204" pitchFamily="34" charset="0"/>
            </a:endParaRPr>
          </a:p>
        </p:txBody>
      </p:sp>
    </p:spTree>
    <p:extLst>
      <p:ext uri="{BB962C8B-B14F-4D97-AF65-F5344CB8AC3E}">
        <p14:creationId xmlns:p14="http://schemas.microsoft.com/office/powerpoint/2010/main" val="42130156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4294967295"/>
          </p:nvPr>
        </p:nvSpPr>
        <p:spPr>
          <a:xfrm>
            <a:off x="567558" y="2093639"/>
            <a:ext cx="9726613" cy="4351338"/>
          </a:xfrm>
        </p:spPr>
        <p:txBody>
          <a:bodyPr/>
          <a:lstStyle/>
          <a:p>
            <a:r>
              <a:rPr lang="en-GB" altLang="en-US" sz="2400" b="1" dirty="0" smtClean="0"/>
              <a:t>RFA</a:t>
            </a:r>
            <a:r>
              <a:rPr lang="en-GB" altLang="en-US" sz="2400" dirty="0"/>
              <a:t> – organizational </a:t>
            </a:r>
            <a:r>
              <a:rPr lang="en-GB" altLang="en-US" sz="2400" dirty="0" smtClean="0"/>
              <a:t>form: private company main focus: politics, entertainment, current affairs, economy, sports, business</a:t>
            </a:r>
          </a:p>
          <a:p>
            <a:r>
              <a:rPr lang="en-GB" altLang="en-US" sz="2400" b="1" dirty="0" smtClean="0"/>
              <a:t>TBC </a:t>
            </a:r>
            <a:r>
              <a:rPr lang="en-GB" altLang="en-US" sz="2400" b="1" dirty="0"/>
              <a:t>FM </a:t>
            </a:r>
            <a:r>
              <a:rPr lang="en-GB" altLang="en-US" sz="2400" dirty="0" smtClean="0"/>
              <a:t>– organizational form: public; main focus: politics, current affairs, economy, sports, business</a:t>
            </a:r>
          </a:p>
          <a:p>
            <a:r>
              <a:rPr lang="en-GB" altLang="en-US" sz="2400" b="1" dirty="0" smtClean="0"/>
              <a:t>Radio </a:t>
            </a:r>
            <a:r>
              <a:rPr lang="en-GB" altLang="en-US" sz="2400" b="1" dirty="0"/>
              <a:t>One </a:t>
            </a:r>
            <a:r>
              <a:rPr lang="en-GB" altLang="en-US" sz="2400" dirty="0" smtClean="0"/>
              <a:t>– organizational form: private company; main focus: politics, current affairs, economy, sports, business </a:t>
            </a:r>
            <a:endParaRPr lang="en-US" altLang="en-US" sz="2400" dirty="0" smtClean="0"/>
          </a:p>
          <a:p>
            <a:pPr marL="0" indent="0">
              <a:buNone/>
            </a:pPr>
            <a:endParaRPr lang="en-US" altLang="en-US" dirty="0" smtClean="0"/>
          </a:p>
          <a:p>
            <a:endParaRPr lang="en-US" altLang="en-US" dirty="0" smtClean="0"/>
          </a:p>
        </p:txBody>
      </p:sp>
      <p:sp>
        <p:nvSpPr>
          <p:cNvPr id="5" name="Title 1"/>
          <p:cNvSpPr txBox="1">
            <a:spLocks/>
          </p:cNvSpPr>
          <p:nvPr/>
        </p:nvSpPr>
        <p:spPr>
          <a:xfrm>
            <a:off x="387197" y="528537"/>
            <a:ext cx="11957203"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solidFill>
                  <a:srgbClr val="4B6F6A"/>
                </a:solidFill>
                <a:latin typeface="Century Gothic" panose="020B0502020202020204" pitchFamily="34" charset="0"/>
              </a:rPr>
              <a:t>Top news broadcast</a:t>
            </a:r>
            <a:endParaRPr lang="en-GB" sz="3600" b="1" dirty="0">
              <a:solidFill>
                <a:srgbClr val="4B6F6A"/>
              </a:solidFill>
              <a:latin typeface="Century Gothic" panose="020B0502020202020204" pitchFamily="34" charset="0"/>
            </a:endParaRPr>
          </a:p>
        </p:txBody>
      </p:sp>
    </p:spTree>
    <p:extLst>
      <p:ext uri="{BB962C8B-B14F-4D97-AF65-F5344CB8AC3E}">
        <p14:creationId xmlns:p14="http://schemas.microsoft.com/office/powerpoint/2010/main" val="30550560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4294967295"/>
          </p:nvPr>
        </p:nvSpPr>
        <p:spPr>
          <a:xfrm>
            <a:off x="520262" y="1967514"/>
            <a:ext cx="9821863" cy="4351338"/>
          </a:xfrm>
        </p:spPr>
        <p:txBody>
          <a:bodyPr/>
          <a:lstStyle/>
          <a:p>
            <a:pPr eaLnBrk="1" hangingPunct="1">
              <a:lnSpc>
                <a:spcPct val="80000"/>
              </a:lnSpc>
            </a:pPr>
            <a:r>
              <a:rPr lang="en-GB" altLang="en-US" sz="2200" dirty="0" smtClean="0"/>
              <a:t>Global publishers – Entertainment, fashion, gossip</a:t>
            </a:r>
            <a:endParaRPr lang="en-US" altLang="en-US" sz="2200" dirty="0" smtClean="0"/>
          </a:p>
          <a:p>
            <a:pPr eaLnBrk="1" hangingPunct="1">
              <a:lnSpc>
                <a:spcPct val="80000"/>
              </a:lnSpc>
            </a:pPr>
            <a:r>
              <a:rPr lang="en-GB" altLang="en-US" sz="2200" dirty="0" err="1" smtClean="0"/>
              <a:t>Michuzi</a:t>
            </a:r>
            <a:r>
              <a:rPr lang="en-GB" altLang="en-US" sz="2200" dirty="0" smtClean="0"/>
              <a:t> Blog – main</a:t>
            </a:r>
            <a:r>
              <a:rPr lang="en-GB" altLang="en-US" sz="2200" b="1" dirty="0" smtClean="0"/>
              <a:t> focus: </a:t>
            </a:r>
            <a:r>
              <a:rPr lang="en-GB" altLang="en-US" sz="2200" dirty="0" smtClean="0"/>
              <a:t>political news, business, social events,  </a:t>
            </a:r>
            <a:endParaRPr lang="en-US" altLang="en-US" sz="2200" dirty="0" smtClean="0"/>
          </a:p>
          <a:p>
            <a:pPr eaLnBrk="1" hangingPunct="1">
              <a:lnSpc>
                <a:spcPct val="80000"/>
              </a:lnSpc>
            </a:pPr>
            <a:r>
              <a:rPr lang="en-GB" altLang="en-US" sz="2200" dirty="0" err="1" smtClean="0"/>
              <a:t>Jamii</a:t>
            </a:r>
            <a:r>
              <a:rPr lang="en-GB" altLang="en-US" sz="2200" dirty="0" smtClean="0"/>
              <a:t> Forums  main</a:t>
            </a:r>
            <a:r>
              <a:rPr lang="en-GB" altLang="en-US" sz="2200" b="1" dirty="0" smtClean="0"/>
              <a:t> focus: </a:t>
            </a:r>
            <a:r>
              <a:rPr lang="en-GB" altLang="en-US" sz="2200" dirty="0" smtClean="0"/>
              <a:t>political news, business discussions </a:t>
            </a:r>
          </a:p>
          <a:p>
            <a:pPr eaLnBrk="1" hangingPunct="1">
              <a:lnSpc>
                <a:spcPct val="80000"/>
              </a:lnSpc>
            </a:pPr>
            <a:r>
              <a:rPr lang="en-GB" altLang="en-US" sz="2200" dirty="0" smtClean="0"/>
              <a:t>Full </a:t>
            </a:r>
            <a:r>
              <a:rPr lang="en-GB" altLang="en-US" sz="2200" dirty="0" err="1" smtClean="0"/>
              <a:t>Shangwe</a:t>
            </a:r>
            <a:r>
              <a:rPr lang="en-GB" altLang="en-US" sz="2200" dirty="0" smtClean="0"/>
              <a:t> –</a:t>
            </a:r>
            <a:r>
              <a:rPr lang="en-GB" altLang="en-US" sz="2200" b="1" dirty="0" smtClean="0"/>
              <a:t>main focus: political </a:t>
            </a:r>
            <a:r>
              <a:rPr lang="en-GB" altLang="en-US" sz="2200" dirty="0" smtClean="0"/>
              <a:t>news, entertainment, </a:t>
            </a:r>
            <a:endParaRPr lang="en-US" altLang="en-US" sz="2200" dirty="0" smtClean="0"/>
          </a:p>
          <a:p>
            <a:pPr eaLnBrk="1" hangingPunct="1">
              <a:lnSpc>
                <a:spcPct val="80000"/>
              </a:lnSpc>
            </a:pPr>
            <a:r>
              <a:rPr lang="en-GB" altLang="en-US" sz="2200" dirty="0" err="1" smtClean="0"/>
              <a:t>Haki</a:t>
            </a:r>
            <a:r>
              <a:rPr lang="en-GB" altLang="en-US" sz="2200" dirty="0" smtClean="0"/>
              <a:t> Blog – main focus: justice issues in various sectors of the country.</a:t>
            </a:r>
            <a:r>
              <a:rPr lang="en-US" altLang="en-US" sz="2200" dirty="0" smtClean="0"/>
              <a:t> </a:t>
            </a:r>
          </a:p>
        </p:txBody>
      </p:sp>
      <p:sp>
        <p:nvSpPr>
          <p:cNvPr id="4" name="TextBox 3"/>
          <p:cNvSpPr txBox="1"/>
          <p:nvPr/>
        </p:nvSpPr>
        <p:spPr>
          <a:xfrm>
            <a:off x="12751821" y="-699814"/>
            <a:ext cx="3090042" cy="1754326"/>
          </a:xfrm>
          <a:prstGeom prst="rect">
            <a:avLst/>
          </a:prstGeom>
          <a:solidFill>
            <a:schemeClr val="accent1"/>
          </a:solidFill>
        </p:spPr>
        <p:txBody>
          <a:bodyPr wrap="square" rtlCol="0">
            <a:spAutoFit/>
          </a:bodyPr>
          <a:lstStyle/>
          <a:p>
            <a:r>
              <a:rPr lang="en-GB" dirty="0" smtClean="0">
                <a:solidFill>
                  <a:schemeClr val="bg1"/>
                </a:solidFill>
              </a:rPr>
              <a:t>We need to include only the blogs that are likely to reach and influence policymakers in the country. E.g. ‘Bongo Celebrity’ doesn’t seem that relevant…</a:t>
            </a:r>
            <a:endParaRPr lang="en-GB" dirty="0">
              <a:solidFill>
                <a:schemeClr val="bg1"/>
              </a:solidFill>
            </a:endParaRPr>
          </a:p>
        </p:txBody>
      </p:sp>
      <p:sp>
        <p:nvSpPr>
          <p:cNvPr id="5" name="Title 1"/>
          <p:cNvSpPr txBox="1">
            <a:spLocks/>
          </p:cNvSpPr>
          <p:nvPr/>
        </p:nvSpPr>
        <p:spPr>
          <a:xfrm>
            <a:off x="387197" y="528537"/>
            <a:ext cx="11957203"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solidFill>
                  <a:srgbClr val="4B6F6A"/>
                </a:solidFill>
                <a:latin typeface="Century Gothic" panose="020B0502020202020204" pitchFamily="34" charset="0"/>
              </a:rPr>
              <a:t>Top online blogs</a:t>
            </a:r>
            <a:endParaRPr lang="en-GB" sz="3600" b="1" dirty="0">
              <a:solidFill>
                <a:srgbClr val="4B6F6A"/>
              </a:solidFill>
              <a:latin typeface="Century Gothic" panose="020B0502020202020204" pitchFamily="34" charset="0"/>
            </a:endParaRPr>
          </a:p>
        </p:txBody>
      </p:sp>
    </p:spTree>
    <p:extLst>
      <p:ext uri="{BB962C8B-B14F-4D97-AF65-F5344CB8AC3E}">
        <p14:creationId xmlns:p14="http://schemas.microsoft.com/office/powerpoint/2010/main" val="7691315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4294967295"/>
          </p:nvPr>
        </p:nvSpPr>
        <p:spPr>
          <a:xfrm>
            <a:off x="677918" y="2014811"/>
            <a:ext cx="10042525" cy="4351338"/>
          </a:xfrm>
        </p:spPr>
        <p:txBody>
          <a:bodyPr/>
          <a:lstStyle/>
          <a:p>
            <a:pPr>
              <a:lnSpc>
                <a:spcPct val="80000"/>
              </a:lnSpc>
            </a:pPr>
            <a:r>
              <a:rPr lang="en-GB" altLang="en-US" sz="2400" dirty="0" smtClean="0"/>
              <a:t>Facebook and Twitter</a:t>
            </a:r>
            <a:r>
              <a:rPr lang="en-GB" altLang="en-US" sz="2400" dirty="0"/>
              <a:t> </a:t>
            </a:r>
            <a:r>
              <a:rPr lang="en-GB" altLang="en-US" sz="2400" dirty="0" smtClean="0"/>
              <a:t>are growing as key communication channels</a:t>
            </a:r>
          </a:p>
          <a:p>
            <a:pPr eaLnBrk="1" hangingPunct="1">
              <a:lnSpc>
                <a:spcPct val="80000"/>
              </a:lnSpc>
            </a:pPr>
            <a:r>
              <a:rPr lang="en-GB" altLang="en-US" sz="2400" dirty="0" smtClean="0"/>
              <a:t>Blogs are mainly used by 13–45year olds</a:t>
            </a:r>
          </a:p>
          <a:p>
            <a:pPr lvl="1">
              <a:lnSpc>
                <a:spcPct val="80000"/>
              </a:lnSpc>
            </a:pPr>
            <a:r>
              <a:rPr lang="en-GB" altLang="en-US" dirty="0" smtClean="0"/>
              <a:t>Main communication in Kiswahili, though social networks are increasingly in English</a:t>
            </a:r>
          </a:p>
          <a:p>
            <a:pPr eaLnBrk="1" hangingPunct="1">
              <a:lnSpc>
                <a:spcPct val="80000"/>
              </a:lnSpc>
            </a:pPr>
            <a:r>
              <a:rPr lang="en-GB" altLang="en-US" sz="2400" dirty="0" smtClean="0"/>
              <a:t>More professionals are using LinkedIn</a:t>
            </a:r>
          </a:p>
          <a:p>
            <a:pPr eaLnBrk="1" hangingPunct="1">
              <a:lnSpc>
                <a:spcPct val="80000"/>
              </a:lnSpc>
            </a:pPr>
            <a:r>
              <a:rPr lang="en-GB" altLang="en-US" sz="2400" dirty="0" smtClean="0"/>
              <a:t>Political campaigns during the last election also used Facebook and Twitter, as party leaders attempted to reach youth</a:t>
            </a:r>
            <a:endParaRPr lang="en-US" altLang="en-US" sz="3000" dirty="0" smtClean="0"/>
          </a:p>
        </p:txBody>
      </p:sp>
      <p:sp>
        <p:nvSpPr>
          <p:cNvPr id="4" name="Title 1"/>
          <p:cNvSpPr txBox="1">
            <a:spLocks/>
          </p:cNvSpPr>
          <p:nvPr/>
        </p:nvSpPr>
        <p:spPr>
          <a:xfrm>
            <a:off x="387197" y="528537"/>
            <a:ext cx="11957203"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solidFill>
                  <a:srgbClr val="4B6F6A"/>
                </a:solidFill>
                <a:latin typeface="Century Gothic" panose="020B0502020202020204" pitchFamily="34" charset="0"/>
              </a:rPr>
              <a:t>Social media</a:t>
            </a:r>
            <a:endParaRPr lang="en-GB" sz="3600" b="1" dirty="0">
              <a:solidFill>
                <a:srgbClr val="4B6F6A"/>
              </a:solidFill>
              <a:latin typeface="Century Gothic" panose="020B0502020202020204" pitchFamily="34" charset="0"/>
            </a:endParaRPr>
          </a:p>
        </p:txBody>
      </p:sp>
    </p:spTree>
    <p:extLst>
      <p:ext uri="{BB962C8B-B14F-4D97-AF65-F5344CB8AC3E}">
        <p14:creationId xmlns:p14="http://schemas.microsoft.com/office/powerpoint/2010/main" val="7809190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4294967295"/>
          </p:nvPr>
        </p:nvSpPr>
        <p:spPr>
          <a:xfrm>
            <a:off x="504497" y="1999046"/>
            <a:ext cx="10515600" cy="4351338"/>
          </a:xfrm>
        </p:spPr>
        <p:txBody>
          <a:bodyPr>
            <a:normAutofit/>
          </a:bodyPr>
          <a:lstStyle/>
          <a:p>
            <a:pPr eaLnBrk="1" hangingPunct="1">
              <a:lnSpc>
                <a:spcPct val="80000"/>
              </a:lnSpc>
            </a:pPr>
            <a:r>
              <a:rPr lang="en-GB" altLang="en-US" sz="2400" dirty="0" smtClean="0"/>
              <a:t>Tanzanian journalists often looking for ready-to-use information that can be used for newspaper articles</a:t>
            </a:r>
          </a:p>
          <a:p>
            <a:pPr>
              <a:lnSpc>
                <a:spcPct val="80000"/>
              </a:lnSpc>
            </a:pPr>
            <a:r>
              <a:rPr lang="en-GB" altLang="en-US" sz="2400" dirty="0" smtClean="0"/>
              <a:t>In addition, they expect to be facilitated to attend or cover your news functions</a:t>
            </a:r>
          </a:p>
          <a:p>
            <a:pPr>
              <a:lnSpc>
                <a:spcPct val="80000"/>
              </a:lnSpc>
            </a:pPr>
            <a:r>
              <a:rPr lang="en-GB" altLang="en-US" sz="2400" dirty="0"/>
              <a:t>J</a:t>
            </a:r>
            <a:r>
              <a:rPr lang="en-GB" altLang="en-US" sz="2400" dirty="0" smtClean="0"/>
              <a:t>ournalists and editors are receptive to the idea of exclusive pitches, however the basic understanding is that nothing is done for free</a:t>
            </a:r>
          </a:p>
          <a:p>
            <a:pPr>
              <a:lnSpc>
                <a:spcPct val="80000"/>
              </a:lnSpc>
            </a:pPr>
            <a:r>
              <a:rPr lang="en-GB" altLang="en-US" sz="2400" dirty="0" smtClean="0"/>
              <a:t>Journalists also accept invitations for lunches and breakfasts with executives </a:t>
            </a:r>
            <a:endParaRPr lang="en-US" altLang="en-US" sz="2400" dirty="0" smtClean="0"/>
          </a:p>
          <a:p>
            <a:pPr eaLnBrk="1" hangingPunct="1">
              <a:lnSpc>
                <a:spcPct val="80000"/>
              </a:lnSpc>
            </a:pPr>
            <a:r>
              <a:rPr lang="en-GB" altLang="en-US" sz="2400" dirty="0" smtClean="0"/>
              <a:t>Very few journalists are specialized in specific topics or segments – most are ‘generalists’</a:t>
            </a:r>
          </a:p>
          <a:p>
            <a:pPr eaLnBrk="1" hangingPunct="1">
              <a:lnSpc>
                <a:spcPct val="80000"/>
              </a:lnSpc>
            </a:pPr>
            <a:r>
              <a:rPr lang="en-GB" altLang="en-US" sz="2400" dirty="0" smtClean="0"/>
              <a:t>Respecting deadlines is essential for keeping a good relationship with them</a:t>
            </a:r>
          </a:p>
          <a:p>
            <a:pPr eaLnBrk="1" hangingPunct="1">
              <a:lnSpc>
                <a:spcPct val="80000"/>
              </a:lnSpc>
            </a:pPr>
            <a:endParaRPr lang="en-GB" altLang="en-US" sz="2400" dirty="0" smtClean="0"/>
          </a:p>
        </p:txBody>
      </p:sp>
      <p:sp>
        <p:nvSpPr>
          <p:cNvPr id="4" name="Title 1"/>
          <p:cNvSpPr txBox="1">
            <a:spLocks/>
          </p:cNvSpPr>
          <p:nvPr/>
        </p:nvSpPr>
        <p:spPr>
          <a:xfrm>
            <a:off x="387197" y="528537"/>
            <a:ext cx="11957203"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solidFill>
                  <a:srgbClr val="4B6F6A"/>
                </a:solidFill>
                <a:latin typeface="Century Gothic" panose="020B0502020202020204" pitchFamily="34" charset="0"/>
              </a:rPr>
              <a:t>Tips for success</a:t>
            </a:r>
            <a:endParaRPr lang="en-GB" sz="3600" b="1" dirty="0">
              <a:solidFill>
                <a:srgbClr val="4B6F6A"/>
              </a:solidFill>
              <a:latin typeface="Century Gothic" panose="020B0502020202020204" pitchFamily="34" charset="0"/>
            </a:endParaRPr>
          </a:p>
        </p:txBody>
      </p:sp>
    </p:spTree>
    <p:extLst>
      <p:ext uri="{BB962C8B-B14F-4D97-AF65-F5344CB8AC3E}">
        <p14:creationId xmlns:p14="http://schemas.microsoft.com/office/powerpoint/2010/main" val="2522638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5210" y="1387366"/>
            <a:ext cx="11225049" cy="1863587"/>
          </a:xfrm>
          <a:prstGeom prst="rect">
            <a:avLst/>
          </a:prstGeom>
        </p:spPr>
        <p:txBody>
          <a:bodyPr wrap="square">
            <a:spAutoFit/>
          </a:bodyPr>
          <a:lstStyle/>
          <a:p>
            <a:pPr>
              <a:lnSpc>
                <a:spcPct val="90000"/>
              </a:lnSpc>
              <a:spcBef>
                <a:spcPct val="0"/>
              </a:spcBef>
            </a:pPr>
            <a:r>
              <a:rPr lang="en-GB" sz="3900" b="1" dirty="0" smtClean="0">
                <a:solidFill>
                  <a:srgbClr val="4B6F6A"/>
                </a:solidFill>
                <a:latin typeface="Century Gothic" panose="020B0502020202020204" pitchFamily="34" charset="0"/>
                <a:ea typeface="+mj-ea"/>
                <a:cs typeface="+mj-cs"/>
              </a:rPr>
              <a:t>Day 1 Agenda</a:t>
            </a:r>
          </a:p>
          <a:p>
            <a:endParaRPr lang="en-GB" sz="4000" dirty="0" smtClean="0">
              <a:latin typeface="Century Gothic" panose="020B0502020202020204" pitchFamily="34" charset="0"/>
            </a:endParaRPr>
          </a:p>
          <a:p>
            <a:endParaRPr lang="en-GB" sz="4000" dirty="0" smtClean="0">
              <a:latin typeface="Century Gothic" panose="020B0502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616507868"/>
              </p:ext>
            </p:extLst>
          </p:nvPr>
        </p:nvGraphicFramePr>
        <p:xfrm>
          <a:off x="1212193" y="2131601"/>
          <a:ext cx="8128000" cy="4348480"/>
        </p:xfrm>
        <a:graphic>
          <a:graphicData uri="http://schemas.openxmlformats.org/drawingml/2006/table">
            <a:tbl>
              <a:tblPr firstRow="1" bandRow="1">
                <a:tableStyleId>{5C22544A-7EE6-4342-B048-85BDC9FD1C3A}</a:tableStyleId>
              </a:tblPr>
              <a:tblGrid>
                <a:gridCol w="2098565"/>
                <a:gridCol w="6029435"/>
              </a:tblGrid>
              <a:tr h="370840">
                <a:tc>
                  <a:txBody>
                    <a:bodyPr/>
                    <a:lstStyle/>
                    <a:p>
                      <a:r>
                        <a:rPr lang="en-GB" dirty="0" smtClean="0">
                          <a:latin typeface="Century Gothic" panose="020B0502020202020204" pitchFamily="34" charset="0"/>
                        </a:rPr>
                        <a:t>Timing</a:t>
                      </a:r>
                      <a:endParaRPr lang="en-GB" dirty="0">
                        <a:latin typeface="Century Gothic" panose="020B0502020202020204" pitchFamily="34" charset="0"/>
                      </a:endParaRPr>
                    </a:p>
                  </a:txBody>
                  <a:tcPr>
                    <a:solidFill>
                      <a:srgbClr val="547C76"/>
                    </a:solidFill>
                  </a:tcPr>
                </a:tc>
                <a:tc>
                  <a:txBody>
                    <a:bodyPr/>
                    <a:lstStyle/>
                    <a:p>
                      <a:r>
                        <a:rPr lang="en-GB" dirty="0" smtClean="0">
                          <a:latin typeface="Century Gothic" panose="020B0502020202020204" pitchFamily="34" charset="0"/>
                        </a:rPr>
                        <a:t>Topic</a:t>
                      </a:r>
                      <a:endParaRPr lang="en-GB" dirty="0">
                        <a:latin typeface="Century Gothic" panose="020B0502020202020204" pitchFamily="34" charset="0"/>
                      </a:endParaRPr>
                    </a:p>
                  </a:txBody>
                  <a:tcPr>
                    <a:solidFill>
                      <a:srgbClr val="547C76"/>
                    </a:solidFill>
                  </a:tcPr>
                </a:tc>
              </a:tr>
              <a:tr h="370840">
                <a:tc>
                  <a:txBody>
                    <a:bodyPr/>
                    <a:lstStyle/>
                    <a:p>
                      <a:r>
                        <a:rPr lang="en-GB" dirty="0" smtClean="0">
                          <a:latin typeface="Century Gothic" panose="020B0502020202020204" pitchFamily="34" charset="0"/>
                        </a:rPr>
                        <a:t>09.00 – 09.30</a:t>
                      </a:r>
                      <a:endParaRPr lang="en-GB" dirty="0">
                        <a:latin typeface="Century Gothic" panose="020B0502020202020204" pitchFamily="34" charset="0"/>
                      </a:endParaRPr>
                    </a:p>
                  </a:txBody>
                  <a:tcPr/>
                </a:tc>
                <a:tc>
                  <a:txBody>
                    <a:bodyPr/>
                    <a:lstStyle/>
                    <a:p>
                      <a:r>
                        <a:rPr lang="en-GB" dirty="0" smtClean="0">
                          <a:latin typeface="Century Gothic" panose="020B0502020202020204" pitchFamily="34" charset="0"/>
                        </a:rPr>
                        <a:t>Introductions &amp; meeting objectives</a:t>
                      </a:r>
                      <a:endParaRPr lang="en-GB" dirty="0">
                        <a:latin typeface="Century Gothic" panose="020B0502020202020204" pitchFamily="34" charset="0"/>
                      </a:endParaRPr>
                    </a:p>
                  </a:txBody>
                  <a:tcPr/>
                </a:tc>
              </a:tr>
              <a:tr h="370840">
                <a:tc>
                  <a:txBody>
                    <a:bodyPr/>
                    <a:lstStyle/>
                    <a:p>
                      <a:r>
                        <a:rPr lang="en-GB" dirty="0" smtClean="0">
                          <a:latin typeface="Century Gothic" panose="020B0502020202020204" pitchFamily="34" charset="0"/>
                        </a:rPr>
                        <a:t>09.30</a:t>
                      </a:r>
                      <a:r>
                        <a:rPr lang="en-GB" baseline="0" dirty="0" smtClean="0">
                          <a:latin typeface="Century Gothic" panose="020B0502020202020204" pitchFamily="34" charset="0"/>
                        </a:rPr>
                        <a:t> – 10.30</a:t>
                      </a:r>
                      <a:endParaRPr lang="en-GB" dirty="0">
                        <a:latin typeface="Century Gothic" panose="020B0502020202020204" pitchFamily="34" charset="0"/>
                      </a:endParaRPr>
                    </a:p>
                  </a:txBody>
                  <a:tcPr/>
                </a:tc>
                <a:tc>
                  <a:txBody>
                    <a:bodyPr/>
                    <a:lstStyle/>
                    <a:p>
                      <a:r>
                        <a:rPr lang="en-GB" dirty="0" smtClean="0">
                          <a:latin typeface="Century Gothic" panose="020B0502020202020204" pitchFamily="34" charset="0"/>
                        </a:rPr>
                        <a:t>Introduction to storytelling</a:t>
                      </a:r>
                      <a:r>
                        <a:rPr lang="en-GB" baseline="0" dirty="0" smtClean="0">
                          <a:latin typeface="Century Gothic" panose="020B0502020202020204" pitchFamily="34" charset="0"/>
                        </a:rPr>
                        <a:t> &amp; principles of media relations</a:t>
                      </a:r>
                      <a:endParaRPr lang="en-GB" dirty="0">
                        <a:latin typeface="Century Gothic" panose="020B0502020202020204" pitchFamily="34" charset="0"/>
                      </a:endParaRPr>
                    </a:p>
                  </a:txBody>
                  <a:tcPr/>
                </a:tc>
              </a:tr>
              <a:tr h="370840">
                <a:tc>
                  <a:txBody>
                    <a:bodyPr/>
                    <a:lstStyle/>
                    <a:p>
                      <a:r>
                        <a:rPr lang="en-GB" dirty="0" smtClean="0">
                          <a:latin typeface="Century Gothic" panose="020B0502020202020204" pitchFamily="34" charset="0"/>
                        </a:rPr>
                        <a:t>10.30 – 10.45</a:t>
                      </a:r>
                      <a:endParaRPr lang="en-GB" dirty="0">
                        <a:latin typeface="Century Gothic" panose="020B0502020202020204" pitchFamily="34" charset="0"/>
                      </a:endParaRPr>
                    </a:p>
                  </a:txBody>
                  <a:tcPr/>
                </a:tc>
                <a:tc>
                  <a:txBody>
                    <a:bodyPr/>
                    <a:lstStyle/>
                    <a:p>
                      <a:r>
                        <a:rPr lang="en-GB" dirty="0" smtClean="0">
                          <a:latin typeface="Century Gothic" panose="020B0502020202020204" pitchFamily="34" charset="0"/>
                        </a:rPr>
                        <a:t>Coffee break</a:t>
                      </a:r>
                      <a:endParaRPr lang="en-GB" dirty="0">
                        <a:latin typeface="Century Gothic" panose="020B0502020202020204" pitchFamily="34" charset="0"/>
                      </a:endParaRPr>
                    </a:p>
                  </a:txBody>
                  <a:tcPr/>
                </a:tc>
              </a:tr>
              <a:tr h="370840">
                <a:tc>
                  <a:txBody>
                    <a:bodyPr/>
                    <a:lstStyle/>
                    <a:p>
                      <a:r>
                        <a:rPr lang="en-GB" dirty="0" smtClean="0">
                          <a:latin typeface="Century Gothic" panose="020B0502020202020204" pitchFamily="34" charset="0"/>
                        </a:rPr>
                        <a:t>10.45 – 11.15</a:t>
                      </a:r>
                      <a:endParaRPr lang="en-GB" dirty="0">
                        <a:latin typeface="Century Gothic" panose="020B0502020202020204" pitchFamily="34" charset="0"/>
                      </a:endParaRPr>
                    </a:p>
                  </a:txBody>
                  <a:tcPr/>
                </a:tc>
                <a:tc>
                  <a:txBody>
                    <a:bodyPr/>
                    <a:lstStyle/>
                    <a:p>
                      <a:r>
                        <a:rPr lang="en-GB" dirty="0" smtClean="0">
                          <a:latin typeface="Century Gothic" panose="020B0502020202020204" pitchFamily="34" charset="0"/>
                        </a:rPr>
                        <a:t>Media relations in Tanzania</a:t>
                      </a:r>
                      <a:endParaRPr lang="en-GB" dirty="0">
                        <a:latin typeface="Century Gothic" panose="020B0502020202020204" pitchFamily="34" charset="0"/>
                      </a:endParaRPr>
                    </a:p>
                  </a:txBody>
                  <a:tcPr/>
                </a:tc>
              </a:tr>
              <a:tr h="370840">
                <a:tc>
                  <a:txBody>
                    <a:bodyPr/>
                    <a:lstStyle/>
                    <a:p>
                      <a:r>
                        <a:rPr lang="en-GB" dirty="0" smtClean="0">
                          <a:latin typeface="Century Gothic" panose="020B0502020202020204" pitchFamily="34" charset="0"/>
                        </a:rPr>
                        <a:t>11.15 – 12.15</a:t>
                      </a:r>
                      <a:endParaRPr lang="en-GB" dirty="0">
                        <a:latin typeface="Century Gothic" panose="020B0502020202020204" pitchFamily="34" charset="0"/>
                      </a:endParaRPr>
                    </a:p>
                  </a:txBody>
                  <a:tcPr/>
                </a:tc>
                <a:tc>
                  <a:txBody>
                    <a:bodyPr/>
                    <a:lstStyle/>
                    <a:p>
                      <a:r>
                        <a:rPr lang="en-GB" dirty="0" smtClean="0">
                          <a:latin typeface="Century Gothic" panose="020B0502020202020204" pitchFamily="34" charset="0"/>
                        </a:rPr>
                        <a:t>The nutrition story</a:t>
                      </a:r>
                      <a:endParaRPr lang="en-GB" dirty="0">
                        <a:latin typeface="Century Gothic" panose="020B0502020202020204" pitchFamily="34" charset="0"/>
                      </a:endParaRPr>
                    </a:p>
                  </a:txBody>
                  <a:tcPr/>
                </a:tc>
              </a:tr>
              <a:tr h="370840">
                <a:tc>
                  <a:txBody>
                    <a:bodyPr/>
                    <a:lstStyle/>
                    <a:p>
                      <a:r>
                        <a:rPr lang="en-GB" dirty="0" smtClean="0">
                          <a:latin typeface="Century Gothic" panose="020B0502020202020204" pitchFamily="34" charset="0"/>
                        </a:rPr>
                        <a:t>12.15 – 13.30</a:t>
                      </a:r>
                      <a:endParaRPr lang="en-GB" dirty="0">
                        <a:latin typeface="Century Gothic" panose="020B0502020202020204" pitchFamily="34" charset="0"/>
                      </a:endParaRPr>
                    </a:p>
                  </a:txBody>
                  <a:tcPr/>
                </a:tc>
                <a:tc>
                  <a:txBody>
                    <a:bodyPr/>
                    <a:lstStyle/>
                    <a:p>
                      <a:r>
                        <a:rPr lang="en-GB" dirty="0" smtClean="0">
                          <a:latin typeface="Century Gothic" panose="020B0502020202020204" pitchFamily="34" charset="0"/>
                        </a:rPr>
                        <a:t>Lunch</a:t>
                      </a:r>
                      <a:endParaRPr lang="en-GB" dirty="0">
                        <a:latin typeface="Century Gothic" panose="020B0502020202020204" pitchFamily="34" charset="0"/>
                      </a:endParaRPr>
                    </a:p>
                  </a:txBody>
                  <a:tcPr/>
                </a:tc>
              </a:tr>
              <a:tr h="370840">
                <a:tc>
                  <a:txBody>
                    <a:bodyPr/>
                    <a:lstStyle/>
                    <a:p>
                      <a:r>
                        <a:rPr lang="en-GB" dirty="0" smtClean="0">
                          <a:latin typeface="Century Gothic" panose="020B0502020202020204" pitchFamily="34" charset="0"/>
                        </a:rPr>
                        <a:t>13.30 – 15.00</a:t>
                      </a:r>
                      <a:endParaRPr lang="en-GB" dirty="0">
                        <a:latin typeface="Century Gothic" panose="020B0502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Century Gothic" panose="020B0502020202020204" pitchFamily="34" charset="0"/>
                        </a:rPr>
                        <a:t>Panel discussion: Effective</a:t>
                      </a:r>
                      <a:r>
                        <a:rPr lang="en-GB" baseline="0" dirty="0" smtClean="0">
                          <a:latin typeface="Century Gothic" panose="020B0502020202020204" pitchFamily="34" charset="0"/>
                        </a:rPr>
                        <a:t> storytelling</a:t>
                      </a:r>
                      <a:endParaRPr lang="en-GB" dirty="0" smtClean="0">
                        <a:latin typeface="Century Gothic" panose="020B0502020202020204" pitchFamily="34" charset="0"/>
                      </a:endParaRPr>
                    </a:p>
                  </a:txBody>
                  <a:tcPr/>
                </a:tc>
              </a:tr>
              <a:tr h="370840">
                <a:tc>
                  <a:txBody>
                    <a:bodyPr/>
                    <a:lstStyle/>
                    <a:p>
                      <a:r>
                        <a:rPr lang="en-GB" dirty="0" smtClean="0">
                          <a:latin typeface="Century Gothic" panose="020B0502020202020204" pitchFamily="34" charset="0"/>
                        </a:rPr>
                        <a:t>15.00 –</a:t>
                      </a:r>
                      <a:r>
                        <a:rPr lang="en-GB" baseline="0" dirty="0" smtClean="0">
                          <a:latin typeface="Century Gothic" panose="020B0502020202020204" pitchFamily="34" charset="0"/>
                        </a:rPr>
                        <a:t> 15.30</a:t>
                      </a:r>
                      <a:endParaRPr lang="en-GB" dirty="0">
                        <a:latin typeface="Century Gothic" panose="020B0502020202020204" pitchFamily="34" charset="0"/>
                      </a:endParaRPr>
                    </a:p>
                  </a:txBody>
                  <a:tcPr/>
                </a:tc>
                <a:tc>
                  <a:txBody>
                    <a:bodyPr/>
                    <a:lstStyle/>
                    <a:p>
                      <a:r>
                        <a:rPr lang="en-GB" dirty="0" smtClean="0">
                          <a:latin typeface="Century Gothic" panose="020B0502020202020204" pitchFamily="34" charset="0"/>
                        </a:rPr>
                        <a:t>Media &amp; interview techniques</a:t>
                      </a:r>
                      <a:endParaRPr lang="en-GB" dirty="0">
                        <a:latin typeface="Century Gothic" panose="020B0502020202020204" pitchFamily="34" charset="0"/>
                      </a:endParaRPr>
                    </a:p>
                  </a:txBody>
                  <a:tcPr/>
                </a:tc>
              </a:tr>
              <a:tr h="370840">
                <a:tc>
                  <a:txBody>
                    <a:bodyPr/>
                    <a:lstStyle/>
                    <a:p>
                      <a:r>
                        <a:rPr lang="en-GB" dirty="0" smtClean="0">
                          <a:latin typeface="Century Gothic" panose="020B0502020202020204" pitchFamily="34" charset="0"/>
                        </a:rPr>
                        <a:t>15.30 – 16.30</a:t>
                      </a:r>
                      <a:endParaRPr lang="en-GB" dirty="0">
                        <a:latin typeface="Century Gothic" panose="020B0502020202020204" pitchFamily="34" charset="0"/>
                      </a:endParaRPr>
                    </a:p>
                  </a:txBody>
                  <a:tcPr/>
                </a:tc>
                <a:tc>
                  <a:txBody>
                    <a:bodyPr/>
                    <a:lstStyle/>
                    <a:p>
                      <a:r>
                        <a:rPr lang="en-GB" dirty="0" smtClean="0">
                          <a:latin typeface="Century Gothic" panose="020B0502020202020204" pitchFamily="34" charset="0"/>
                        </a:rPr>
                        <a:t>Media interview practice</a:t>
                      </a:r>
                      <a:endParaRPr lang="en-GB" dirty="0">
                        <a:latin typeface="Century Gothic" panose="020B0502020202020204" pitchFamily="34" charset="0"/>
                      </a:endParaRPr>
                    </a:p>
                  </a:txBody>
                  <a:tcPr/>
                </a:tc>
              </a:tr>
              <a:tr h="370840">
                <a:tc>
                  <a:txBody>
                    <a:bodyPr/>
                    <a:lstStyle/>
                    <a:p>
                      <a:r>
                        <a:rPr lang="en-GB" dirty="0" smtClean="0">
                          <a:latin typeface="Century Gothic" panose="020B0502020202020204" pitchFamily="34" charset="0"/>
                        </a:rPr>
                        <a:t>16.30 – 16.45</a:t>
                      </a:r>
                      <a:endParaRPr lang="en-GB" dirty="0">
                        <a:latin typeface="Century Gothic" panose="020B0502020202020204" pitchFamily="34" charset="0"/>
                      </a:endParaRPr>
                    </a:p>
                  </a:txBody>
                  <a:tcPr/>
                </a:tc>
                <a:tc>
                  <a:txBody>
                    <a:bodyPr/>
                    <a:lstStyle/>
                    <a:p>
                      <a:r>
                        <a:rPr lang="en-GB" dirty="0" smtClean="0">
                          <a:latin typeface="Century Gothic" panose="020B0502020202020204" pitchFamily="34" charset="0"/>
                        </a:rPr>
                        <a:t>Summary &amp; close</a:t>
                      </a:r>
                      <a:endParaRPr lang="en-GB" dirty="0">
                        <a:latin typeface="Century Gothic" panose="020B0502020202020204" pitchFamily="34" charset="0"/>
                      </a:endParaRPr>
                    </a:p>
                  </a:txBody>
                  <a:tcPr/>
                </a:tc>
              </a:tr>
            </a:tbl>
          </a:graphicData>
        </a:graphic>
      </p:graphicFrame>
    </p:spTree>
    <p:extLst>
      <p:ext uri="{BB962C8B-B14F-4D97-AF65-F5344CB8AC3E}">
        <p14:creationId xmlns:p14="http://schemas.microsoft.com/office/powerpoint/2010/main" val="36588080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4294967295"/>
          </p:nvPr>
        </p:nvSpPr>
        <p:spPr>
          <a:xfrm>
            <a:off x="504497" y="1999046"/>
            <a:ext cx="10515600" cy="4351338"/>
          </a:xfrm>
        </p:spPr>
        <p:txBody>
          <a:bodyPr>
            <a:normAutofit/>
          </a:bodyPr>
          <a:lstStyle/>
          <a:p>
            <a:pPr eaLnBrk="1" hangingPunct="1">
              <a:lnSpc>
                <a:spcPct val="80000"/>
              </a:lnSpc>
            </a:pPr>
            <a:r>
              <a:rPr lang="en-GB" altLang="en-US" sz="2400" dirty="0" smtClean="0"/>
              <a:t>Some of the key nutrition agenda media in Tanzania include:</a:t>
            </a:r>
          </a:p>
          <a:p>
            <a:pPr lvl="1">
              <a:lnSpc>
                <a:spcPct val="80000"/>
              </a:lnSpc>
            </a:pPr>
            <a:r>
              <a:rPr lang="en-GB" altLang="en-US" sz="2000" dirty="0" smtClean="0"/>
              <a:t>Radio One  - Health Segment (Wednesday)</a:t>
            </a:r>
          </a:p>
          <a:p>
            <a:pPr lvl="1">
              <a:lnSpc>
                <a:spcPct val="80000"/>
              </a:lnSpc>
            </a:pPr>
            <a:r>
              <a:rPr lang="en-GB" altLang="en-US" sz="2000" dirty="0" err="1" smtClean="0"/>
              <a:t>Jambo</a:t>
            </a:r>
            <a:r>
              <a:rPr lang="en-GB" altLang="en-US" sz="2000" dirty="0" smtClean="0"/>
              <a:t> Tanzania on  TBC</a:t>
            </a:r>
          </a:p>
          <a:p>
            <a:pPr lvl="1">
              <a:lnSpc>
                <a:spcPct val="80000"/>
              </a:lnSpc>
            </a:pPr>
            <a:r>
              <a:rPr lang="en-GB" altLang="en-US" sz="2000" dirty="0" smtClean="0"/>
              <a:t>Expert Discussion Shows – ITV, Star TV, Channel 10</a:t>
            </a:r>
          </a:p>
          <a:p>
            <a:pPr lvl="1">
              <a:lnSpc>
                <a:spcPct val="80000"/>
              </a:lnSpc>
            </a:pPr>
            <a:r>
              <a:rPr lang="en-GB" altLang="en-US" sz="2000" dirty="0" smtClean="0"/>
              <a:t>Magic FM</a:t>
            </a:r>
          </a:p>
          <a:p>
            <a:pPr lvl="1">
              <a:lnSpc>
                <a:spcPct val="80000"/>
              </a:lnSpc>
            </a:pPr>
            <a:r>
              <a:rPr lang="en-GB" altLang="en-US" sz="2000" dirty="0" smtClean="0"/>
              <a:t>All Newspapers – Wednesday and Thursdays</a:t>
            </a:r>
          </a:p>
          <a:p>
            <a:pPr lvl="1">
              <a:lnSpc>
                <a:spcPct val="80000"/>
              </a:lnSpc>
            </a:pPr>
            <a:r>
              <a:rPr lang="en-GB" altLang="en-US" sz="2000" dirty="0" smtClean="0"/>
              <a:t>Citizen – Saturday  Magazine</a:t>
            </a:r>
          </a:p>
          <a:p>
            <a:pPr lvl="1">
              <a:lnSpc>
                <a:spcPct val="80000"/>
              </a:lnSpc>
            </a:pPr>
            <a:r>
              <a:rPr lang="en-GB" altLang="en-US" sz="2000" dirty="0" err="1" smtClean="0"/>
              <a:t>Habari</a:t>
            </a:r>
            <a:r>
              <a:rPr lang="en-GB" altLang="en-US" sz="2000" dirty="0" smtClean="0"/>
              <a:t> Leo – Women's magazine</a:t>
            </a:r>
          </a:p>
          <a:p>
            <a:pPr lvl="1">
              <a:lnSpc>
                <a:spcPct val="80000"/>
              </a:lnSpc>
            </a:pPr>
            <a:r>
              <a:rPr lang="en-GB" altLang="en-US" sz="2000" dirty="0"/>
              <a:t>Dodoma FM </a:t>
            </a:r>
            <a:r>
              <a:rPr lang="en-GB" altLang="en-US" sz="2000" dirty="0" smtClean="0"/>
              <a:t>(with government moving to Dodoma, this station popularity as a news source for people living in </a:t>
            </a:r>
            <a:r>
              <a:rPr lang="en-GB" altLang="en-US" sz="2000" dirty="0" err="1" smtClean="0"/>
              <a:t>Dododma</a:t>
            </a:r>
            <a:r>
              <a:rPr lang="en-GB" altLang="en-US" sz="2000" dirty="0" smtClean="0"/>
              <a:t>)</a:t>
            </a:r>
            <a:endParaRPr lang="en-GB" altLang="en-US" sz="2000" dirty="0"/>
          </a:p>
          <a:p>
            <a:pPr lvl="1">
              <a:lnSpc>
                <a:spcPct val="80000"/>
              </a:lnSpc>
            </a:pPr>
            <a:endParaRPr lang="en-GB" altLang="en-US" sz="2000" dirty="0" smtClean="0"/>
          </a:p>
          <a:p>
            <a:pPr lvl="1">
              <a:lnSpc>
                <a:spcPct val="80000"/>
              </a:lnSpc>
            </a:pPr>
            <a:endParaRPr lang="en-GB" altLang="en-US" sz="2000" dirty="0" smtClean="0"/>
          </a:p>
        </p:txBody>
      </p:sp>
      <p:sp>
        <p:nvSpPr>
          <p:cNvPr id="4" name="Title 1"/>
          <p:cNvSpPr txBox="1">
            <a:spLocks/>
          </p:cNvSpPr>
          <p:nvPr/>
        </p:nvSpPr>
        <p:spPr>
          <a:xfrm>
            <a:off x="387197" y="528537"/>
            <a:ext cx="11957203"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solidFill>
                  <a:srgbClr val="4B6F6A"/>
                </a:solidFill>
                <a:latin typeface="Century Gothic" panose="020B0502020202020204" pitchFamily="34" charset="0"/>
              </a:rPr>
              <a:t>Key Nutrition Media</a:t>
            </a:r>
            <a:endParaRPr lang="en-GB" sz="3600" b="1" dirty="0">
              <a:solidFill>
                <a:srgbClr val="4B6F6A"/>
              </a:solidFill>
              <a:latin typeface="Century Gothic" panose="020B0502020202020204" pitchFamily="34" charset="0"/>
            </a:endParaRPr>
          </a:p>
        </p:txBody>
      </p:sp>
    </p:spTree>
    <p:extLst>
      <p:ext uri="{BB962C8B-B14F-4D97-AF65-F5344CB8AC3E}">
        <p14:creationId xmlns:p14="http://schemas.microsoft.com/office/powerpoint/2010/main" val="34132469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4800" y="999069"/>
            <a:ext cx="11565468" cy="4978398"/>
          </a:xfrm>
          <a:prstGeom prst="rect">
            <a:avLst/>
          </a:prstGeom>
        </p:spPr>
        <p:txBody>
          <a:bodyPr lIns="121917" tIns="60958" rIns="121917" bIns="60958" anchor="ctr">
            <a:noAutofit/>
          </a:bodyPr>
          <a:lstStyle>
            <a:lvl1pPr marL="0">
              <a:defRPr>
                <a:solidFill>
                  <a:srgbClr val="4B6F6A"/>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lnSpc>
                <a:spcPct val="110000"/>
              </a:lnSpc>
            </a:pPr>
            <a:r>
              <a:rPr lang="en-GB" sz="4000" dirty="0" smtClean="0">
                <a:solidFill>
                  <a:schemeClr val="bg1"/>
                </a:solidFill>
                <a:latin typeface="Century Gothic"/>
                <a:cs typeface="Century Gothic"/>
              </a:rPr>
              <a:t>Media &amp; interview techniques</a:t>
            </a:r>
            <a:endParaRPr lang="en-GB" sz="2800" dirty="0">
              <a:latin typeface="Century Gothic"/>
              <a:cs typeface="Century Gothic"/>
            </a:endParaRPr>
          </a:p>
        </p:txBody>
      </p:sp>
    </p:spTree>
    <p:extLst>
      <p:ext uri="{BB962C8B-B14F-4D97-AF65-F5344CB8AC3E}">
        <p14:creationId xmlns:p14="http://schemas.microsoft.com/office/powerpoint/2010/main" val="4109581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61852" y="1164953"/>
            <a:ext cx="10434400" cy="1089529"/>
          </a:xfrm>
          <a:prstGeom prst="rect">
            <a:avLst/>
          </a:prstGeom>
        </p:spPr>
        <p:txBody>
          <a:bodyPr anchor="ctr">
            <a:noAutofit/>
          </a:bodyPr>
          <a:lstStyle>
            <a:defPPr>
              <a:defRPr lang="en-US"/>
            </a:defPPr>
            <a:lvl1pPr>
              <a:lnSpc>
                <a:spcPct val="90000"/>
              </a:lnSpc>
              <a:spcBef>
                <a:spcPct val="0"/>
              </a:spcBef>
              <a:buNone/>
              <a:defRPr sz="3600" b="1">
                <a:solidFill>
                  <a:srgbClr val="4B6F6A"/>
                </a:solidFill>
                <a:latin typeface="Century Gothic" panose="020B0502020202020204" pitchFamily="34" charset="0"/>
                <a:ea typeface="+mj-ea"/>
                <a:cs typeface="+mj-cs"/>
              </a:defRPr>
            </a:lvl1pPr>
          </a:lstStyle>
          <a:p>
            <a:r>
              <a:rPr lang="en-GB" dirty="0" smtClean="0"/>
              <a:t>Know why you are doing an interview</a:t>
            </a:r>
            <a:endParaRPr lang="es-ES" dirty="0"/>
          </a:p>
        </p:txBody>
      </p:sp>
      <p:sp>
        <p:nvSpPr>
          <p:cNvPr id="9" name="CuadroTexto 8"/>
          <p:cNvSpPr txBox="1"/>
          <p:nvPr/>
        </p:nvSpPr>
        <p:spPr>
          <a:xfrm>
            <a:off x="461852" y="3812011"/>
            <a:ext cx="3421115" cy="1354217"/>
          </a:xfrm>
          <a:prstGeom prst="rect">
            <a:avLst/>
          </a:prstGeom>
          <a:noFill/>
        </p:spPr>
        <p:txBody>
          <a:bodyPr wrap="square" rtlCol="0">
            <a:spAutoFit/>
          </a:bodyPr>
          <a:lstStyle/>
          <a:p>
            <a:r>
              <a:rPr lang="es-ES" dirty="0" err="1">
                <a:latin typeface="Arial"/>
                <a:cs typeface="Arial"/>
              </a:rPr>
              <a:t>What’s</a:t>
            </a:r>
            <a:r>
              <a:rPr lang="es-ES" dirty="0">
                <a:latin typeface="Arial"/>
                <a:cs typeface="Arial"/>
              </a:rPr>
              <a:t> </a:t>
            </a:r>
            <a:r>
              <a:rPr lang="es-ES" dirty="0" err="1">
                <a:latin typeface="Arial"/>
                <a:cs typeface="Arial"/>
              </a:rPr>
              <a:t>your</a:t>
            </a:r>
            <a:r>
              <a:rPr lang="es-ES" dirty="0">
                <a:latin typeface="Arial"/>
                <a:cs typeface="Arial"/>
              </a:rPr>
              <a:t> </a:t>
            </a:r>
            <a:r>
              <a:rPr lang="es-ES" b="1" dirty="0" err="1">
                <a:latin typeface="Arial"/>
                <a:cs typeface="Arial"/>
              </a:rPr>
              <a:t>objective</a:t>
            </a:r>
            <a:r>
              <a:rPr lang="es-ES" dirty="0" smtClean="0">
                <a:latin typeface="Arial"/>
                <a:cs typeface="Arial"/>
              </a:rPr>
              <a:t>?</a:t>
            </a:r>
          </a:p>
          <a:p>
            <a:endParaRPr lang="es-ES" sz="1600" dirty="0">
              <a:latin typeface="Arial"/>
              <a:cs typeface="Arial"/>
            </a:endParaRPr>
          </a:p>
          <a:p>
            <a:r>
              <a:rPr lang="en-GB" sz="1600" dirty="0">
                <a:solidFill>
                  <a:srgbClr val="505150"/>
                </a:solidFill>
                <a:latin typeface="Arial"/>
                <a:cs typeface="Arial"/>
              </a:rPr>
              <a:t>Shape attitudes, spur action, gain mindshare</a:t>
            </a:r>
          </a:p>
          <a:p>
            <a:endParaRPr lang="es-ES" sz="1600" dirty="0">
              <a:latin typeface="Arial"/>
              <a:cs typeface="Arial"/>
            </a:endParaRPr>
          </a:p>
        </p:txBody>
      </p:sp>
      <p:sp>
        <p:nvSpPr>
          <p:cNvPr id="10" name="CuadroTexto 9"/>
          <p:cNvSpPr txBox="1"/>
          <p:nvPr/>
        </p:nvSpPr>
        <p:spPr>
          <a:xfrm>
            <a:off x="4088233" y="3803559"/>
            <a:ext cx="3421115" cy="1846659"/>
          </a:xfrm>
          <a:prstGeom prst="rect">
            <a:avLst/>
          </a:prstGeom>
          <a:noFill/>
        </p:spPr>
        <p:txBody>
          <a:bodyPr wrap="square" rtlCol="0">
            <a:spAutoFit/>
          </a:bodyPr>
          <a:lstStyle/>
          <a:p>
            <a:r>
              <a:rPr lang="en-GB" b="1" dirty="0">
                <a:latin typeface="Arial"/>
                <a:cs typeface="Arial"/>
              </a:rPr>
              <a:t>Who</a:t>
            </a:r>
            <a:r>
              <a:rPr lang="en-GB" dirty="0">
                <a:latin typeface="Arial"/>
                <a:cs typeface="Arial"/>
              </a:rPr>
              <a:t> are you trying to reach</a:t>
            </a:r>
            <a:r>
              <a:rPr lang="en-GB" dirty="0" smtClean="0">
                <a:latin typeface="Arial"/>
                <a:cs typeface="Arial"/>
              </a:rPr>
              <a:t>?</a:t>
            </a:r>
          </a:p>
          <a:p>
            <a:endParaRPr lang="en-GB" sz="1600" dirty="0">
              <a:latin typeface="Arial"/>
              <a:cs typeface="Arial"/>
            </a:endParaRPr>
          </a:p>
          <a:p>
            <a:r>
              <a:rPr lang="en-GB" sz="1600" dirty="0">
                <a:solidFill>
                  <a:srgbClr val="505150"/>
                </a:solidFill>
                <a:latin typeface="Arial"/>
                <a:cs typeface="Arial"/>
              </a:rPr>
              <a:t>Identify why they’ll care (make it relevant to them)</a:t>
            </a:r>
          </a:p>
          <a:p>
            <a:endParaRPr lang="en-GB" sz="1600" dirty="0" smtClean="0">
              <a:solidFill>
                <a:srgbClr val="505150"/>
              </a:solidFill>
              <a:latin typeface="Arial"/>
              <a:cs typeface="Arial"/>
            </a:endParaRPr>
          </a:p>
          <a:p>
            <a:r>
              <a:rPr lang="en-GB" sz="1600" dirty="0" smtClean="0">
                <a:solidFill>
                  <a:srgbClr val="505150"/>
                </a:solidFill>
                <a:latin typeface="Arial"/>
                <a:cs typeface="Arial"/>
              </a:rPr>
              <a:t>Why </a:t>
            </a:r>
            <a:r>
              <a:rPr lang="en-GB" sz="1600" dirty="0">
                <a:solidFill>
                  <a:srgbClr val="505150"/>
                </a:solidFill>
                <a:latin typeface="Arial"/>
                <a:cs typeface="Arial"/>
              </a:rPr>
              <a:t>you, specifically?</a:t>
            </a:r>
          </a:p>
          <a:p>
            <a:endParaRPr lang="en-GB" sz="1600" dirty="0">
              <a:latin typeface="Arial"/>
              <a:cs typeface="Arial"/>
            </a:endParaRPr>
          </a:p>
        </p:txBody>
      </p:sp>
      <p:sp>
        <p:nvSpPr>
          <p:cNvPr id="11" name="CuadroTexto 10"/>
          <p:cNvSpPr txBox="1"/>
          <p:nvPr/>
        </p:nvSpPr>
        <p:spPr>
          <a:xfrm>
            <a:off x="7783037" y="3803560"/>
            <a:ext cx="3421115" cy="1631216"/>
          </a:xfrm>
          <a:prstGeom prst="rect">
            <a:avLst/>
          </a:prstGeom>
          <a:noFill/>
        </p:spPr>
        <p:txBody>
          <a:bodyPr wrap="square" rtlCol="0">
            <a:spAutoFit/>
          </a:bodyPr>
          <a:lstStyle/>
          <a:p>
            <a:r>
              <a:rPr lang="en-GB" dirty="0">
                <a:latin typeface="Arial"/>
                <a:cs typeface="Arial"/>
              </a:rPr>
              <a:t>Communicate </a:t>
            </a:r>
            <a:r>
              <a:rPr lang="en-GB" b="1" dirty="0">
                <a:latin typeface="Arial"/>
                <a:cs typeface="Arial"/>
              </a:rPr>
              <a:t>essential</a:t>
            </a:r>
            <a:r>
              <a:rPr lang="en-GB" dirty="0">
                <a:latin typeface="Arial"/>
                <a:cs typeface="Arial"/>
              </a:rPr>
              <a:t> </a:t>
            </a:r>
            <a:r>
              <a:rPr lang="en-GB" dirty="0" smtClean="0">
                <a:latin typeface="Arial"/>
                <a:cs typeface="Arial"/>
              </a:rPr>
              <a:t>concepts</a:t>
            </a:r>
          </a:p>
          <a:p>
            <a:endParaRPr lang="en-GB" sz="1600" dirty="0">
              <a:latin typeface="Arial"/>
              <a:cs typeface="Arial"/>
            </a:endParaRPr>
          </a:p>
          <a:p>
            <a:r>
              <a:rPr lang="en-GB" sz="1600" dirty="0">
                <a:solidFill>
                  <a:srgbClr val="505150"/>
                </a:solidFill>
                <a:latin typeface="Arial"/>
                <a:cs typeface="Arial"/>
              </a:rPr>
              <a:t>Keep it simple; only two or three concepts will resonate</a:t>
            </a:r>
          </a:p>
          <a:p>
            <a:endParaRPr lang="en-GB" sz="1600" dirty="0">
              <a:latin typeface="Arial"/>
              <a:cs typeface="Arial"/>
            </a:endParaRPr>
          </a:p>
        </p:txBody>
      </p:sp>
      <p:cxnSp>
        <p:nvCxnSpPr>
          <p:cNvPr id="12" name="Conector recto 11"/>
          <p:cNvCxnSpPr/>
          <p:nvPr/>
        </p:nvCxnSpPr>
        <p:spPr>
          <a:xfrm>
            <a:off x="564485" y="3758511"/>
            <a:ext cx="3027687" cy="0"/>
          </a:xfrm>
          <a:prstGeom prst="line">
            <a:avLst/>
          </a:prstGeom>
          <a:ln w="28575" cmpd="sng"/>
          <a:effectLst/>
        </p:spPr>
        <p:style>
          <a:lnRef idx="2">
            <a:schemeClr val="dk1"/>
          </a:lnRef>
          <a:fillRef idx="0">
            <a:schemeClr val="dk1"/>
          </a:fillRef>
          <a:effectRef idx="1">
            <a:schemeClr val="dk1"/>
          </a:effectRef>
          <a:fontRef idx="minor">
            <a:schemeClr val="tx1"/>
          </a:fontRef>
        </p:style>
      </p:cxnSp>
      <p:cxnSp>
        <p:nvCxnSpPr>
          <p:cNvPr id="16" name="Conector recto 15"/>
          <p:cNvCxnSpPr/>
          <p:nvPr/>
        </p:nvCxnSpPr>
        <p:spPr>
          <a:xfrm>
            <a:off x="7885671" y="3757696"/>
            <a:ext cx="3010581" cy="1"/>
          </a:xfrm>
          <a:prstGeom prst="line">
            <a:avLst/>
          </a:prstGeom>
          <a:ln w="28575" cmpd="sng"/>
          <a:effectLst/>
        </p:spPr>
        <p:style>
          <a:lnRef idx="2">
            <a:schemeClr val="dk1"/>
          </a:lnRef>
          <a:fillRef idx="0">
            <a:schemeClr val="dk1"/>
          </a:fillRef>
          <a:effectRef idx="1">
            <a:schemeClr val="dk1"/>
          </a:effectRef>
          <a:fontRef idx="minor">
            <a:schemeClr val="tx1"/>
          </a:fontRef>
        </p:style>
      </p:cxnSp>
      <p:cxnSp>
        <p:nvCxnSpPr>
          <p:cNvPr id="37" name="Conector recto 36"/>
          <p:cNvCxnSpPr/>
          <p:nvPr/>
        </p:nvCxnSpPr>
        <p:spPr>
          <a:xfrm>
            <a:off x="4207974" y="3758511"/>
            <a:ext cx="3027687" cy="0"/>
          </a:xfrm>
          <a:prstGeom prst="line">
            <a:avLst/>
          </a:prstGeom>
          <a:ln w="28575" cmpd="sng"/>
          <a:effectLst/>
        </p:spPr>
        <p:style>
          <a:lnRef idx="2">
            <a:schemeClr val="dk1"/>
          </a:lnRef>
          <a:fillRef idx="0">
            <a:schemeClr val="dk1"/>
          </a:fillRef>
          <a:effectRef idx="1">
            <a:schemeClr val="dk1"/>
          </a:effectRef>
          <a:fontRef idx="minor">
            <a:schemeClr val="tx1"/>
          </a:fontRef>
        </p:style>
      </p:cxnSp>
      <p:sp>
        <p:nvSpPr>
          <p:cNvPr id="13" name="Oval 12"/>
          <p:cNvSpPr/>
          <p:nvPr/>
        </p:nvSpPr>
        <p:spPr>
          <a:xfrm rot="4694194">
            <a:off x="9735324" y="5541201"/>
            <a:ext cx="1267592" cy="1689099"/>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14" name="Oval 13"/>
          <p:cNvSpPr/>
          <p:nvPr/>
        </p:nvSpPr>
        <p:spPr>
          <a:xfrm rot="4694194">
            <a:off x="10448968" y="4934989"/>
            <a:ext cx="1057816" cy="1411075"/>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15" name="Oval 14"/>
          <p:cNvSpPr/>
          <p:nvPr/>
        </p:nvSpPr>
        <p:spPr>
          <a:xfrm rot="4694194">
            <a:off x="11406483" y="5368201"/>
            <a:ext cx="609600" cy="8128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18" name="Oval 17"/>
          <p:cNvSpPr/>
          <p:nvPr/>
        </p:nvSpPr>
        <p:spPr>
          <a:xfrm rot="4694194">
            <a:off x="7373662" y="5318053"/>
            <a:ext cx="2029071" cy="2705948"/>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Tree>
    <p:extLst>
      <p:ext uri="{BB962C8B-B14F-4D97-AF65-F5344CB8AC3E}">
        <p14:creationId xmlns:p14="http://schemas.microsoft.com/office/powerpoint/2010/main" val="13367294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5"/>
          <p:cNvSpPr>
            <a:spLocks noGrp="1" noChangeArrowheads="1"/>
          </p:cNvSpPr>
          <p:nvPr>
            <p:ph type="body" idx="4294967295"/>
          </p:nvPr>
        </p:nvSpPr>
        <p:spPr>
          <a:xfrm>
            <a:off x="0" y="2617788"/>
            <a:ext cx="10972800" cy="3856037"/>
          </a:xfrm>
        </p:spPr>
        <p:txBody>
          <a:bodyPr>
            <a:normAutofit/>
          </a:bodyPr>
          <a:lstStyle/>
          <a:p>
            <a:pPr eaLnBrk="1" hangingPunct="1"/>
            <a:endParaRPr lang="en-US" sz="1800" dirty="0">
              <a:latin typeface="Arial" panose="020B0604020202020204" pitchFamily="34" charset="0"/>
              <a:cs typeface="Arial" panose="020B0604020202020204" pitchFamily="34" charset="0"/>
            </a:endParaRPr>
          </a:p>
          <a:p>
            <a:pPr eaLnBrk="1" hangingPunct="1"/>
            <a:r>
              <a:rPr lang="en-US" sz="1800" dirty="0">
                <a:latin typeface="Arial" panose="020B0604020202020204" pitchFamily="34" charset="0"/>
                <a:cs typeface="Arial" panose="020B0604020202020204" pitchFamily="34" charset="0"/>
              </a:rPr>
              <a:t>Remember your story and focus on delivering it. </a:t>
            </a:r>
            <a:endParaRPr lang="en-US" sz="1800" dirty="0" smtClean="0">
              <a:latin typeface="Arial" panose="020B0604020202020204" pitchFamily="34" charset="0"/>
              <a:cs typeface="Arial" panose="020B0604020202020204" pitchFamily="34" charset="0"/>
            </a:endParaRPr>
          </a:p>
          <a:p>
            <a:pPr eaLnBrk="1" hangingPunct="1"/>
            <a:r>
              <a:rPr lang="en-US" sz="1800" dirty="0" smtClean="0">
                <a:latin typeface="Arial" panose="020B0604020202020204" pitchFamily="34" charset="0"/>
                <a:cs typeface="Arial" panose="020B0604020202020204" pitchFamily="34" charset="0"/>
              </a:rPr>
              <a:t>Pause </a:t>
            </a:r>
            <a:r>
              <a:rPr lang="en-US" sz="1800" dirty="0">
                <a:latin typeface="Arial" panose="020B0604020202020204" pitchFamily="34" charset="0"/>
                <a:cs typeface="Arial" panose="020B0604020202020204" pitchFamily="34" charset="0"/>
              </a:rPr>
              <a:t>before answering…say second thing that comes into your mind</a:t>
            </a:r>
          </a:p>
          <a:p>
            <a:pPr eaLnBrk="1" hangingPunct="1"/>
            <a:r>
              <a:rPr lang="en-US" sz="1800" dirty="0">
                <a:latin typeface="Arial" panose="020B0604020202020204" pitchFamily="34" charset="0"/>
                <a:cs typeface="Arial" panose="020B0604020202020204" pitchFamily="34" charset="0"/>
              </a:rPr>
              <a:t>Don’t just ‘answer the question’, it’s a wasted opportunity!</a:t>
            </a:r>
          </a:p>
          <a:p>
            <a:pPr eaLnBrk="1" hangingPunct="1"/>
            <a:r>
              <a:rPr lang="en-US" sz="1800" dirty="0">
                <a:latin typeface="Arial" panose="020B0604020202020204" pitchFamily="34" charset="0"/>
                <a:cs typeface="Arial" panose="020B0604020202020204" pitchFamily="34" charset="0"/>
              </a:rPr>
              <a:t>Use your first answer to start your story, don’t wait for an invitation</a:t>
            </a:r>
          </a:p>
          <a:p>
            <a:r>
              <a:rPr lang="en-US" sz="1800" dirty="0">
                <a:latin typeface="Arial" panose="020B0604020202020204" pitchFamily="34" charset="0"/>
                <a:cs typeface="Arial" panose="020B0604020202020204" pitchFamily="34" charset="0"/>
              </a:rPr>
              <a:t>Steer the discussion to focus on your key points</a:t>
            </a:r>
          </a:p>
          <a:p>
            <a:r>
              <a:rPr lang="en-US" sz="1800" dirty="0">
                <a:latin typeface="Arial" panose="020B0604020202020204" pitchFamily="34" charset="0"/>
                <a:cs typeface="Arial" panose="020B0604020202020204" pitchFamily="34" charset="0"/>
              </a:rPr>
              <a:t>Repeat, repeat, repeat your key messages</a:t>
            </a:r>
          </a:p>
        </p:txBody>
      </p:sp>
      <p:sp>
        <p:nvSpPr>
          <p:cNvPr id="9" name="Oval 8"/>
          <p:cNvSpPr/>
          <p:nvPr/>
        </p:nvSpPr>
        <p:spPr>
          <a:xfrm rot="4694194">
            <a:off x="9735324" y="5525435"/>
            <a:ext cx="1267592" cy="1689099"/>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10" name="Oval 9"/>
          <p:cNvSpPr/>
          <p:nvPr/>
        </p:nvSpPr>
        <p:spPr>
          <a:xfrm rot="4694194">
            <a:off x="10448968" y="4919223"/>
            <a:ext cx="1057816" cy="1411075"/>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11" name="Oval 10"/>
          <p:cNvSpPr/>
          <p:nvPr/>
        </p:nvSpPr>
        <p:spPr>
          <a:xfrm rot="4694194">
            <a:off x="11406483" y="5352435"/>
            <a:ext cx="609600" cy="8128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12" name="Oval 11"/>
          <p:cNvSpPr/>
          <p:nvPr/>
        </p:nvSpPr>
        <p:spPr>
          <a:xfrm rot="4694194">
            <a:off x="7373662" y="5302287"/>
            <a:ext cx="2029071" cy="2705948"/>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15" name="CuadroTexto 7"/>
          <p:cNvSpPr txBox="1"/>
          <p:nvPr/>
        </p:nvSpPr>
        <p:spPr>
          <a:xfrm>
            <a:off x="427639" y="1464786"/>
            <a:ext cx="8169824" cy="590931"/>
          </a:xfrm>
          <a:prstGeom prst="rect">
            <a:avLst/>
          </a:prstGeom>
          <a:noFill/>
        </p:spPr>
        <p:txBody>
          <a:bodyPr wrap="square" rtlCol="0">
            <a:spAutoFit/>
          </a:bodyPr>
          <a:lstStyle/>
          <a:p>
            <a:pPr>
              <a:lnSpc>
                <a:spcPct val="90000"/>
              </a:lnSpc>
              <a:spcBef>
                <a:spcPct val="0"/>
              </a:spcBef>
            </a:pPr>
            <a:r>
              <a:rPr lang="es-ES" sz="3600" b="1" dirty="0" err="1" smtClean="0">
                <a:solidFill>
                  <a:srgbClr val="4B6F6A"/>
                </a:solidFill>
                <a:latin typeface="Century Gothic" panose="020B0502020202020204" pitchFamily="34" charset="0"/>
                <a:ea typeface="+mj-ea"/>
                <a:cs typeface="+mj-cs"/>
              </a:rPr>
              <a:t>Controlling</a:t>
            </a:r>
            <a:r>
              <a:rPr lang="es-ES" sz="3600" b="1" dirty="0" smtClean="0">
                <a:solidFill>
                  <a:srgbClr val="4B6F6A"/>
                </a:solidFill>
                <a:latin typeface="Century Gothic" panose="020B0502020202020204" pitchFamily="34" charset="0"/>
                <a:ea typeface="+mj-ea"/>
                <a:cs typeface="+mj-cs"/>
              </a:rPr>
              <a:t> </a:t>
            </a:r>
            <a:r>
              <a:rPr lang="es-ES" sz="3600" b="1" dirty="0" err="1" smtClean="0">
                <a:solidFill>
                  <a:srgbClr val="4B6F6A"/>
                </a:solidFill>
                <a:latin typeface="Century Gothic" panose="020B0502020202020204" pitchFamily="34" charset="0"/>
                <a:ea typeface="+mj-ea"/>
                <a:cs typeface="+mj-cs"/>
              </a:rPr>
              <a:t>the</a:t>
            </a:r>
            <a:r>
              <a:rPr lang="es-ES" sz="3600" b="1" dirty="0" smtClean="0">
                <a:solidFill>
                  <a:srgbClr val="4B6F6A"/>
                </a:solidFill>
                <a:latin typeface="Century Gothic" panose="020B0502020202020204" pitchFamily="34" charset="0"/>
                <a:ea typeface="+mj-ea"/>
                <a:cs typeface="+mj-cs"/>
              </a:rPr>
              <a:t> dialogue</a:t>
            </a:r>
            <a:endParaRPr lang="es-ES" sz="3600" b="1" dirty="0">
              <a:solidFill>
                <a:srgbClr val="4B6F6A"/>
              </a:solidFill>
              <a:latin typeface="Century Gothic" panose="020B0502020202020204" pitchFamily="34" charset="0"/>
              <a:ea typeface="+mj-ea"/>
              <a:cs typeface="+mj-cs"/>
            </a:endParaRPr>
          </a:p>
        </p:txBody>
      </p:sp>
    </p:spTree>
    <p:extLst>
      <p:ext uri="{BB962C8B-B14F-4D97-AF65-F5344CB8AC3E}">
        <p14:creationId xmlns:p14="http://schemas.microsoft.com/office/powerpoint/2010/main" val="308320774"/>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289" y="4655204"/>
            <a:ext cx="3102023" cy="2149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6883" name="Rectangle 3"/>
          <p:cNvSpPr>
            <a:spLocks noChangeArrowheads="1"/>
          </p:cNvSpPr>
          <p:nvPr/>
        </p:nvSpPr>
        <p:spPr bwMode="auto">
          <a:xfrm>
            <a:off x="552451" y="885825"/>
            <a:ext cx="9347200" cy="685800"/>
          </a:xfrm>
          <a:prstGeom prst="rect">
            <a:avLst/>
          </a:prstGeom>
          <a:noFill/>
          <a:ln w="9525">
            <a:noFill/>
            <a:miter lim="800000"/>
            <a:headEnd/>
            <a:tailEnd/>
          </a:ln>
          <a:effectLst/>
        </p:spPr>
        <p:txBody>
          <a:bodyPr anchor="ctr"/>
          <a:lstStyle/>
          <a:p>
            <a:pPr defTabSz="914400"/>
            <a:endParaRPr lang="en-GB" dirty="0">
              <a:solidFill>
                <a:srgbClr val="606A74"/>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13" name="Rectangle 4"/>
          <p:cNvSpPr txBox="1">
            <a:spLocks noChangeArrowheads="1"/>
          </p:cNvSpPr>
          <p:nvPr/>
        </p:nvSpPr>
        <p:spPr bwMode="auto">
          <a:xfrm>
            <a:off x="261288" y="701009"/>
            <a:ext cx="10972800" cy="10776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r>
              <a:rPr lang="en-US" sz="3600" b="1" dirty="0" smtClean="0">
                <a:solidFill>
                  <a:srgbClr val="4B6F6A"/>
                </a:solidFill>
                <a:latin typeface="Century Gothic" panose="020B0502020202020204" pitchFamily="34" charset="0"/>
                <a:ea typeface="+mj-ea"/>
                <a:cs typeface="+mj-cs"/>
              </a:rPr>
              <a:t>Bridging</a:t>
            </a:r>
            <a:endParaRPr lang="en-US" sz="3600" b="1" dirty="0">
              <a:solidFill>
                <a:srgbClr val="4B6F6A"/>
              </a:solidFill>
              <a:latin typeface="Century Gothic" panose="020B0502020202020204" pitchFamily="34" charset="0"/>
              <a:ea typeface="+mj-ea"/>
              <a:cs typeface="+mj-cs"/>
            </a:endParaRPr>
          </a:p>
        </p:txBody>
      </p:sp>
      <p:sp>
        <p:nvSpPr>
          <p:cNvPr id="11" name="Oval 10"/>
          <p:cNvSpPr/>
          <p:nvPr/>
        </p:nvSpPr>
        <p:spPr>
          <a:xfrm rot="4694194">
            <a:off x="9572183" y="5033643"/>
            <a:ext cx="1267592" cy="1689099"/>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latin typeface="Arial" panose="020B0604020202020204" pitchFamily="34" charset="0"/>
              <a:cs typeface="Arial" panose="020B0604020202020204" pitchFamily="34" charset="0"/>
            </a:endParaRPr>
          </a:p>
        </p:txBody>
      </p:sp>
      <p:sp>
        <p:nvSpPr>
          <p:cNvPr id="12" name="Oval 11"/>
          <p:cNvSpPr/>
          <p:nvPr/>
        </p:nvSpPr>
        <p:spPr>
          <a:xfrm rot="4694194">
            <a:off x="10285827" y="4427431"/>
            <a:ext cx="1057816" cy="1411075"/>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latin typeface="Arial" panose="020B0604020202020204" pitchFamily="34" charset="0"/>
              <a:cs typeface="Arial" panose="020B0604020202020204" pitchFamily="34" charset="0"/>
            </a:endParaRPr>
          </a:p>
        </p:txBody>
      </p:sp>
      <p:sp>
        <p:nvSpPr>
          <p:cNvPr id="14" name="Oval 13"/>
          <p:cNvSpPr/>
          <p:nvPr/>
        </p:nvSpPr>
        <p:spPr>
          <a:xfrm rot="4694194">
            <a:off x="11243341" y="4860643"/>
            <a:ext cx="609600" cy="8128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latin typeface="Arial" panose="020B0604020202020204" pitchFamily="34" charset="0"/>
              <a:cs typeface="Arial" panose="020B0604020202020204" pitchFamily="34" charset="0"/>
            </a:endParaRPr>
          </a:p>
        </p:txBody>
      </p:sp>
      <p:sp>
        <p:nvSpPr>
          <p:cNvPr id="15" name="Oval 14"/>
          <p:cNvSpPr/>
          <p:nvPr/>
        </p:nvSpPr>
        <p:spPr>
          <a:xfrm rot="4694194">
            <a:off x="7210521" y="4810495"/>
            <a:ext cx="2029071" cy="2705948"/>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latin typeface="Arial" panose="020B0604020202020204" pitchFamily="34" charset="0"/>
              <a:cs typeface="Arial" panose="020B0604020202020204" pitchFamily="34" charset="0"/>
            </a:endParaRPr>
          </a:p>
        </p:txBody>
      </p:sp>
      <p:sp>
        <p:nvSpPr>
          <p:cNvPr id="16" name="Rectangle 15"/>
          <p:cNvSpPr/>
          <p:nvPr/>
        </p:nvSpPr>
        <p:spPr>
          <a:xfrm>
            <a:off x="2667654" y="1866948"/>
            <a:ext cx="7664335" cy="78940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AU" sz="2400" b="1" dirty="0" smtClean="0">
                <a:solidFill>
                  <a:prstClr val="black"/>
                </a:solidFill>
                <a:latin typeface="Arial" panose="020B0604020202020204" pitchFamily="34" charset="0"/>
                <a:cs typeface="Arial" panose="020B0604020202020204" pitchFamily="34" charset="0"/>
              </a:rPr>
              <a:t>ACKNOWLEDGE:  </a:t>
            </a:r>
            <a:r>
              <a:rPr lang="en-AU" sz="2400" dirty="0" smtClean="0">
                <a:solidFill>
                  <a:prstClr val="black"/>
                </a:solidFill>
                <a:latin typeface="Arial" panose="020B0604020202020204" pitchFamily="34" charset="0"/>
                <a:cs typeface="Arial" panose="020B0604020202020204" pitchFamily="34" charset="0"/>
              </a:rPr>
              <a:t>Keep it short &amp; direct</a:t>
            </a:r>
            <a:endParaRPr lang="en-AU" sz="2400" dirty="0">
              <a:solidFill>
                <a:prstClr val="black"/>
              </a:solidFill>
              <a:latin typeface="Arial" panose="020B0604020202020204" pitchFamily="34" charset="0"/>
              <a:cs typeface="Arial" panose="020B0604020202020204" pitchFamily="34" charset="0"/>
            </a:endParaRPr>
          </a:p>
        </p:txBody>
      </p:sp>
      <p:sp>
        <p:nvSpPr>
          <p:cNvPr id="17" name="Rectangle 16"/>
          <p:cNvSpPr/>
          <p:nvPr/>
        </p:nvSpPr>
        <p:spPr>
          <a:xfrm>
            <a:off x="2667653" y="2838383"/>
            <a:ext cx="7670112" cy="766995"/>
          </a:xfrm>
          <a:prstGeom prst="rect">
            <a:avLst/>
          </a:prstGeom>
          <a:solidFill>
            <a:srgbClr val="92D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AU" sz="2400" b="1" dirty="0">
                <a:solidFill>
                  <a:prstClr val="black"/>
                </a:solidFill>
                <a:latin typeface="Arial" panose="020B0604020202020204" pitchFamily="34" charset="0"/>
                <a:cs typeface="Arial" panose="020B0604020202020204" pitchFamily="34" charset="0"/>
              </a:rPr>
              <a:t>B</a:t>
            </a:r>
            <a:r>
              <a:rPr lang="en-AU" sz="2400" b="1" dirty="0" smtClean="0">
                <a:solidFill>
                  <a:prstClr val="black"/>
                </a:solidFill>
                <a:latin typeface="Arial" panose="020B0604020202020204" pitchFamily="34" charset="0"/>
                <a:cs typeface="Arial" panose="020B0604020202020204" pitchFamily="34" charset="0"/>
              </a:rPr>
              <a:t>RIDGE: </a:t>
            </a:r>
            <a:r>
              <a:rPr lang="en-AU" sz="2400" dirty="0" smtClean="0">
                <a:solidFill>
                  <a:prstClr val="black"/>
                </a:solidFill>
                <a:latin typeface="Arial" panose="020B0604020202020204" pitchFamily="34" charset="0"/>
                <a:cs typeface="Arial" panose="020B0604020202020204" pitchFamily="34" charset="0"/>
              </a:rPr>
              <a:t>Your phrase to bridge to … </a:t>
            </a:r>
            <a:endParaRPr lang="en-AU" sz="2400" dirty="0">
              <a:solidFill>
                <a:prstClr val="black"/>
              </a:solidFill>
              <a:latin typeface="Arial" panose="020B0604020202020204" pitchFamily="34" charset="0"/>
              <a:cs typeface="Arial" panose="020B0604020202020204" pitchFamily="34" charset="0"/>
            </a:endParaRPr>
          </a:p>
        </p:txBody>
      </p:sp>
      <p:sp>
        <p:nvSpPr>
          <p:cNvPr id="18" name="Rectangle 17"/>
          <p:cNvSpPr/>
          <p:nvPr/>
        </p:nvSpPr>
        <p:spPr>
          <a:xfrm>
            <a:off x="2692573" y="3802254"/>
            <a:ext cx="7676547" cy="702961"/>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Arial" panose="020B0604020202020204" pitchFamily="34" charset="0"/>
                <a:cs typeface="Arial" panose="020B0604020202020204" pitchFamily="34" charset="0"/>
              </a:rPr>
              <a:t>CONTROL: … </a:t>
            </a:r>
            <a:r>
              <a:rPr lang="en-GB" sz="2400" dirty="0" smtClean="0">
                <a:solidFill>
                  <a:prstClr val="black"/>
                </a:solidFill>
                <a:latin typeface="Arial" panose="020B0604020202020204" pitchFamily="34" charset="0"/>
                <a:cs typeface="Arial" panose="020B0604020202020204" pitchFamily="34" charset="0"/>
              </a:rPr>
              <a:t>your story</a:t>
            </a:r>
            <a:endParaRPr lang="en-GB" sz="2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33569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ular Callout 16"/>
          <p:cNvSpPr/>
          <p:nvPr/>
        </p:nvSpPr>
        <p:spPr>
          <a:xfrm>
            <a:off x="552450" y="5736542"/>
            <a:ext cx="11307833" cy="669654"/>
          </a:xfrm>
          <a:prstGeom prst="wedgeRectCallout">
            <a:avLst>
              <a:gd name="adj1" fmla="val -33551"/>
              <a:gd name="adj2" fmla="val 81334"/>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114300" lvl="1" algn="ctr"/>
            <a:r>
              <a:rPr lang="en-US" b="1" i="1" dirty="0" smtClean="0">
                <a:solidFill>
                  <a:schemeClr val="tx1"/>
                </a:solidFill>
                <a:latin typeface="Arial" panose="020B0604020202020204" pitchFamily="34" charset="0"/>
                <a:cs typeface="Arial" panose="020B0604020202020204" pitchFamily="34" charset="0"/>
              </a:rPr>
              <a:t>“If you to take one thing away from this conversation, it should be…”</a:t>
            </a:r>
            <a:endParaRPr lang="en-US" b="1" i="1" dirty="0">
              <a:solidFill>
                <a:schemeClr val="tx1"/>
              </a:solidFill>
              <a:latin typeface="Arial" panose="020B0604020202020204" pitchFamily="34" charset="0"/>
              <a:cs typeface="Arial" panose="020B0604020202020204" pitchFamily="34" charset="0"/>
            </a:endParaRPr>
          </a:p>
        </p:txBody>
      </p:sp>
      <p:sp>
        <p:nvSpPr>
          <p:cNvPr id="16" name="Rectangular Callout 15"/>
          <p:cNvSpPr/>
          <p:nvPr/>
        </p:nvSpPr>
        <p:spPr>
          <a:xfrm>
            <a:off x="552452" y="4606403"/>
            <a:ext cx="11307833" cy="669654"/>
          </a:xfrm>
          <a:prstGeom prst="wedgeRectCallout">
            <a:avLst>
              <a:gd name="adj1" fmla="val 3678"/>
              <a:gd name="adj2" fmla="val 92473"/>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i="1" dirty="0" smtClean="0">
                <a:solidFill>
                  <a:schemeClr val="tx1"/>
                </a:solidFill>
                <a:latin typeface="Arial" panose="020B0604020202020204" pitchFamily="34" charset="0"/>
                <a:cs typeface="Arial" panose="020B0604020202020204" pitchFamily="34" charset="0"/>
              </a:rPr>
              <a:t>“The most important thing to remember about this is…”</a:t>
            </a:r>
            <a:endParaRPr lang="en-GB" sz="1400" b="1" i="1" dirty="0">
              <a:solidFill>
                <a:schemeClr val="tx1"/>
              </a:solidFill>
              <a:latin typeface="Arial" panose="020B0604020202020204" pitchFamily="34" charset="0"/>
              <a:cs typeface="Arial" panose="020B0604020202020204" pitchFamily="34" charset="0"/>
            </a:endParaRPr>
          </a:p>
        </p:txBody>
      </p:sp>
      <p:sp>
        <p:nvSpPr>
          <p:cNvPr id="506883" name="Rectangle 3"/>
          <p:cNvSpPr>
            <a:spLocks noChangeArrowheads="1"/>
          </p:cNvSpPr>
          <p:nvPr/>
        </p:nvSpPr>
        <p:spPr bwMode="auto">
          <a:xfrm>
            <a:off x="552451" y="624573"/>
            <a:ext cx="9347200" cy="685800"/>
          </a:xfrm>
          <a:prstGeom prst="rect">
            <a:avLst/>
          </a:prstGeom>
          <a:noFill/>
          <a:ln w="9525">
            <a:noFill/>
            <a:miter lim="800000"/>
            <a:headEnd/>
            <a:tailEnd/>
          </a:ln>
          <a:effectLst/>
        </p:spPr>
        <p:txBody>
          <a:bodyPr anchor="ctr"/>
          <a:lstStyle/>
          <a:p>
            <a:pPr eaLnBrk="1" hangingPunct="1"/>
            <a:endParaRPr lang="en-GB" sz="1800">
              <a:solidFill>
                <a:srgbClr val="606A74"/>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19" name="Oval 18"/>
          <p:cNvSpPr/>
          <p:nvPr/>
        </p:nvSpPr>
        <p:spPr>
          <a:xfrm>
            <a:off x="11860284" y="901417"/>
            <a:ext cx="1850408" cy="1386965"/>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0" name="Oval 19"/>
          <p:cNvSpPr/>
          <p:nvPr/>
        </p:nvSpPr>
        <p:spPr>
          <a:xfrm>
            <a:off x="8846024" y="-290551"/>
            <a:ext cx="1727200" cy="129600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2" name="Oval 21"/>
          <p:cNvSpPr/>
          <p:nvPr/>
        </p:nvSpPr>
        <p:spPr>
          <a:xfrm>
            <a:off x="10209284" y="-1164006"/>
            <a:ext cx="3302000" cy="247697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2" name="Rectangle 11"/>
          <p:cNvSpPr/>
          <p:nvPr/>
        </p:nvSpPr>
        <p:spPr>
          <a:xfrm>
            <a:off x="365997" y="1565459"/>
            <a:ext cx="9880979" cy="915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Arial" panose="020B0604020202020204" pitchFamily="34" charset="0"/>
                <a:cs typeface="Arial" panose="020B0604020202020204" pitchFamily="34" charset="0"/>
              </a:rPr>
              <a:t>Every question is an opportunity to communicate our </a:t>
            </a:r>
            <a:r>
              <a:rPr lang="en-GB" b="1" dirty="0">
                <a:solidFill>
                  <a:schemeClr val="tx1"/>
                </a:solidFill>
                <a:latin typeface="Arial" panose="020B0604020202020204" pitchFamily="34" charset="0"/>
                <a:cs typeface="Arial" panose="020B0604020202020204" pitchFamily="34" charset="0"/>
              </a:rPr>
              <a:t>core </a:t>
            </a:r>
            <a:r>
              <a:rPr lang="en-GB" b="1" dirty="0" smtClean="0">
                <a:solidFill>
                  <a:schemeClr val="tx1"/>
                </a:solidFill>
                <a:latin typeface="Arial" panose="020B0604020202020204" pitchFamily="34" charset="0"/>
                <a:cs typeface="Arial" panose="020B0604020202020204" pitchFamily="34" charset="0"/>
              </a:rPr>
              <a:t>message</a:t>
            </a:r>
            <a:r>
              <a:rPr lang="en-GB" dirty="0">
                <a:solidFill>
                  <a:schemeClr val="tx1"/>
                </a:solidFill>
                <a:latin typeface="Arial" panose="020B0604020202020204" pitchFamily="34" charset="0"/>
                <a:cs typeface="Arial" panose="020B0604020202020204" pitchFamily="34" charset="0"/>
              </a:rPr>
              <a:t>;</a:t>
            </a:r>
            <a:r>
              <a:rPr lang="en-GB" dirty="0" smtClean="0">
                <a:solidFill>
                  <a:schemeClr val="tx1"/>
                </a:solidFill>
                <a:latin typeface="Arial" panose="020B0604020202020204" pitchFamily="34" charset="0"/>
                <a:cs typeface="Arial" panose="020B0604020202020204" pitchFamily="34" charset="0"/>
              </a:rPr>
              <a:t> </a:t>
            </a:r>
            <a:r>
              <a:rPr lang="en-GB" b="1" i="1" dirty="0">
                <a:solidFill>
                  <a:schemeClr val="tx1"/>
                </a:solidFill>
                <a:latin typeface="Arial" panose="020B0604020202020204" pitchFamily="34" charset="0"/>
                <a:cs typeface="Arial" panose="020B0604020202020204" pitchFamily="34" charset="0"/>
              </a:rPr>
              <a:t>f</a:t>
            </a:r>
            <a:r>
              <a:rPr lang="en-GB" b="1" i="1" dirty="0" smtClean="0">
                <a:solidFill>
                  <a:schemeClr val="tx1"/>
                </a:solidFill>
                <a:latin typeface="Arial" panose="020B0604020202020204" pitchFamily="34" charset="0"/>
                <a:cs typeface="Arial" panose="020B0604020202020204" pitchFamily="34" charset="0"/>
              </a:rPr>
              <a:t>lagging</a:t>
            </a:r>
            <a:r>
              <a:rPr lang="en-GB" dirty="0" smtClean="0">
                <a:solidFill>
                  <a:schemeClr val="tx1"/>
                </a:solidFill>
                <a:latin typeface="Arial" panose="020B0604020202020204" pitchFamily="34" charset="0"/>
                <a:cs typeface="Arial" panose="020B0604020202020204" pitchFamily="34" charset="0"/>
              </a:rPr>
              <a:t> </a:t>
            </a:r>
            <a:r>
              <a:rPr lang="en-GB" dirty="0">
                <a:solidFill>
                  <a:schemeClr val="tx1"/>
                </a:solidFill>
                <a:latin typeface="Arial" panose="020B0604020202020204" pitchFamily="34" charset="0"/>
                <a:cs typeface="Arial" panose="020B0604020202020204" pitchFamily="34" charset="0"/>
              </a:rPr>
              <a:t>makes sure your audience knows what it is</a:t>
            </a:r>
            <a:endParaRPr lang="en-AU" b="1" dirty="0">
              <a:solidFill>
                <a:schemeClr val="tx1"/>
              </a:solidFill>
              <a:latin typeface="Arial" panose="020B0604020202020204" pitchFamily="34" charset="0"/>
              <a:cs typeface="Arial" panose="020B0604020202020204" pitchFamily="34" charset="0"/>
            </a:endParaRPr>
          </a:p>
        </p:txBody>
      </p:sp>
      <p:sp>
        <p:nvSpPr>
          <p:cNvPr id="14" name="Rectangle 13"/>
          <p:cNvSpPr/>
          <p:nvPr/>
        </p:nvSpPr>
        <p:spPr>
          <a:xfrm>
            <a:off x="369027" y="2429435"/>
            <a:ext cx="9880979" cy="915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Arial" panose="020B0604020202020204" pitchFamily="34" charset="0"/>
                <a:cs typeface="Arial" panose="020B0604020202020204" pitchFamily="34" charset="0"/>
              </a:rPr>
              <a:t>Flagging is a simple technique that </a:t>
            </a:r>
            <a:r>
              <a:rPr lang="en-US" b="1" dirty="0">
                <a:solidFill>
                  <a:schemeClr val="tx1"/>
                </a:solidFill>
                <a:latin typeface="Arial" panose="020B0604020202020204" pitchFamily="34" charset="0"/>
                <a:cs typeface="Arial" panose="020B0604020202020204" pitchFamily="34" charset="0"/>
              </a:rPr>
              <a:t>emphasizes a point </a:t>
            </a:r>
            <a:r>
              <a:rPr lang="en-US" dirty="0">
                <a:solidFill>
                  <a:schemeClr val="tx1"/>
                </a:solidFill>
                <a:latin typeface="Arial" panose="020B0604020202020204" pitchFamily="34" charset="0"/>
                <a:cs typeface="Arial" panose="020B0604020202020204" pitchFamily="34" charset="0"/>
              </a:rPr>
              <a:t>you want the your </a:t>
            </a:r>
            <a:r>
              <a:rPr lang="en-US" dirty="0" smtClean="0">
                <a:solidFill>
                  <a:schemeClr val="tx1"/>
                </a:solidFill>
                <a:latin typeface="Arial" panose="020B0604020202020204" pitchFamily="34" charset="0"/>
                <a:cs typeface="Arial" panose="020B0604020202020204" pitchFamily="34" charset="0"/>
              </a:rPr>
              <a:t>audience to remember</a:t>
            </a:r>
            <a:endParaRPr lang="en-US" dirty="0">
              <a:solidFill>
                <a:schemeClr val="tx1"/>
              </a:solidFill>
              <a:latin typeface="Arial" panose="020B0604020202020204" pitchFamily="34" charset="0"/>
              <a:cs typeface="Arial" panose="020B0604020202020204" pitchFamily="34" charset="0"/>
            </a:endParaRPr>
          </a:p>
        </p:txBody>
      </p:sp>
      <p:sp>
        <p:nvSpPr>
          <p:cNvPr id="24" name="Rectangular Callout 23"/>
          <p:cNvSpPr/>
          <p:nvPr/>
        </p:nvSpPr>
        <p:spPr>
          <a:xfrm>
            <a:off x="552452" y="3549781"/>
            <a:ext cx="11307833" cy="669654"/>
          </a:xfrm>
          <a:prstGeom prst="wedgeRectCallout">
            <a:avLst>
              <a:gd name="adj1" fmla="val -7748"/>
              <a:gd name="adj2" fmla="val 79877"/>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i="1" dirty="0" smtClean="0">
                <a:solidFill>
                  <a:schemeClr val="tx1"/>
                </a:solidFill>
                <a:latin typeface="Arial" panose="020B0604020202020204" pitchFamily="34" charset="0"/>
                <a:cs typeface="Arial" panose="020B0604020202020204" pitchFamily="34" charset="0"/>
              </a:rPr>
              <a:t>“The point I really want to make is this …”</a:t>
            </a:r>
            <a:endParaRPr lang="en-GB" sz="1400" b="1" i="1" dirty="0">
              <a:solidFill>
                <a:schemeClr val="tx1"/>
              </a:solidFill>
              <a:latin typeface="Arial" panose="020B0604020202020204" pitchFamily="34" charset="0"/>
              <a:cs typeface="Arial" panose="020B0604020202020204" pitchFamily="34" charset="0"/>
            </a:endParaRPr>
          </a:p>
        </p:txBody>
      </p:sp>
      <p:sp>
        <p:nvSpPr>
          <p:cNvPr id="15" name="Rectangle 4"/>
          <p:cNvSpPr txBox="1">
            <a:spLocks noChangeArrowheads="1"/>
          </p:cNvSpPr>
          <p:nvPr/>
        </p:nvSpPr>
        <p:spPr bwMode="auto">
          <a:xfrm>
            <a:off x="340118" y="622179"/>
            <a:ext cx="10972800" cy="10776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r>
              <a:rPr lang="en-US" sz="3600" b="1" dirty="0" smtClean="0">
                <a:solidFill>
                  <a:srgbClr val="4B6F6A"/>
                </a:solidFill>
                <a:latin typeface="Century Gothic" panose="020B0502020202020204" pitchFamily="34" charset="0"/>
                <a:ea typeface="+mj-ea"/>
                <a:cs typeface="+mj-cs"/>
              </a:rPr>
              <a:t>Flagging</a:t>
            </a:r>
            <a:endParaRPr lang="en-US" sz="3600" b="1" dirty="0">
              <a:solidFill>
                <a:srgbClr val="4B6F6A"/>
              </a:solidFill>
              <a:latin typeface="Century Gothic" panose="020B0502020202020204" pitchFamily="34" charset="0"/>
              <a:ea typeface="+mj-ea"/>
              <a:cs typeface="+mj-cs"/>
            </a:endParaRPr>
          </a:p>
        </p:txBody>
      </p:sp>
    </p:spTree>
    <p:extLst>
      <p:ext uri="{BB962C8B-B14F-4D97-AF65-F5344CB8AC3E}">
        <p14:creationId xmlns:p14="http://schemas.microsoft.com/office/powerpoint/2010/main" val="11047034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2" grpId="0"/>
      <p:bldP spid="14" grpId="0"/>
      <p:bldP spid="2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4797" y="376137"/>
            <a:ext cx="11957203"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600" b="1" dirty="0">
              <a:solidFill>
                <a:srgbClr val="4B6F6A"/>
              </a:solidFill>
              <a:latin typeface="Century Gothic" panose="020B0502020202020204" pitchFamily="34" charset="0"/>
            </a:endParaRPr>
          </a:p>
        </p:txBody>
      </p:sp>
      <p:sp>
        <p:nvSpPr>
          <p:cNvPr id="3" name="TextBox 2"/>
          <p:cNvSpPr txBox="1"/>
          <p:nvPr/>
        </p:nvSpPr>
        <p:spPr>
          <a:xfrm>
            <a:off x="777240" y="2148840"/>
            <a:ext cx="10622280"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Calibri" pitchFamily="34" charset="0"/>
                <a:cs typeface="Calibri" pitchFamily="34" charset="0"/>
              </a:rPr>
              <a:t>Succinct</a:t>
            </a:r>
            <a:endParaRPr lang="en-US" sz="2400" dirty="0">
              <a:latin typeface="Calibri" pitchFamily="34" charset="0"/>
              <a:cs typeface="Calibri" pitchFamily="34" charset="0"/>
            </a:endParaRPr>
          </a:p>
          <a:p>
            <a:pPr marL="800100" lvl="1" indent="-342900">
              <a:buFont typeface="Courier New" panose="02070309020205020404" pitchFamily="49" charset="0"/>
              <a:buChar char="o"/>
            </a:pPr>
            <a:r>
              <a:rPr lang="en-US" sz="2400" dirty="0">
                <a:latin typeface="Calibri" pitchFamily="34" charset="0"/>
                <a:cs typeface="Calibri" pitchFamily="34" charset="0"/>
              </a:rPr>
              <a:t>Average length of a sound bite is five </a:t>
            </a:r>
            <a:r>
              <a:rPr lang="en-US" sz="2400" dirty="0" smtClean="0">
                <a:latin typeface="Calibri" pitchFamily="34" charset="0"/>
                <a:cs typeface="Calibri" pitchFamily="34" charset="0"/>
              </a:rPr>
              <a:t>seconds</a:t>
            </a:r>
          </a:p>
          <a:p>
            <a:pPr marL="800100" lvl="1" indent="-342900">
              <a:buFont typeface="Courier New" panose="02070309020205020404" pitchFamily="49" charset="0"/>
              <a:buChar char="o"/>
            </a:pPr>
            <a:r>
              <a:rPr lang="en-US" sz="2400" dirty="0" smtClean="0">
                <a:latin typeface="Calibri" pitchFamily="34" charset="0"/>
                <a:cs typeface="Calibri" pitchFamily="34" charset="0"/>
              </a:rPr>
              <a:t>Print </a:t>
            </a:r>
            <a:r>
              <a:rPr lang="en-US" sz="2400" dirty="0">
                <a:latin typeface="Calibri" pitchFamily="34" charset="0"/>
                <a:cs typeface="Calibri" pitchFamily="34" charset="0"/>
              </a:rPr>
              <a:t>quotations rarely exceed 25 words</a:t>
            </a:r>
          </a:p>
          <a:p>
            <a:pPr marL="342900" indent="-342900">
              <a:buFont typeface="Arial" panose="020B0604020202020204" pitchFamily="34" charset="0"/>
              <a:buChar char="•"/>
            </a:pPr>
            <a:r>
              <a:rPr lang="en-US" sz="2400" dirty="0">
                <a:latin typeface="Calibri" pitchFamily="34" charset="0"/>
                <a:cs typeface="Calibri" pitchFamily="34" charset="0"/>
              </a:rPr>
              <a:t>Delivered with passion</a:t>
            </a:r>
          </a:p>
          <a:p>
            <a:pPr marL="342900" indent="-342900">
              <a:buFont typeface="Arial" panose="020B0604020202020204" pitchFamily="34" charset="0"/>
              <a:buChar char="•"/>
            </a:pPr>
            <a:r>
              <a:rPr lang="en-US" sz="2400" dirty="0">
                <a:latin typeface="Calibri" pitchFamily="34" charset="0"/>
                <a:cs typeface="Calibri" pitchFamily="34" charset="0"/>
              </a:rPr>
              <a:t>Lacks jargon</a:t>
            </a:r>
          </a:p>
          <a:p>
            <a:pPr marL="342900" indent="-342900">
              <a:buFont typeface="Arial" panose="020B0604020202020204" pitchFamily="34" charset="0"/>
              <a:buChar char="•"/>
            </a:pPr>
            <a:r>
              <a:rPr lang="en-US" sz="2400" dirty="0">
                <a:latin typeface="Calibri" pitchFamily="34" charset="0"/>
                <a:cs typeface="Calibri" pitchFamily="34" charset="0"/>
              </a:rPr>
              <a:t>Speaks to the benefits, not the process</a:t>
            </a:r>
          </a:p>
          <a:p>
            <a:pPr marL="342900" indent="-342900">
              <a:buFont typeface="Arial" panose="020B0604020202020204" pitchFamily="34" charset="0"/>
              <a:buChar char="•"/>
            </a:pPr>
            <a:r>
              <a:rPr lang="en-US" sz="2400" dirty="0">
                <a:latin typeface="Calibri" pitchFamily="34" charset="0"/>
                <a:cs typeface="Calibri" pitchFamily="34" charset="0"/>
              </a:rPr>
              <a:t>Vivid example that paints a picture: analogies, stories and </a:t>
            </a:r>
            <a:r>
              <a:rPr lang="en-US" sz="2400" dirty="0" smtClean="0">
                <a:latin typeface="Calibri" pitchFamily="34" charset="0"/>
                <a:cs typeface="Calibri" pitchFamily="34" charset="0"/>
              </a:rPr>
              <a:t>metaphors</a:t>
            </a:r>
            <a:endParaRPr lang="en-GB" sz="2400" dirty="0" smtClean="0"/>
          </a:p>
          <a:p>
            <a:pPr marL="342900" indent="-342900">
              <a:buFont typeface="Arial" panose="020B0604020202020204" pitchFamily="34" charset="0"/>
              <a:buChar char="•"/>
            </a:pPr>
            <a:endParaRPr lang="en-GB" sz="2400" dirty="0" smtClean="0"/>
          </a:p>
          <a:p>
            <a:pPr marL="342900" indent="-342900">
              <a:buFont typeface="Arial" panose="020B0604020202020204" pitchFamily="34" charset="0"/>
              <a:buChar char="•"/>
            </a:pPr>
            <a:endParaRPr lang="en-GB" sz="2400" dirty="0" smtClean="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p:txBody>
      </p:sp>
      <p:sp>
        <p:nvSpPr>
          <p:cNvPr id="15" name="Title 1"/>
          <p:cNvSpPr txBox="1">
            <a:spLocks/>
          </p:cNvSpPr>
          <p:nvPr/>
        </p:nvSpPr>
        <p:spPr>
          <a:xfrm>
            <a:off x="387197" y="528537"/>
            <a:ext cx="11957203"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solidFill>
                  <a:srgbClr val="4B6F6A"/>
                </a:solidFill>
                <a:latin typeface="Century Gothic" panose="020B0502020202020204" pitchFamily="34" charset="0"/>
              </a:rPr>
              <a:t>What makes a good message? Recap:</a:t>
            </a:r>
            <a:endParaRPr lang="en-GB" sz="3600" b="1" dirty="0">
              <a:solidFill>
                <a:srgbClr val="4B6F6A"/>
              </a:solidFill>
              <a:latin typeface="Century Gothic" panose="020B0502020202020204" pitchFamily="34" charset="0"/>
            </a:endParaRPr>
          </a:p>
        </p:txBody>
      </p:sp>
    </p:spTree>
    <p:extLst>
      <p:ext uri="{BB962C8B-B14F-4D97-AF65-F5344CB8AC3E}">
        <p14:creationId xmlns:p14="http://schemas.microsoft.com/office/powerpoint/2010/main" val="3198221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4797" y="376137"/>
            <a:ext cx="11957203"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600" b="1" dirty="0">
              <a:solidFill>
                <a:srgbClr val="4B6F6A"/>
              </a:solidFill>
              <a:latin typeface="Century Gothic" panose="020B0502020202020204" pitchFamily="34" charset="0"/>
            </a:endParaRPr>
          </a:p>
        </p:txBody>
      </p:sp>
      <p:sp>
        <p:nvSpPr>
          <p:cNvPr id="3" name="TextBox 2"/>
          <p:cNvSpPr txBox="1"/>
          <p:nvPr/>
        </p:nvSpPr>
        <p:spPr>
          <a:xfrm>
            <a:off x="777240" y="1991180"/>
            <a:ext cx="10622280" cy="4893647"/>
          </a:xfrm>
          <a:prstGeom prst="rect">
            <a:avLst/>
          </a:prstGeom>
          <a:noFill/>
        </p:spPr>
        <p:txBody>
          <a:bodyPr wrap="square" rtlCol="0">
            <a:spAutoFit/>
          </a:bodyPr>
          <a:lstStyle/>
          <a:p>
            <a:pPr marL="457200" indent="-457200">
              <a:buClr>
                <a:schemeClr val="tx2"/>
              </a:buClr>
              <a:buFont typeface="Arial" pitchFamily="34" charset="0"/>
              <a:buChar char="•"/>
            </a:pPr>
            <a:r>
              <a:rPr lang="en-US" sz="2400" b="1" dirty="0">
                <a:cs typeface="Calibri" pitchFamily="34" charset="0"/>
              </a:rPr>
              <a:t>Use first answer to get your messages out</a:t>
            </a:r>
          </a:p>
          <a:p>
            <a:pPr marL="800100" lvl="1" indent="-342900">
              <a:buClr>
                <a:schemeClr val="tx2"/>
              </a:buClr>
              <a:buFont typeface="Courier New" panose="02070309020205020404" pitchFamily="49" charset="0"/>
              <a:buChar char="o"/>
            </a:pPr>
            <a:r>
              <a:rPr lang="en-US" sz="2400" dirty="0">
                <a:cs typeface="Calibri" pitchFamily="34" charset="0"/>
              </a:rPr>
              <a:t>Your one chance to be sure of expressing all concepts</a:t>
            </a:r>
          </a:p>
          <a:p>
            <a:pPr marL="800100" lvl="1" indent="-342900">
              <a:buClr>
                <a:schemeClr val="tx2"/>
              </a:buClr>
              <a:buFont typeface="Courier New" panose="02070309020205020404" pitchFamily="49" charset="0"/>
              <a:buChar char="o"/>
            </a:pPr>
            <a:r>
              <a:rPr lang="en-US" sz="2400" dirty="0">
                <a:cs typeface="Calibri" pitchFamily="34" charset="0"/>
              </a:rPr>
              <a:t>All other answers should be brief</a:t>
            </a:r>
          </a:p>
          <a:p>
            <a:pPr marL="457200" indent="-457200">
              <a:buClr>
                <a:schemeClr val="tx2"/>
              </a:buClr>
              <a:buFont typeface="Arial" pitchFamily="34" charset="0"/>
              <a:buChar char="•"/>
            </a:pPr>
            <a:endParaRPr lang="en-US" sz="2400" b="1" dirty="0">
              <a:cs typeface="Calibri" pitchFamily="34" charset="0"/>
            </a:endParaRPr>
          </a:p>
          <a:p>
            <a:pPr marL="457200" indent="-457200">
              <a:buClr>
                <a:schemeClr val="tx2"/>
              </a:buClr>
              <a:buFont typeface="Arial" pitchFamily="34" charset="0"/>
              <a:buChar char="•"/>
            </a:pPr>
            <a:r>
              <a:rPr lang="en-US" sz="2400" b="1" dirty="0">
                <a:cs typeface="Calibri" pitchFamily="34" charset="0"/>
              </a:rPr>
              <a:t>Stick to your agenda</a:t>
            </a:r>
          </a:p>
          <a:p>
            <a:pPr marL="457200" indent="-457200">
              <a:buClr>
                <a:schemeClr val="tx2"/>
              </a:buClr>
              <a:buFont typeface="Arial" pitchFamily="34" charset="0"/>
              <a:buChar char="•"/>
            </a:pPr>
            <a:endParaRPr lang="en-US" sz="2400" b="1" dirty="0">
              <a:cs typeface="Calibri" pitchFamily="34" charset="0"/>
            </a:endParaRPr>
          </a:p>
          <a:p>
            <a:pPr marL="457200" indent="-457200">
              <a:buClr>
                <a:schemeClr val="tx2"/>
              </a:buClr>
              <a:buFont typeface="Arial" pitchFamily="34" charset="0"/>
              <a:buChar char="•"/>
            </a:pPr>
            <a:r>
              <a:rPr lang="en-US" sz="2400" b="1" dirty="0">
                <a:cs typeface="Calibri" pitchFamily="34" charset="0"/>
              </a:rPr>
              <a:t>Acknowledge the question, but move quickly, credibly to message</a:t>
            </a:r>
          </a:p>
          <a:p>
            <a:pPr marL="800100" lvl="1" indent="-342900">
              <a:buClr>
                <a:schemeClr val="tx2"/>
              </a:buClr>
              <a:buFont typeface="Courier New" panose="02070309020205020404" pitchFamily="49" charset="0"/>
              <a:buChar char="o"/>
            </a:pPr>
            <a:r>
              <a:rPr lang="en-US" sz="2400" dirty="0">
                <a:cs typeface="Calibri" pitchFamily="34" charset="0"/>
              </a:rPr>
              <a:t>Your mission is transition</a:t>
            </a:r>
          </a:p>
          <a:p>
            <a:pPr marL="800100" lvl="1" indent="-342900">
              <a:buClr>
                <a:schemeClr val="tx2"/>
              </a:buClr>
              <a:buFont typeface="Courier New" panose="02070309020205020404" pitchFamily="49" charset="0"/>
              <a:buChar char="o"/>
            </a:pPr>
            <a:r>
              <a:rPr lang="en-US" sz="2400" dirty="0">
                <a:cs typeface="Calibri" pitchFamily="34" charset="0"/>
              </a:rPr>
              <a:t>Find common ground; link a word or topic area in the question to one of your </a:t>
            </a:r>
            <a:r>
              <a:rPr lang="en-US" sz="2400" dirty="0" smtClean="0">
                <a:cs typeface="Calibri" pitchFamily="34" charset="0"/>
              </a:rPr>
              <a:t>messages</a:t>
            </a:r>
          </a:p>
          <a:p>
            <a:pPr marL="800100" lvl="1" indent="-342900">
              <a:buClr>
                <a:schemeClr val="tx2"/>
              </a:buClr>
              <a:buFont typeface="Courier New" panose="02070309020205020404" pitchFamily="49" charset="0"/>
              <a:buChar char="o"/>
            </a:pPr>
            <a:endParaRPr lang="en-US" sz="2400" dirty="0">
              <a:cs typeface="Calibri" pitchFamily="34" charset="0"/>
            </a:endParaRPr>
          </a:p>
          <a:p>
            <a:pPr marL="457200" indent="-457200">
              <a:buClr>
                <a:schemeClr val="tx2"/>
              </a:buClr>
              <a:buFont typeface="Arial" pitchFamily="34" charset="0"/>
              <a:buChar char="•"/>
            </a:pPr>
            <a:r>
              <a:rPr lang="en-US" sz="2400" b="1" dirty="0" smtClean="0">
                <a:cs typeface="Calibri" pitchFamily="34" charset="0"/>
              </a:rPr>
              <a:t>Focus </a:t>
            </a:r>
            <a:r>
              <a:rPr lang="en-US" sz="2400" b="1" dirty="0">
                <a:cs typeface="Calibri" pitchFamily="34" charset="0"/>
              </a:rPr>
              <a:t>on message hierarchy</a:t>
            </a:r>
          </a:p>
          <a:p>
            <a:pPr marL="800100" lvl="1" indent="-342900">
              <a:buClr>
                <a:schemeClr val="tx2"/>
              </a:buClr>
              <a:buFont typeface="Arial" pitchFamily="34" charset="0"/>
              <a:buChar char="•"/>
            </a:pPr>
            <a:r>
              <a:rPr lang="en-US" sz="2400" dirty="0">
                <a:cs typeface="Calibri" pitchFamily="34" charset="0"/>
              </a:rPr>
              <a:t>Don’t forget to return to the big </a:t>
            </a:r>
            <a:r>
              <a:rPr lang="en-US" sz="2400" dirty="0" smtClean="0">
                <a:cs typeface="Calibri" pitchFamily="34" charset="0"/>
              </a:rPr>
              <a:t>picture</a:t>
            </a:r>
            <a:endParaRPr lang="en-GB" sz="2400" dirty="0"/>
          </a:p>
        </p:txBody>
      </p:sp>
      <p:sp>
        <p:nvSpPr>
          <p:cNvPr id="15" name="Title 1"/>
          <p:cNvSpPr txBox="1">
            <a:spLocks/>
          </p:cNvSpPr>
          <p:nvPr/>
        </p:nvSpPr>
        <p:spPr>
          <a:xfrm>
            <a:off x="387197" y="528537"/>
            <a:ext cx="11957203"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solidFill>
                  <a:srgbClr val="4B6F6A"/>
                </a:solidFill>
                <a:latin typeface="Century Gothic" panose="020B0502020202020204" pitchFamily="34" charset="0"/>
              </a:rPr>
              <a:t>How to answer</a:t>
            </a:r>
            <a:endParaRPr lang="en-GB" sz="3600" b="1" dirty="0">
              <a:solidFill>
                <a:srgbClr val="4B6F6A"/>
              </a:solidFill>
              <a:latin typeface="Century Gothic" panose="020B0502020202020204" pitchFamily="34" charset="0"/>
            </a:endParaRPr>
          </a:p>
        </p:txBody>
      </p:sp>
    </p:spTree>
    <p:extLst>
      <p:ext uri="{BB962C8B-B14F-4D97-AF65-F5344CB8AC3E}">
        <p14:creationId xmlns:p14="http://schemas.microsoft.com/office/powerpoint/2010/main" val="2548583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7197" y="528537"/>
            <a:ext cx="11957203"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solidFill>
                  <a:srgbClr val="4B6F6A"/>
                </a:solidFill>
                <a:latin typeface="Century Gothic" panose="020B0502020202020204" pitchFamily="34" charset="0"/>
              </a:rPr>
              <a:t>Interview simulations</a:t>
            </a:r>
            <a:endParaRPr lang="en-GB" sz="3600" b="1" dirty="0">
              <a:solidFill>
                <a:srgbClr val="4B6F6A"/>
              </a:solidFill>
              <a:latin typeface="Century Gothic" panose="020B0502020202020204" pitchFamily="34" charset="0"/>
            </a:endParaRPr>
          </a:p>
        </p:txBody>
      </p:sp>
      <p:sp>
        <p:nvSpPr>
          <p:cNvPr id="4" name="TextBox 3"/>
          <p:cNvSpPr txBox="1"/>
          <p:nvPr/>
        </p:nvSpPr>
        <p:spPr>
          <a:xfrm>
            <a:off x="777240" y="2148840"/>
            <a:ext cx="10622280" cy="4524315"/>
          </a:xfrm>
          <a:prstGeom prst="rect">
            <a:avLst/>
          </a:prstGeom>
          <a:noFill/>
        </p:spPr>
        <p:txBody>
          <a:bodyPr wrap="square" rtlCol="0">
            <a:spAutoFit/>
          </a:bodyPr>
          <a:lstStyle/>
          <a:p>
            <a:pPr marL="457200" indent="-457200">
              <a:buFont typeface="Arial" panose="020B0604020202020204" pitchFamily="34" charset="0"/>
              <a:buChar char="•"/>
            </a:pPr>
            <a:r>
              <a:rPr lang="en-GB" sz="2400" b="1" dirty="0" smtClean="0">
                <a:latin typeface="Calibri" pitchFamily="34" charset="0"/>
                <a:cs typeface="Calibri" pitchFamily="34" charset="0"/>
              </a:rPr>
              <a:t>Scenario 1: </a:t>
            </a:r>
            <a:r>
              <a:rPr lang="en-GB" sz="2400" dirty="0" smtClean="0">
                <a:latin typeface="Calibri" pitchFamily="34" charset="0"/>
                <a:cs typeface="Calibri" pitchFamily="34" charset="0"/>
              </a:rPr>
              <a:t>You are calling a journalist to announce the GNR launch. How do you sell in your story? </a:t>
            </a:r>
            <a:r>
              <a:rPr lang="en-GB" sz="2400" dirty="0" smtClean="0">
                <a:solidFill>
                  <a:srgbClr val="FF0000"/>
                </a:solidFill>
                <a:latin typeface="Calibri" pitchFamily="34" charset="0"/>
                <a:cs typeface="Calibri" pitchFamily="34" charset="0"/>
              </a:rPr>
              <a:t>[Jackie, </a:t>
            </a:r>
            <a:r>
              <a:rPr lang="en-GB" sz="2400" dirty="0" err="1" smtClean="0">
                <a:solidFill>
                  <a:srgbClr val="FF0000"/>
                </a:solidFill>
                <a:latin typeface="Calibri" pitchFamily="34" charset="0"/>
                <a:cs typeface="Calibri" pitchFamily="34" charset="0"/>
              </a:rPr>
              <a:t>pls</a:t>
            </a:r>
            <a:r>
              <a:rPr lang="en-GB" sz="2400" dirty="0" smtClean="0">
                <a:solidFill>
                  <a:srgbClr val="FF0000"/>
                </a:solidFill>
                <a:latin typeface="Calibri" pitchFamily="34" charset="0"/>
                <a:cs typeface="Calibri" pitchFamily="34" charset="0"/>
              </a:rPr>
              <a:t> give example of journalist &amp; outlet]</a:t>
            </a:r>
          </a:p>
          <a:p>
            <a:pPr marL="457200" indent="-457200">
              <a:buFont typeface="Arial" panose="020B0604020202020204" pitchFamily="34" charset="0"/>
              <a:buChar char="•"/>
            </a:pPr>
            <a:r>
              <a:rPr lang="en-GB" sz="2400" b="1" dirty="0" smtClean="0">
                <a:latin typeface="Calibri" pitchFamily="34" charset="0"/>
                <a:cs typeface="Calibri" pitchFamily="34" charset="0"/>
              </a:rPr>
              <a:t>Scenario 2: </a:t>
            </a:r>
            <a:r>
              <a:rPr lang="en-GB" sz="2400" dirty="0" smtClean="0">
                <a:latin typeface="Calibri" pitchFamily="34" charset="0"/>
                <a:cs typeface="Calibri" pitchFamily="34" charset="0"/>
              </a:rPr>
              <a:t>You are invited for a live interview at the </a:t>
            </a:r>
            <a:r>
              <a:rPr lang="en-GB" sz="2400" dirty="0" err="1" smtClean="0">
                <a:latin typeface="Calibri" pitchFamily="34" charset="0"/>
                <a:cs typeface="Calibri" pitchFamily="34" charset="0"/>
              </a:rPr>
              <a:t>Jambo</a:t>
            </a:r>
            <a:r>
              <a:rPr lang="en-GB" sz="2400" dirty="0" smtClean="0">
                <a:latin typeface="Calibri" pitchFamily="34" charset="0"/>
                <a:cs typeface="Calibri" pitchFamily="34" charset="0"/>
              </a:rPr>
              <a:t> Tanzania show, on TBC1, to provide input on… [</a:t>
            </a:r>
            <a:r>
              <a:rPr lang="en-GB" sz="2400" dirty="0" smtClean="0">
                <a:solidFill>
                  <a:srgbClr val="FF0000"/>
                </a:solidFill>
                <a:latin typeface="Calibri" pitchFamily="34" charset="0"/>
                <a:cs typeface="Calibri" pitchFamily="34" charset="0"/>
              </a:rPr>
              <a:t>Jackie </a:t>
            </a:r>
            <a:r>
              <a:rPr lang="en-GB" sz="2400" dirty="0" err="1" smtClean="0">
                <a:solidFill>
                  <a:srgbClr val="FF0000"/>
                </a:solidFill>
                <a:latin typeface="Calibri" pitchFamily="34" charset="0"/>
                <a:cs typeface="Calibri" pitchFamily="34" charset="0"/>
              </a:rPr>
              <a:t>pls</a:t>
            </a:r>
            <a:r>
              <a:rPr lang="en-GB" sz="2400" dirty="0" smtClean="0">
                <a:solidFill>
                  <a:srgbClr val="FF0000"/>
                </a:solidFill>
                <a:latin typeface="Calibri" pitchFamily="34" charset="0"/>
                <a:cs typeface="Calibri" pitchFamily="34" charset="0"/>
              </a:rPr>
              <a:t> provide details – why would </a:t>
            </a:r>
            <a:r>
              <a:rPr lang="en-GB" sz="2400" dirty="0" err="1" smtClean="0">
                <a:solidFill>
                  <a:srgbClr val="FF0000"/>
                </a:solidFill>
                <a:latin typeface="Calibri" pitchFamily="34" charset="0"/>
                <a:cs typeface="Calibri" pitchFamily="34" charset="0"/>
              </a:rPr>
              <a:t>Jambo</a:t>
            </a:r>
            <a:r>
              <a:rPr lang="en-GB" sz="2400" dirty="0" smtClean="0">
                <a:solidFill>
                  <a:srgbClr val="FF0000"/>
                </a:solidFill>
                <a:latin typeface="Calibri" pitchFamily="34" charset="0"/>
                <a:cs typeface="Calibri" pitchFamily="34" charset="0"/>
              </a:rPr>
              <a:t> Tanzania invite a CSO to talk about nutrition?]</a:t>
            </a:r>
          </a:p>
          <a:p>
            <a:pPr marL="457200" indent="-457200">
              <a:buFont typeface="Arial" panose="020B0604020202020204" pitchFamily="34" charset="0"/>
              <a:buChar char="•"/>
            </a:pPr>
            <a:r>
              <a:rPr lang="en-GB" sz="2400" b="1" dirty="0" smtClean="0">
                <a:latin typeface="Calibri" pitchFamily="34" charset="0"/>
                <a:cs typeface="Calibri" pitchFamily="34" charset="0"/>
              </a:rPr>
              <a:t>Scenario 3: </a:t>
            </a:r>
            <a:r>
              <a:rPr lang="en-GB" sz="2400" dirty="0" smtClean="0">
                <a:latin typeface="Calibri" pitchFamily="34" charset="0"/>
                <a:cs typeface="Calibri" pitchFamily="34" charset="0"/>
              </a:rPr>
              <a:t>You are calling journalist </a:t>
            </a:r>
            <a:r>
              <a:rPr lang="en-US" altLang="en-US" sz="2400" dirty="0" err="1"/>
              <a:t>Kasumin</a:t>
            </a:r>
            <a:r>
              <a:rPr lang="en-US" altLang="en-US" sz="2400" dirty="0"/>
              <a:t> </a:t>
            </a:r>
            <a:r>
              <a:rPr lang="en-US" altLang="en-US" sz="2400" dirty="0" err="1" smtClean="0"/>
              <a:t>Ludger</a:t>
            </a:r>
            <a:r>
              <a:rPr lang="en-US" altLang="en-US" sz="2400" dirty="0" smtClean="0"/>
              <a:t> from The Citizen Newspapers to…</a:t>
            </a:r>
            <a:r>
              <a:rPr lang="en-US" altLang="en-US" sz="2400" dirty="0" smtClean="0">
                <a:solidFill>
                  <a:srgbClr val="FF0000"/>
                </a:solidFill>
              </a:rPr>
              <a:t> [Is this an outlet likely to </a:t>
            </a:r>
            <a:r>
              <a:rPr lang="en-US" altLang="en-US" sz="2400" smtClean="0">
                <a:solidFill>
                  <a:srgbClr val="FF0000"/>
                </a:solidFill>
              </a:rPr>
              <a:t>be read </a:t>
            </a:r>
            <a:r>
              <a:rPr lang="en-US" altLang="en-US" sz="2400" dirty="0" smtClean="0">
                <a:solidFill>
                  <a:srgbClr val="FF0000"/>
                </a:solidFill>
              </a:rPr>
              <a:t>by policymakers?]</a:t>
            </a:r>
            <a:endParaRPr lang="en-GB" sz="2400" dirty="0">
              <a:solidFill>
                <a:srgbClr val="FF0000"/>
              </a:solidFill>
              <a:latin typeface="Calibri" pitchFamily="34" charset="0"/>
              <a:cs typeface="Calibri" pitchFamily="34" charset="0"/>
            </a:endParaRPr>
          </a:p>
          <a:p>
            <a:pPr marL="342900" indent="-342900">
              <a:buFont typeface="Arial" panose="020B0604020202020204" pitchFamily="34" charset="0"/>
              <a:buChar char="•"/>
            </a:pPr>
            <a:endParaRPr lang="en-GB" sz="2400" dirty="0" smtClean="0"/>
          </a:p>
          <a:p>
            <a:pPr marL="342900" indent="-342900">
              <a:buFont typeface="Arial" panose="020B0604020202020204" pitchFamily="34" charset="0"/>
              <a:buChar char="•"/>
            </a:pPr>
            <a:endParaRPr lang="en-GB" sz="2400" dirty="0" smtClean="0"/>
          </a:p>
          <a:p>
            <a:pPr marL="342900" indent="-342900">
              <a:buFont typeface="Arial" panose="020B0604020202020204" pitchFamily="34" charset="0"/>
              <a:buChar char="•"/>
            </a:pPr>
            <a:endParaRPr lang="en-GB" sz="2400" dirty="0" smtClean="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5201260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4800" y="999069"/>
            <a:ext cx="11565468" cy="4978398"/>
          </a:xfrm>
          <a:prstGeom prst="rect">
            <a:avLst/>
          </a:prstGeom>
        </p:spPr>
        <p:txBody>
          <a:bodyPr lIns="121917" tIns="60958" rIns="121917" bIns="60958" anchor="ctr">
            <a:noAutofit/>
          </a:bodyPr>
          <a:lstStyle>
            <a:lvl1pPr marL="0">
              <a:defRPr>
                <a:solidFill>
                  <a:srgbClr val="4B6F6A"/>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lnSpc>
                <a:spcPct val="110000"/>
              </a:lnSpc>
            </a:pPr>
            <a:r>
              <a:rPr lang="en-GB" sz="4000" dirty="0" smtClean="0">
                <a:solidFill>
                  <a:schemeClr val="bg1"/>
                </a:solidFill>
                <a:latin typeface="Century Gothic"/>
                <a:cs typeface="Century Gothic"/>
              </a:rPr>
              <a:t>Day 1: Summary &amp; Close</a:t>
            </a:r>
            <a:endParaRPr lang="en-GB" sz="2800" dirty="0">
              <a:latin typeface="Century Gothic"/>
              <a:cs typeface="Century Gothic"/>
            </a:endParaRPr>
          </a:p>
        </p:txBody>
      </p:sp>
    </p:spTree>
    <p:extLst>
      <p:ext uri="{BB962C8B-B14F-4D97-AF65-F5344CB8AC3E}">
        <p14:creationId xmlns:p14="http://schemas.microsoft.com/office/powerpoint/2010/main" val="2596369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5210" y="1387366"/>
            <a:ext cx="11225049" cy="1863587"/>
          </a:xfrm>
          <a:prstGeom prst="rect">
            <a:avLst/>
          </a:prstGeom>
        </p:spPr>
        <p:txBody>
          <a:bodyPr wrap="square">
            <a:spAutoFit/>
          </a:bodyPr>
          <a:lstStyle/>
          <a:p>
            <a:pPr>
              <a:lnSpc>
                <a:spcPct val="90000"/>
              </a:lnSpc>
              <a:spcBef>
                <a:spcPct val="0"/>
              </a:spcBef>
            </a:pPr>
            <a:r>
              <a:rPr lang="en-GB" sz="3900" b="1" dirty="0" smtClean="0">
                <a:solidFill>
                  <a:srgbClr val="4B6F6A"/>
                </a:solidFill>
                <a:latin typeface="Century Gothic" panose="020B0502020202020204" pitchFamily="34" charset="0"/>
                <a:ea typeface="+mj-ea"/>
                <a:cs typeface="+mj-cs"/>
              </a:rPr>
              <a:t>Day 2 Agenda</a:t>
            </a:r>
          </a:p>
          <a:p>
            <a:endParaRPr lang="en-GB" sz="4000" dirty="0" smtClean="0"/>
          </a:p>
          <a:p>
            <a:endParaRPr lang="en-GB" sz="4000" dirty="0" smtClean="0"/>
          </a:p>
        </p:txBody>
      </p:sp>
      <p:graphicFrame>
        <p:nvGraphicFramePr>
          <p:cNvPr id="3" name="Table 2"/>
          <p:cNvGraphicFramePr>
            <a:graphicFrameLocks noGrp="1"/>
          </p:cNvGraphicFramePr>
          <p:nvPr>
            <p:extLst>
              <p:ext uri="{D42A27DB-BD31-4B8C-83A1-F6EECF244321}">
                <p14:modId xmlns:p14="http://schemas.microsoft.com/office/powerpoint/2010/main" val="2487408221"/>
              </p:ext>
            </p:extLst>
          </p:nvPr>
        </p:nvGraphicFramePr>
        <p:xfrm>
          <a:off x="1212193" y="2241959"/>
          <a:ext cx="8128000" cy="3606800"/>
        </p:xfrm>
        <a:graphic>
          <a:graphicData uri="http://schemas.openxmlformats.org/drawingml/2006/table">
            <a:tbl>
              <a:tblPr firstRow="1" bandRow="1">
                <a:tableStyleId>{5C22544A-7EE6-4342-B048-85BDC9FD1C3A}</a:tableStyleId>
              </a:tblPr>
              <a:tblGrid>
                <a:gridCol w="2098565"/>
                <a:gridCol w="6029435"/>
              </a:tblGrid>
              <a:tr h="370840">
                <a:tc>
                  <a:txBody>
                    <a:bodyPr/>
                    <a:lstStyle/>
                    <a:p>
                      <a:r>
                        <a:rPr lang="en-GB" dirty="0" smtClean="0">
                          <a:latin typeface="Century Gothic" panose="020B0502020202020204" pitchFamily="34" charset="0"/>
                        </a:rPr>
                        <a:t>Timing</a:t>
                      </a:r>
                      <a:endParaRPr lang="en-GB" dirty="0">
                        <a:latin typeface="Century Gothic" panose="020B0502020202020204" pitchFamily="34" charset="0"/>
                      </a:endParaRPr>
                    </a:p>
                  </a:txBody>
                  <a:tcPr>
                    <a:solidFill>
                      <a:srgbClr val="547C76"/>
                    </a:solidFill>
                  </a:tcPr>
                </a:tc>
                <a:tc>
                  <a:txBody>
                    <a:bodyPr/>
                    <a:lstStyle/>
                    <a:p>
                      <a:r>
                        <a:rPr lang="en-GB" dirty="0" smtClean="0">
                          <a:latin typeface="Century Gothic" panose="020B0502020202020204" pitchFamily="34" charset="0"/>
                        </a:rPr>
                        <a:t>Topic</a:t>
                      </a:r>
                      <a:endParaRPr lang="en-GB" dirty="0">
                        <a:latin typeface="Century Gothic" panose="020B0502020202020204" pitchFamily="34" charset="0"/>
                      </a:endParaRPr>
                    </a:p>
                  </a:txBody>
                  <a:tcPr>
                    <a:solidFill>
                      <a:srgbClr val="547C76"/>
                    </a:solidFill>
                  </a:tcPr>
                </a:tc>
              </a:tr>
              <a:tr h="370840">
                <a:tc>
                  <a:txBody>
                    <a:bodyPr/>
                    <a:lstStyle/>
                    <a:p>
                      <a:r>
                        <a:rPr lang="en-GB" dirty="0" smtClean="0">
                          <a:latin typeface="Century Gothic" panose="020B0502020202020204" pitchFamily="34" charset="0"/>
                        </a:rPr>
                        <a:t>09.00 – 09.15</a:t>
                      </a:r>
                      <a:endParaRPr lang="en-GB" dirty="0">
                        <a:latin typeface="Century Gothic" panose="020B0502020202020204" pitchFamily="34" charset="0"/>
                      </a:endParaRPr>
                    </a:p>
                  </a:txBody>
                  <a:tcPr/>
                </a:tc>
                <a:tc>
                  <a:txBody>
                    <a:bodyPr/>
                    <a:lstStyle/>
                    <a:p>
                      <a:r>
                        <a:rPr lang="en-GB" dirty="0" smtClean="0">
                          <a:latin typeface="Century Gothic" panose="020B0502020202020204" pitchFamily="34" charset="0"/>
                        </a:rPr>
                        <a:t>Day 1 recap &amp; Day 2 objectives</a:t>
                      </a:r>
                      <a:endParaRPr lang="en-GB" dirty="0">
                        <a:latin typeface="Century Gothic" panose="020B0502020202020204" pitchFamily="34" charset="0"/>
                      </a:endParaRPr>
                    </a:p>
                  </a:txBody>
                  <a:tcPr/>
                </a:tc>
              </a:tr>
              <a:tr h="370840">
                <a:tc>
                  <a:txBody>
                    <a:bodyPr/>
                    <a:lstStyle/>
                    <a:p>
                      <a:r>
                        <a:rPr lang="en-GB" dirty="0" smtClean="0">
                          <a:latin typeface="Century Gothic" panose="020B0502020202020204" pitchFamily="34" charset="0"/>
                        </a:rPr>
                        <a:t>09.15</a:t>
                      </a:r>
                      <a:r>
                        <a:rPr lang="en-GB" baseline="0" dirty="0" smtClean="0">
                          <a:latin typeface="Century Gothic" panose="020B0502020202020204" pitchFamily="34" charset="0"/>
                        </a:rPr>
                        <a:t> – 09.45</a:t>
                      </a:r>
                      <a:endParaRPr lang="en-GB" dirty="0">
                        <a:latin typeface="Century Gothic" panose="020B0502020202020204" pitchFamily="34" charset="0"/>
                      </a:endParaRPr>
                    </a:p>
                  </a:txBody>
                  <a:tcPr/>
                </a:tc>
                <a:tc>
                  <a:txBody>
                    <a:bodyPr/>
                    <a:lstStyle/>
                    <a:p>
                      <a:r>
                        <a:rPr lang="en-GB" dirty="0" smtClean="0">
                          <a:latin typeface="Century Gothic" panose="020B0502020202020204" pitchFamily="34" charset="0"/>
                        </a:rPr>
                        <a:t>Introduction to advocacy &amp; steps involved in successful advocacy</a:t>
                      </a:r>
                      <a:endParaRPr lang="en-GB" dirty="0">
                        <a:latin typeface="Century Gothic" panose="020B0502020202020204" pitchFamily="34" charset="0"/>
                      </a:endParaRPr>
                    </a:p>
                  </a:txBody>
                  <a:tcPr/>
                </a:tc>
              </a:tr>
              <a:tr h="370840">
                <a:tc>
                  <a:txBody>
                    <a:bodyPr/>
                    <a:lstStyle/>
                    <a:p>
                      <a:r>
                        <a:rPr lang="en-GB" dirty="0" smtClean="0">
                          <a:latin typeface="Century Gothic" panose="020B0502020202020204" pitchFamily="34" charset="0"/>
                        </a:rPr>
                        <a:t>09.45 – 10.30</a:t>
                      </a:r>
                      <a:endParaRPr lang="en-GB" dirty="0">
                        <a:latin typeface="Century Gothic" panose="020B0502020202020204" pitchFamily="34" charset="0"/>
                      </a:endParaRPr>
                    </a:p>
                  </a:txBody>
                  <a:tcPr/>
                </a:tc>
                <a:tc>
                  <a:txBody>
                    <a:bodyPr/>
                    <a:lstStyle/>
                    <a:p>
                      <a:r>
                        <a:rPr lang="en-GB" dirty="0" smtClean="0">
                          <a:latin typeface="Century Gothic" panose="020B0502020202020204" pitchFamily="34" charset="0"/>
                        </a:rPr>
                        <a:t>Nutrition advocacy in Tanzania</a:t>
                      </a:r>
                      <a:endParaRPr lang="en-GB" dirty="0">
                        <a:latin typeface="Century Gothic" panose="020B0502020202020204" pitchFamily="34" charset="0"/>
                      </a:endParaRPr>
                    </a:p>
                  </a:txBody>
                  <a:tcPr/>
                </a:tc>
              </a:tr>
              <a:tr h="370840">
                <a:tc>
                  <a:txBody>
                    <a:bodyPr/>
                    <a:lstStyle/>
                    <a:p>
                      <a:r>
                        <a:rPr lang="en-GB" dirty="0" smtClean="0">
                          <a:latin typeface="Century Gothic" panose="020B0502020202020204" pitchFamily="34" charset="0"/>
                        </a:rPr>
                        <a:t>10.30 – 11.30</a:t>
                      </a:r>
                      <a:endParaRPr lang="en-GB" dirty="0">
                        <a:latin typeface="Century Gothic" panose="020B0502020202020204" pitchFamily="34" charset="0"/>
                      </a:endParaRPr>
                    </a:p>
                  </a:txBody>
                  <a:tcPr/>
                </a:tc>
                <a:tc>
                  <a:txBody>
                    <a:bodyPr/>
                    <a:lstStyle/>
                    <a:p>
                      <a:r>
                        <a:rPr lang="en-GB" dirty="0" smtClean="0">
                          <a:latin typeface="Century Gothic" panose="020B0502020202020204" pitchFamily="34" charset="0"/>
                        </a:rPr>
                        <a:t>Developing strong case studies</a:t>
                      </a:r>
                      <a:endParaRPr lang="en-GB" dirty="0">
                        <a:latin typeface="Century Gothic" panose="020B0502020202020204" pitchFamily="34" charset="0"/>
                      </a:endParaRPr>
                    </a:p>
                  </a:txBody>
                  <a:tcPr/>
                </a:tc>
              </a:tr>
              <a:tr h="370840">
                <a:tc>
                  <a:txBody>
                    <a:bodyPr/>
                    <a:lstStyle/>
                    <a:p>
                      <a:r>
                        <a:rPr lang="en-GB" dirty="0" smtClean="0">
                          <a:latin typeface="Century Gothic" panose="020B0502020202020204" pitchFamily="34" charset="0"/>
                        </a:rPr>
                        <a:t>11.30 – 12.00</a:t>
                      </a:r>
                      <a:endParaRPr lang="en-GB" dirty="0">
                        <a:latin typeface="Century Gothic" panose="020B0502020202020204" pitchFamily="34" charset="0"/>
                      </a:endParaRPr>
                    </a:p>
                  </a:txBody>
                  <a:tcPr/>
                </a:tc>
                <a:tc>
                  <a:txBody>
                    <a:bodyPr/>
                    <a:lstStyle/>
                    <a:p>
                      <a:r>
                        <a:rPr lang="en-GB" dirty="0" smtClean="0">
                          <a:latin typeface="Century Gothic" panose="020B0502020202020204" pitchFamily="34" charset="0"/>
                        </a:rPr>
                        <a:t>Putting theory into practice</a:t>
                      </a:r>
                      <a:r>
                        <a:rPr lang="en-GB" baseline="0" dirty="0" smtClean="0">
                          <a:latin typeface="Century Gothic" panose="020B0502020202020204" pitchFamily="34" charset="0"/>
                        </a:rPr>
                        <a:t> – individual level</a:t>
                      </a:r>
                      <a:endParaRPr lang="en-GB" dirty="0">
                        <a:latin typeface="Century Gothic" panose="020B0502020202020204" pitchFamily="34" charset="0"/>
                      </a:endParaRPr>
                    </a:p>
                  </a:txBody>
                  <a:tcPr/>
                </a:tc>
              </a:tr>
              <a:tr h="370840">
                <a:tc>
                  <a:txBody>
                    <a:bodyPr/>
                    <a:lstStyle/>
                    <a:p>
                      <a:r>
                        <a:rPr lang="en-GB" dirty="0" smtClean="0">
                          <a:latin typeface="Century Gothic" panose="020B0502020202020204" pitchFamily="34" charset="0"/>
                        </a:rPr>
                        <a:t>12.00 – 13.00</a:t>
                      </a:r>
                      <a:endParaRPr lang="en-GB" dirty="0">
                        <a:latin typeface="Century Gothic" panose="020B0502020202020204" pitchFamily="34" charset="0"/>
                      </a:endParaRPr>
                    </a:p>
                  </a:txBody>
                  <a:tcPr/>
                </a:tc>
                <a:tc>
                  <a:txBody>
                    <a:bodyPr/>
                    <a:lstStyle/>
                    <a:p>
                      <a:r>
                        <a:rPr lang="en-GB" dirty="0" smtClean="0">
                          <a:latin typeface="Century Gothic" panose="020B0502020202020204" pitchFamily="34" charset="0"/>
                        </a:rPr>
                        <a:t>Lunch</a:t>
                      </a:r>
                      <a:endParaRPr lang="en-GB" dirty="0">
                        <a:latin typeface="Century Gothic" panose="020B0502020202020204" pitchFamily="34" charset="0"/>
                      </a:endParaRPr>
                    </a:p>
                  </a:txBody>
                  <a:tcPr/>
                </a:tc>
              </a:tr>
              <a:tr h="370840">
                <a:tc>
                  <a:txBody>
                    <a:bodyPr/>
                    <a:lstStyle/>
                    <a:p>
                      <a:r>
                        <a:rPr lang="en-GB" dirty="0" smtClean="0">
                          <a:latin typeface="Century Gothic" panose="020B0502020202020204" pitchFamily="34" charset="0"/>
                        </a:rPr>
                        <a:t>13.00 –</a:t>
                      </a:r>
                      <a:r>
                        <a:rPr lang="en-GB" baseline="0" dirty="0" smtClean="0">
                          <a:latin typeface="Century Gothic" panose="020B0502020202020204" pitchFamily="34" charset="0"/>
                        </a:rPr>
                        <a:t> 14.00</a:t>
                      </a:r>
                      <a:endParaRPr lang="en-GB" dirty="0">
                        <a:latin typeface="Century Gothic" panose="020B0502020202020204" pitchFamily="34" charset="0"/>
                      </a:endParaRPr>
                    </a:p>
                  </a:txBody>
                  <a:tcPr/>
                </a:tc>
                <a:tc>
                  <a:txBody>
                    <a:bodyPr/>
                    <a:lstStyle/>
                    <a:p>
                      <a:r>
                        <a:rPr lang="en-GB" dirty="0" smtClean="0">
                          <a:latin typeface="Century Gothic" panose="020B0502020202020204" pitchFamily="34" charset="0"/>
                        </a:rPr>
                        <a:t>Putting theory into practice</a:t>
                      </a:r>
                      <a:r>
                        <a:rPr lang="en-GB" baseline="0" dirty="0" smtClean="0">
                          <a:latin typeface="Century Gothic" panose="020B0502020202020204" pitchFamily="34" charset="0"/>
                        </a:rPr>
                        <a:t> – group level</a:t>
                      </a:r>
                      <a:endParaRPr lang="en-GB" dirty="0">
                        <a:latin typeface="Century Gothic" panose="020B0502020202020204" pitchFamily="34" charset="0"/>
                      </a:endParaRPr>
                    </a:p>
                  </a:txBody>
                  <a:tcPr/>
                </a:tc>
              </a:tr>
              <a:tr h="370840">
                <a:tc>
                  <a:txBody>
                    <a:bodyPr/>
                    <a:lstStyle/>
                    <a:p>
                      <a:r>
                        <a:rPr lang="en-GB" dirty="0" smtClean="0">
                          <a:latin typeface="Century Gothic" panose="020B0502020202020204" pitchFamily="34" charset="0"/>
                        </a:rPr>
                        <a:t>14.00 – 14.15</a:t>
                      </a:r>
                      <a:endParaRPr lang="en-GB" dirty="0">
                        <a:latin typeface="Century Gothic" panose="020B0502020202020204" pitchFamily="34" charset="0"/>
                      </a:endParaRPr>
                    </a:p>
                  </a:txBody>
                  <a:tcPr/>
                </a:tc>
                <a:tc>
                  <a:txBody>
                    <a:bodyPr/>
                    <a:lstStyle/>
                    <a:p>
                      <a:r>
                        <a:rPr lang="en-GB" dirty="0" smtClean="0">
                          <a:latin typeface="Century Gothic" panose="020B0502020202020204" pitchFamily="34" charset="0"/>
                        </a:rPr>
                        <a:t>Summary &amp; close</a:t>
                      </a:r>
                      <a:endParaRPr lang="en-GB" dirty="0">
                        <a:latin typeface="Century Gothic" panose="020B0502020202020204" pitchFamily="34" charset="0"/>
                      </a:endParaRPr>
                    </a:p>
                  </a:txBody>
                  <a:tcPr/>
                </a:tc>
              </a:tr>
            </a:tbl>
          </a:graphicData>
        </a:graphic>
      </p:graphicFrame>
    </p:spTree>
    <p:extLst>
      <p:ext uri="{BB962C8B-B14F-4D97-AF65-F5344CB8AC3E}">
        <p14:creationId xmlns:p14="http://schemas.microsoft.com/office/powerpoint/2010/main" val="28001648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neycomb_texture.png"/>
          <p:cNvPicPr>
            <a:picLocks noChangeAspect="1"/>
          </p:cNvPicPr>
          <p:nvPr/>
        </p:nvPicPr>
        <p:blipFill rotWithShape="1">
          <a:blip r:embed="rId3" cstate="print">
            <a:extLst>
              <a:ext uri="{28A0092B-C50C-407E-A947-70E740481C1C}">
                <a14:useLocalDpi xmlns:a14="http://schemas.microsoft.com/office/drawing/2010/main" val="0"/>
              </a:ext>
            </a:extLst>
          </a:blip>
          <a:srcRect t="44518" r="1365"/>
          <a:stretch/>
        </p:blipFill>
        <p:spPr>
          <a:xfrm>
            <a:off x="-17462" y="0"/>
            <a:ext cx="12192000" cy="6858000"/>
          </a:xfrm>
          <a:prstGeom prst="rect">
            <a:avLst/>
          </a:prstGeom>
        </p:spPr>
      </p:pic>
      <p:sp>
        <p:nvSpPr>
          <p:cNvPr id="4" name="Rectangle 3"/>
          <p:cNvSpPr/>
          <p:nvPr/>
        </p:nvSpPr>
        <p:spPr>
          <a:xfrm>
            <a:off x="0" y="5874371"/>
            <a:ext cx="12206941" cy="552825"/>
          </a:xfrm>
          <a:prstGeom prst="rect">
            <a:avLst/>
          </a:prstGeom>
          <a:solidFill>
            <a:srgbClr val="2626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 name="Subtitle 2"/>
          <p:cNvSpPr txBox="1">
            <a:spLocks/>
          </p:cNvSpPr>
          <p:nvPr/>
        </p:nvSpPr>
        <p:spPr>
          <a:xfrm>
            <a:off x="211924" y="3429000"/>
            <a:ext cx="7057274" cy="14827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000" dirty="0" smtClean="0"/>
              <a:t>Day Two: 28 September 2016</a:t>
            </a:r>
            <a:endParaRPr lang="en-GB" sz="2000" dirty="0"/>
          </a:p>
        </p:txBody>
      </p:sp>
      <p:sp>
        <p:nvSpPr>
          <p:cNvPr id="6" name="Rectangle 5"/>
          <p:cNvSpPr/>
          <p:nvPr/>
        </p:nvSpPr>
        <p:spPr>
          <a:xfrm>
            <a:off x="0" y="6426200"/>
            <a:ext cx="12206941" cy="102594"/>
          </a:xfrm>
          <a:prstGeom prst="rect">
            <a:avLst/>
          </a:prstGeom>
          <a:gradFill flip="none" rotWithShape="1">
            <a:gsLst>
              <a:gs pos="0">
                <a:srgbClr val="4B6F6A"/>
              </a:gs>
              <a:gs pos="100000">
                <a:srgbClr val="9BCB28"/>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 name="Subtitle 2"/>
          <p:cNvSpPr txBox="1">
            <a:spLocks/>
          </p:cNvSpPr>
          <p:nvPr/>
        </p:nvSpPr>
        <p:spPr>
          <a:xfrm>
            <a:off x="306290" y="1050999"/>
            <a:ext cx="11416631" cy="14827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t"/>
            <a:r>
              <a:rPr lang="en-GB" sz="4000" b="1" dirty="0" smtClean="0"/>
              <a:t>Nutrition Communications &amp; Advocacy Workshop</a:t>
            </a:r>
            <a:endParaRPr lang="en-GB" sz="4000" dirty="0"/>
          </a:p>
        </p:txBody>
      </p:sp>
      <p:pic>
        <p:nvPicPr>
          <p:cNvPr id="8" name="Picture 7" descr="core-black.png"/>
          <p:cNvPicPr>
            <a:picLocks noChangeAspect="1"/>
          </p:cNvPicPr>
          <p:nvPr/>
        </p:nvPicPr>
        <p:blipFill rotWithShape="1">
          <a:blip r:embed="rId4" cstate="print">
            <a:extLst>
              <a:ext uri="{28A0092B-C50C-407E-A947-70E740481C1C}">
                <a14:useLocalDpi xmlns:a14="http://schemas.microsoft.com/office/drawing/2010/main" val="0"/>
              </a:ext>
            </a:extLst>
          </a:blip>
          <a:srcRect l="11036" t="19098" r="11267" b="34672"/>
          <a:stretch/>
        </p:blipFill>
        <p:spPr>
          <a:xfrm>
            <a:off x="306290" y="5059568"/>
            <a:ext cx="1587695" cy="559189"/>
          </a:xfrm>
          <a:prstGeom prst="rect">
            <a:avLst/>
          </a:prstGeom>
        </p:spPr>
      </p:pic>
      <p:pic>
        <p:nvPicPr>
          <p:cNvPr id="10" name="Picture 9" descr="World Services Logo_FINAL.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56733" y="5067561"/>
            <a:ext cx="1689510" cy="543204"/>
          </a:xfrm>
          <a:prstGeom prst="rect">
            <a:avLst/>
          </a:prstGeom>
        </p:spPr>
      </p:pic>
      <p:sp>
        <p:nvSpPr>
          <p:cNvPr id="3" name="AutoShape 2" descr="Image result for panita Tanzan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024429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3324" y="2191395"/>
            <a:ext cx="7973850" cy="3046988"/>
          </a:xfrm>
          <a:prstGeom prst="rect">
            <a:avLst/>
          </a:prstGeom>
          <a:noFill/>
        </p:spPr>
        <p:txBody>
          <a:bodyPr wrap="none" rtlCol="0">
            <a:spAutoFit/>
          </a:bodyPr>
          <a:lstStyle/>
          <a:p>
            <a:pPr marL="342900" indent="-342900">
              <a:buFont typeface="Arial" panose="020B0604020202020204" pitchFamily="34" charset="0"/>
              <a:buChar char="•"/>
            </a:pPr>
            <a:r>
              <a:rPr lang="en-GB" sz="2400" dirty="0"/>
              <a:t>Media  interviews</a:t>
            </a:r>
          </a:p>
          <a:p>
            <a:pPr marL="342900" indent="-342900">
              <a:buFont typeface="Arial" panose="020B0604020202020204" pitchFamily="34" charset="0"/>
              <a:buChar char="•"/>
            </a:pPr>
            <a:r>
              <a:rPr lang="en-GB" sz="2400" dirty="0" smtClean="0"/>
              <a:t>Outline for an action plan </a:t>
            </a:r>
          </a:p>
          <a:p>
            <a:pPr marL="342900" indent="-342900">
              <a:buFont typeface="Arial" panose="020B0604020202020204" pitchFamily="34" charset="0"/>
              <a:buChar char="•"/>
            </a:pPr>
            <a:r>
              <a:rPr lang="en-GB" sz="2400" dirty="0" err="1" smtClean="0"/>
              <a:t>Panita</a:t>
            </a:r>
            <a:r>
              <a:rPr lang="en-GB" sz="2400" dirty="0" smtClean="0"/>
              <a:t> strategy/targets</a:t>
            </a:r>
          </a:p>
          <a:p>
            <a:pPr marL="342900" indent="-342900">
              <a:buFont typeface="Arial" panose="020B0604020202020204" pitchFamily="34" charset="0"/>
              <a:buChar char="•"/>
            </a:pPr>
            <a:r>
              <a:rPr lang="en-GB" sz="2400" dirty="0" smtClean="0"/>
              <a:t>Advocacy overview: what is advocacy?</a:t>
            </a:r>
          </a:p>
          <a:p>
            <a:pPr marL="342900" indent="-342900">
              <a:buFont typeface="Arial" panose="020B0604020202020204" pitchFamily="34" charset="0"/>
              <a:buChar char="•"/>
            </a:pPr>
            <a:r>
              <a:rPr lang="en-GB" sz="2400" dirty="0" smtClean="0"/>
              <a:t>Small group work/Report-back – completing the action plan</a:t>
            </a:r>
          </a:p>
          <a:p>
            <a:pPr marL="342900" indent="-342900">
              <a:buFont typeface="Arial" panose="020B0604020202020204" pitchFamily="34" charset="0"/>
              <a:buChar char="•"/>
            </a:pPr>
            <a:r>
              <a:rPr lang="en-GB" sz="2400" dirty="0" smtClean="0"/>
              <a:t>Media interviews </a:t>
            </a:r>
          </a:p>
          <a:p>
            <a:pPr marL="342900" indent="-342900">
              <a:buFont typeface="Arial" panose="020B0604020202020204" pitchFamily="34" charset="0"/>
              <a:buChar char="•"/>
            </a:pPr>
            <a:r>
              <a:rPr lang="en-GB" sz="2400" dirty="0" smtClean="0"/>
              <a:t>Case studies</a:t>
            </a:r>
          </a:p>
          <a:p>
            <a:pPr marL="342900" indent="-342900">
              <a:buFont typeface="Arial" panose="020B0604020202020204" pitchFamily="34" charset="0"/>
              <a:buChar char="•"/>
            </a:pPr>
            <a:r>
              <a:rPr lang="en-GB" sz="2400" dirty="0" smtClean="0"/>
              <a:t>Wrap-up &amp; close</a:t>
            </a:r>
            <a:endParaRPr lang="en-GB" sz="2400" dirty="0"/>
          </a:p>
        </p:txBody>
      </p:sp>
      <p:sp>
        <p:nvSpPr>
          <p:cNvPr id="3" name="Title 1"/>
          <p:cNvSpPr txBox="1">
            <a:spLocks/>
          </p:cNvSpPr>
          <p:nvPr/>
        </p:nvSpPr>
        <p:spPr>
          <a:xfrm>
            <a:off x="387197" y="528537"/>
            <a:ext cx="11957203"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solidFill>
                  <a:srgbClr val="4B6F6A"/>
                </a:solidFill>
                <a:latin typeface="Century Gothic" panose="020B0502020202020204" pitchFamily="34" charset="0"/>
              </a:rPr>
              <a:t>Today’s activities</a:t>
            </a:r>
            <a:endParaRPr lang="en-GB" sz="3600" b="1" dirty="0">
              <a:solidFill>
                <a:srgbClr val="4B6F6A"/>
              </a:solidFill>
              <a:latin typeface="Century Gothic" panose="020B0502020202020204" pitchFamily="34" charset="0"/>
            </a:endParaRPr>
          </a:p>
        </p:txBody>
      </p:sp>
    </p:spTree>
    <p:extLst>
      <p:ext uri="{BB962C8B-B14F-4D97-AF65-F5344CB8AC3E}">
        <p14:creationId xmlns:p14="http://schemas.microsoft.com/office/powerpoint/2010/main" val="28562154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5210" y="1387366"/>
            <a:ext cx="11225049" cy="1863587"/>
          </a:xfrm>
          <a:prstGeom prst="rect">
            <a:avLst/>
          </a:prstGeom>
        </p:spPr>
        <p:txBody>
          <a:bodyPr wrap="square">
            <a:spAutoFit/>
          </a:bodyPr>
          <a:lstStyle/>
          <a:p>
            <a:pPr>
              <a:lnSpc>
                <a:spcPct val="90000"/>
              </a:lnSpc>
              <a:spcBef>
                <a:spcPct val="0"/>
              </a:spcBef>
            </a:pPr>
            <a:r>
              <a:rPr lang="en-GB" sz="3900" b="1" dirty="0" smtClean="0">
                <a:solidFill>
                  <a:srgbClr val="4B6F6A"/>
                </a:solidFill>
                <a:latin typeface="Century Gothic" panose="020B0502020202020204" pitchFamily="34" charset="0"/>
                <a:ea typeface="+mj-ea"/>
                <a:cs typeface="+mj-cs"/>
              </a:rPr>
              <a:t>Day 2 Agenda</a:t>
            </a:r>
          </a:p>
          <a:p>
            <a:endParaRPr lang="en-GB" sz="4000" dirty="0" smtClean="0"/>
          </a:p>
          <a:p>
            <a:endParaRPr lang="en-GB" sz="4000" dirty="0" smtClean="0"/>
          </a:p>
        </p:txBody>
      </p:sp>
      <p:graphicFrame>
        <p:nvGraphicFramePr>
          <p:cNvPr id="3" name="Table 2"/>
          <p:cNvGraphicFramePr>
            <a:graphicFrameLocks noGrp="1"/>
          </p:cNvGraphicFramePr>
          <p:nvPr>
            <p:extLst>
              <p:ext uri="{D42A27DB-BD31-4B8C-83A1-F6EECF244321}">
                <p14:modId xmlns:p14="http://schemas.microsoft.com/office/powerpoint/2010/main" val="982572299"/>
              </p:ext>
            </p:extLst>
          </p:nvPr>
        </p:nvGraphicFramePr>
        <p:xfrm>
          <a:off x="1212193" y="2241959"/>
          <a:ext cx="8128000" cy="3708400"/>
        </p:xfrm>
        <a:graphic>
          <a:graphicData uri="http://schemas.openxmlformats.org/drawingml/2006/table">
            <a:tbl>
              <a:tblPr firstRow="1" bandRow="1">
                <a:tableStyleId>{5C22544A-7EE6-4342-B048-85BDC9FD1C3A}</a:tableStyleId>
              </a:tblPr>
              <a:tblGrid>
                <a:gridCol w="2098565"/>
                <a:gridCol w="6029435"/>
              </a:tblGrid>
              <a:tr h="370840">
                <a:tc>
                  <a:txBody>
                    <a:bodyPr/>
                    <a:lstStyle/>
                    <a:p>
                      <a:r>
                        <a:rPr lang="en-GB" dirty="0" smtClean="0"/>
                        <a:t>Timing</a:t>
                      </a:r>
                      <a:endParaRPr lang="en-GB" dirty="0"/>
                    </a:p>
                  </a:txBody>
                  <a:tcPr>
                    <a:solidFill>
                      <a:srgbClr val="547C76"/>
                    </a:solidFill>
                  </a:tcPr>
                </a:tc>
                <a:tc>
                  <a:txBody>
                    <a:bodyPr/>
                    <a:lstStyle/>
                    <a:p>
                      <a:r>
                        <a:rPr lang="en-GB" dirty="0" smtClean="0"/>
                        <a:t>Topic</a:t>
                      </a:r>
                      <a:endParaRPr lang="en-GB" dirty="0"/>
                    </a:p>
                  </a:txBody>
                  <a:tcPr>
                    <a:solidFill>
                      <a:srgbClr val="547C76"/>
                    </a:solidFill>
                  </a:tcPr>
                </a:tc>
              </a:tr>
              <a:tr h="370840">
                <a:tc>
                  <a:txBody>
                    <a:bodyPr/>
                    <a:lstStyle/>
                    <a:p>
                      <a:r>
                        <a:rPr lang="en-GB" dirty="0" smtClean="0"/>
                        <a:t>08.30 – 09.00</a:t>
                      </a:r>
                      <a:endParaRPr lang="en-GB" dirty="0"/>
                    </a:p>
                  </a:txBody>
                  <a:tcPr/>
                </a:tc>
                <a:tc>
                  <a:txBody>
                    <a:bodyPr/>
                    <a:lstStyle/>
                    <a:p>
                      <a:r>
                        <a:rPr lang="en-GB" dirty="0" smtClean="0"/>
                        <a:t>Media</a:t>
                      </a:r>
                      <a:r>
                        <a:rPr lang="en-GB" baseline="0" dirty="0" smtClean="0"/>
                        <a:t> interviews (part 1)</a:t>
                      </a:r>
                      <a:endParaRPr lang="en-GB" dirty="0"/>
                    </a:p>
                  </a:txBody>
                  <a:tcPr/>
                </a:tc>
              </a:tr>
              <a:tr h="370840">
                <a:tc>
                  <a:txBody>
                    <a:bodyPr/>
                    <a:lstStyle/>
                    <a:p>
                      <a:r>
                        <a:rPr lang="en-GB" dirty="0" smtClean="0"/>
                        <a:t>09.00</a:t>
                      </a:r>
                      <a:r>
                        <a:rPr lang="en-GB" baseline="0" dirty="0" smtClean="0"/>
                        <a:t> – 10.00 </a:t>
                      </a:r>
                      <a:endParaRPr lang="en-GB" dirty="0"/>
                    </a:p>
                  </a:txBody>
                  <a:tcPr/>
                </a:tc>
                <a:tc>
                  <a:txBody>
                    <a:bodyPr/>
                    <a:lstStyle/>
                    <a:p>
                      <a:r>
                        <a:rPr lang="en-GB" dirty="0" smtClean="0"/>
                        <a:t>Advocacy overview</a:t>
                      </a:r>
                      <a:endParaRPr lang="en-GB" dirty="0"/>
                    </a:p>
                  </a:txBody>
                  <a:tcPr/>
                </a:tc>
              </a:tr>
              <a:tr h="370840">
                <a:tc>
                  <a:txBody>
                    <a:bodyPr/>
                    <a:lstStyle/>
                    <a:p>
                      <a:r>
                        <a:rPr lang="en-GB" dirty="0" smtClean="0"/>
                        <a:t>10.00 – 10.15</a:t>
                      </a:r>
                      <a:endParaRPr lang="en-GB" dirty="0"/>
                    </a:p>
                  </a:txBody>
                  <a:tcPr/>
                </a:tc>
                <a:tc>
                  <a:txBody>
                    <a:bodyPr/>
                    <a:lstStyle/>
                    <a:p>
                      <a:r>
                        <a:rPr lang="en-GB" dirty="0" smtClean="0"/>
                        <a:t>Tea break</a:t>
                      </a:r>
                      <a:endParaRPr lang="en-GB" dirty="0"/>
                    </a:p>
                  </a:txBody>
                  <a:tcPr/>
                </a:tc>
              </a:tr>
              <a:tr h="370840">
                <a:tc>
                  <a:txBody>
                    <a:bodyPr/>
                    <a:lstStyle/>
                    <a:p>
                      <a:r>
                        <a:rPr lang="en-GB" dirty="0" smtClean="0"/>
                        <a:t>10.15 – 11.00</a:t>
                      </a:r>
                      <a:endParaRPr lang="en-GB" dirty="0"/>
                    </a:p>
                  </a:txBody>
                  <a:tcPr/>
                </a:tc>
                <a:tc>
                  <a:txBody>
                    <a:bodyPr/>
                    <a:lstStyle/>
                    <a:p>
                      <a:r>
                        <a:rPr lang="en-GB" dirty="0" smtClean="0"/>
                        <a:t>Working on action plan</a:t>
                      </a:r>
                      <a:endParaRPr lang="en-GB" dirty="0"/>
                    </a:p>
                  </a:txBody>
                  <a:tcPr/>
                </a:tc>
              </a:tr>
              <a:tr h="370840">
                <a:tc>
                  <a:txBody>
                    <a:bodyPr/>
                    <a:lstStyle/>
                    <a:p>
                      <a:r>
                        <a:rPr lang="en-GB" dirty="0" smtClean="0"/>
                        <a:t>11.00 – 12.00</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Case</a:t>
                      </a:r>
                      <a:r>
                        <a:rPr lang="en-GB" baseline="0" dirty="0" smtClean="0"/>
                        <a:t> studies</a:t>
                      </a:r>
                      <a:endParaRPr lang="en-GB" dirty="0" smtClean="0"/>
                    </a:p>
                  </a:txBody>
                  <a:tcPr/>
                </a:tc>
              </a:tr>
              <a:tr h="370840">
                <a:tc>
                  <a:txBody>
                    <a:bodyPr/>
                    <a:lstStyle/>
                    <a:p>
                      <a:r>
                        <a:rPr lang="en-GB" dirty="0" smtClean="0"/>
                        <a:t>12.00 – 12.30</a:t>
                      </a:r>
                      <a:endParaRPr lang="en-GB" dirty="0"/>
                    </a:p>
                  </a:txBody>
                  <a:tcPr/>
                </a:tc>
                <a:tc>
                  <a:txBody>
                    <a:bodyPr/>
                    <a:lstStyle/>
                    <a:p>
                      <a:r>
                        <a:rPr lang="en-GB" dirty="0" smtClean="0"/>
                        <a:t>Report backs</a:t>
                      </a:r>
                      <a:endParaRPr lang="en-GB" dirty="0"/>
                    </a:p>
                  </a:txBody>
                  <a:tcPr/>
                </a:tc>
              </a:tr>
              <a:tr h="370840">
                <a:tc>
                  <a:txBody>
                    <a:bodyPr/>
                    <a:lstStyle/>
                    <a:p>
                      <a:r>
                        <a:rPr lang="en-GB" dirty="0" smtClean="0"/>
                        <a:t>12.30 – 13.30</a:t>
                      </a:r>
                      <a:endParaRPr lang="en-GB" dirty="0"/>
                    </a:p>
                  </a:txBody>
                  <a:tcPr/>
                </a:tc>
                <a:tc>
                  <a:txBody>
                    <a:bodyPr/>
                    <a:lstStyle/>
                    <a:p>
                      <a:r>
                        <a:rPr lang="en-GB" dirty="0" smtClean="0"/>
                        <a:t>Lunch</a:t>
                      </a:r>
                      <a:endParaRPr lang="en-GB" dirty="0"/>
                    </a:p>
                  </a:txBody>
                  <a:tcPr/>
                </a:tc>
              </a:tr>
              <a:tr h="370840">
                <a:tc>
                  <a:txBody>
                    <a:bodyPr/>
                    <a:lstStyle/>
                    <a:p>
                      <a:r>
                        <a:rPr lang="en-GB" dirty="0" smtClean="0"/>
                        <a:t>13.30 – 14.30</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Media interviews (part 2)</a:t>
                      </a:r>
                    </a:p>
                  </a:txBody>
                  <a:tcPr/>
                </a:tc>
              </a:tr>
              <a:tr h="370840">
                <a:tc>
                  <a:txBody>
                    <a:bodyPr/>
                    <a:lstStyle/>
                    <a:p>
                      <a:r>
                        <a:rPr lang="en-GB" dirty="0" smtClean="0"/>
                        <a:t>14.30 – 15.00</a:t>
                      </a:r>
                      <a:endParaRPr lang="en-GB" dirty="0"/>
                    </a:p>
                  </a:txBody>
                  <a:tcPr/>
                </a:tc>
                <a:tc>
                  <a:txBody>
                    <a:bodyPr/>
                    <a:lstStyle/>
                    <a:p>
                      <a:r>
                        <a:rPr lang="en-GB" dirty="0" smtClean="0"/>
                        <a:t>Wrap-up</a:t>
                      </a:r>
                      <a:endParaRPr lang="en-GB" dirty="0"/>
                    </a:p>
                  </a:txBody>
                  <a:tcPr/>
                </a:tc>
              </a:tr>
            </a:tbl>
          </a:graphicData>
        </a:graphic>
      </p:graphicFrame>
    </p:spTree>
    <p:extLst>
      <p:ext uri="{BB962C8B-B14F-4D97-AF65-F5344CB8AC3E}">
        <p14:creationId xmlns:p14="http://schemas.microsoft.com/office/powerpoint/2010/main" val="96773904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4797" y="376137"/>
            <a:ext cx="11957203"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600" b="1" dirty="0">
              <a:solidFill>
                <a:srgbClr val="4B6F6A"/>
              </a:solidFill>
              <a:latin typeface="Century Gothic" panose="020B0502020202020204" pitchFamily="34" charset="0"/>
            </a:endParaRPr>
          </a:p>
        </p:txBody>
      </p:sp>
      <p:sp>
        <p:nvSpPr>
          <p:cNvPr id="3" name="TextBox 2"/>
          <p:cNvSpPr txBox="1"/>
          <p:nvPr/>
        </p:nvSpPr>
        <p:spPr>
          <a:xfrm>
            <a:off x="777240" y="2148840"/>
            <a:ext cx="7846498" cy="4524315"/>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t>Tell the journalist a story</a:t>
            </a:r>
          </a:p>
          <a:p>
            <a:pPr marL="342900" indent="-342900">
              <a:buFont typeface="Arial" panose="020B0604020202020204" pitchFamily="34" charset="0"/>
              <a:buChar char="•"/>
            </a:pPr>
            <a:r>
              <a:rPr lang="en-GB" sz="2400" dirty="0" smtClean="0"/>
              <a:t>Be simple and clear: talk in terms people understand</a:t>
            </a:r>
          </a:p>
          <a:p>
            <a:pPr marL="342900" indent="-342900">
              <a:buFont typeface="Arial" panose="020B0604020202020204" pitchFamily="34" charset="0"/>
              <a:buChar char="•"/>
            </a:pPr>
            <a:r>
              <a:rPr lang="en-GB" sz="2400" dirty="0" smtClean="0"/>
              <a:t>Be positive, enthusiastic, and show you believe in what you’re saying: put your heart and mind into it</a:t>
            </a:r>
          </a:p>
          <a:p>
            <a:pPr marL="342900" indent="-342900">
              <a:buFont typeface="Arial" panose="020B0604020202020204" pitchFamily="34" charset="0"/>
              <a:buChar char="•"/>
            </a:pPr>
            <a:r>
              <a:rPr lang="en-GB" sz="2400" dirty="0" smtClean="0"/>
              <a:t>Be firm, decisive, and say only what you want</a:t>
            </a:r>
          </a:p>
          <a:p>
            <a:pPr marL="342900" indent="-342900">
              <a:buFont typeface="Arial" panose="020B0604020202020204" pitchFamily="34" charset="0"/>
              <a:buChar char="•"/>
            </a:pPr>
            <a:r>
              <a:rPr lang="en-GB" sz="2400" dirty="0" smtClean="0"/>
              <a:t>Steer the discussion: lead to where you want to go</a:t>
            </a:r>
          </a:p>
          <a:p>
            <a:pPr marL="342900" indent="-342900">
              <a:buFont typeface="Arial" panose="020B0604020202020204" pitchFamily="34" charset="0"/>
              <a:buChar char="•"/>
            </a:pPr>
            <a:r>
              <a:rPr lang="en-GB" sz="2400" dirty="0" smtClean="0"/>
              <a:t>Weave key messages into answers; repetition resonates</a:t>
            </a:r>
          </a:p>
          <a:p>
            <a:pPr marL="342900" indent="-342900">
              <a:buFont typeface="Arial" panose="020B0604020202020204" pitchFamily="34" charset="0"/>
              <a:buChar char="•"/>
            </a:pPr>
            <a:r>
              <a:rPr lang="en-GB" sz="2400" dirty="0" smtClean="0"/>
              <a:t>At the end, take the opportunity to repeat your messages one more time</a:t>
            </a:r>
          </a:p>
          <a:p>
            <a:pPr marL="342900" indent="-342900">
              <a:buFont typeface="Arial" panose="020B0604020202020204" pitchFamily="34" charset="0"/>
              <a:buChar char="•"/>
            </a:pPr>
            <a:endParaRPr lang="en-GB" sz="2400" dirty="0" smtClean="0"/>
          </a:p>
          <a:p>
            <a:endParaRPr lang="en-GB" sz="2400" dirty="0"/>
          </a:p>
          <a:p>
            <a:endParaRPr lang="en-GB" sz="2400" dirty="0"/>
          </a:p>
        </p:txBody>
      </p:sp>
      <p:sp>
        <p:nvSpPr>
          <p:cNvPr id="15" name="Title 1"/>
          <p:cNvSpPr txBox="1">
            <a:spLocks/>
          </p:cNvSpPr>
          <p:nvPr/>
        </p:nvSpPr>
        <p:spPr>
          <a:xfrm>
            <a:off x="387197" y="528537"/>
            <a:ext cx="11957203"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solidFill>
                  <a:srgbClr val="4B6F6A"/>
                </a:solidFill>
                <a:latin typeface="Century Gothic" panose="020B0502020202020204" pitchFamily="34" charset="0"/>
              </a:rPr>
              <a:t>Interview DO’s</a:t>
            </a:r>
            <a:endParaRPr lang="en-GB" sz="3600" b="1" dirty="0">
              <a:solidFill>
                <a:srgbClr val="4B6F6A"/>
              </a:solidFill>
              <a:latin typeface="Century Gothic" panose="020B0502020202020204" pitchFamily="34" charset="0"/>
            </a:endParaRPr>
          </a:p>
        </p:txBody>
      </p:sp>
      <p:pic>
        <p:nvPicPr>
          <p:cNvPr id="2050" name="Picture 2"/>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b="2583"/>
          <a:stretch/>
        </p:blipFill>
        <p:spPr bwMode="auto">
          <a:xfrm>
            <a:off x="8172650" y="1697940"/>
            <a:ext cx="3667665" cy="3604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990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4797" y="376137"/>
            <a:ext cx="11957203"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600" b="1" dirty="0">
              <a:solidFill>
                <a:srgbClr val="4B6F6A"/>
              </a:solidFill>
              <a:latin typeface="Century Gothic" panose="020B0502020202020204" pitchFamily="34" charset="0"/>
            </a:endParaRPr>
          </a:p>
        </p:txBody>
      </p:sp>
      <p:sp>
        <p:nvSpPr>
          <p:cNvPr id="3" name="TextBox 2"/>
          <p:cNvSpPr txBox="1"/>
          <p:nvPr/>
        </p:nvSpPr>
        <p:spPr>
          <a:xfrm>
            <a:off x="777241" y="2148840"/>
            <a:ext cx="7078422" cy="4524315"/>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t>Don’t hold an interview unprepared, and don’t lie</a:t>
            </a:r>
          </a:p>
          <a:p>
            <a:pPr marL="800100" lvl="1" indent="-342900">
              <a:buFont typeface="Courier New" panose="02070309020205020404" pitchFamily="49" charset="0"/>
              <a:buChar char="o"/>
            </a:pPr>
            <a:r>
              <a:rPr lang="en-GB" sz="2400" dirty="0" smtClean="0"/>
              <a:t>‘I don’t know’ is a much better response than making something up</a:t>
            </a:r>
          </a:p>
          <a:p>
            <a:pPr marL="342900" indent="-342900">
              <a:buFont typeface="Arial" panose="020B0604020202020204" pitchFamily="34" charset="0"/>
              <a:buChar char="•"/>
            </a:pPr>
            <a:r>
              <a:rPr lang="en-GB" sz="2400" dirty="0" smtClean="0"/>
              <a:t>Don’t share too many details. Know when to stop</a:t>
            </a:r>
          </a:p>
          <a:p>
            <a:pPr marL="800100" lvl="1" indent="-342900">
              <a:buFont typeface="Courier New" panose="02070309020205020404" pitchFamily="49" charset="0"/>
              <a:buChar char="o"/>
            </a:pPr>
            <a:r>
              <a:rPr lang="en-GB" sz="2400" dirty="0" smtClean="0"/>
              <a:t>It’s ok to close out a repeated question you’ve already addressed with, e.g. ‘as I said’, or ‘it really is too early to tell’</a:t>
            </a:r>
          </a:p>
          <a:p>
            <a:pPr marL="342900" indent="-342900">
              <a:buFont typeface="Arial" panose="020B0604020202020204" pitchFamily="34" charset="0"/>
              <a:buChar char="•"/>
            </a:pPr>
            <a:r>
              <a:rPr lang="en-GB" sz="2400" dirty="0" smtClean="0"/>
              <a:t>Don’t get defensive</a:t>
            </a:r>
          </a:p>
          <a:p>
            <a:pPr marL="342900" indent="-342900">
              <a:buFont typeface="Arial" panose="020B0604020202020204" pitchFamily="34" charset="0"/>
              <a:buChar char="•"/>
            </a:pPr>
            <a:r>
              <a:rPr lang="en-GB" sz="2400" dirty="0" smtClean="0"/>
              <a:t>Don’t use jargon or buzzwords</a:t>
            </a:r>
          </a:p>
          <a:p>
            <a:pPr marL="342900" indent="-342900">
              <a:buFont typeface="Arial" panose="020B0604020202020204" pitchFamily="34" charset="0"/>
              <a:buChar char="•"/>
            </a:pPr>
            <a:r>
              <a:rPr lang="en-GB" sz="2400" dirty="0" smtClean="0"/>
              <a:t>Don’t speculate or comment on rumours</a:t>
            </a:r>
          </a:p>
          <a:p>
            <a:pPr marL="342900" indent="-342900">
              <a:buFont typeface="Arial" panose="020B0604020202020204" pitchFamily="34" charset="0"/>
              <a:buChar char="•"/>
            </a:pPr>
            <a:r>
              <a:rPr lang="en-GB" sz="2400" dirty="0" smtClean="0"/>
              <a:t>Don’t assume you can speak ‘off the record’: there is no such thing!</a:t>
            </a:r>
            <a:endParaRPr lang="en-GB" sz="2400" dirty="0"/>
          </a:p>
        </p:txBody>
      </p:sp>
      <p:sp>
        <p:nvSpPr>
          <p:cNvPr id="15" name="Title 1"/>
          <p:cNvSpPr txBox="1">
            <a:spLocks/>
          </p:cNvSpPr>
          <p:nvPr/>
        </p:nvSpPr>
        <p:spPr>
          <a:xfrm>
            <a:off x="387197" y="528537"/>
            <a:ext cx="11957203"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solidFill>
                  <a:srgbClr val="4B6F6A"/>
                </a:solidFill>
                <a:latin typeface="Century Gothic" panose="020B0502020202020204" pitchFamily="34" charset="0"/>
              </a:rPr>
              <a:t>Interview DON’Ts</a:t>
            </a:r>
            <a:endParaRPr lang="en-GB" sz="3600" b="1" dirty="0">
              <a:solidFill>
                <a:srgbClr val="4B6F6A"/>
              </a:solidFill>
              <a:latin typeface="Century Gothic" panose="020B0502020202020204" pitchFamily="34" charset="0"/>
            </a:endParaRPr>
          </a:p>
        </p:txBody>
      </p:sp>
      <p:pic>
        <p:nvPicPr>
          <p:cNvPr id="6" name="Picture 2"/>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45928" y="2699163"/>
            <a:ext cx="3426373" cy="3644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4883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farm2.static.flickr.com/1171/894713719_9799b811e4.jpg"/>
          <p:cNvPicPr>
            <a:picLocks noChangeAspect="1" noChangeArrowheads="1"/>
          </p:cNvPicPr>
          <p:nvPr/>
        </p:nvPicPr>
        <p:blipFill>
          <a:blip r:embed="rId3" cstate="print"/>
          <a:srcRect r="33865"/>
          <a:stretch>
            <a:fillRect/>
          </a:stretch>
        </p:blipFill>
        <p:spPr bwMode="auto">
          <a:xfrm>
            <a:off x="9056297" y="2820927"/>
            <a:ext cx="3106567" cy="3089206"/>
          </a:xfrm>
          <a:prstGeom prst="rect">
            <a:avLst/>
          </a:prstGeom>
          <a:noFill/>
        </p:spPr>
      </p:pic>
      <p:pic>
        <p:nvPicPr>
          <p:cNvPr id="11" name="Picture 4" descr="200395423-001"/>
          <p:cNvPicPr>
            <a:picLocks noChangeAspect="1" noChangeArrowheads="1"/>
          </p:cNvPicPr>
          <p:nvPr/>
        </p:nvPicPr>
        <p:blipFill>
          <a:blip r:embed="rId4" cstate="print"/>
          <a:srcRect t="7312" b="7416"/>
          <a:stretch>
            <a:fillRect/>
          </a:stretch>
        </p:blipFill>
        <p:spPr bwMode="auto">
          <a:xfrm>
            <a:off x="345475" y="2601310"/>
            <a:ext cx="3046883" cy="2938066"/>
          </a:xfrm>
          <a:prstGeom prst="rect">
            <a:avLst/>
          </a:prstGeom>
          <a:noFill/>
          <a:ln w="9525">
            <a:noFill/>
            <a:miter lim="800000"/>
            <a:headEnd/>
            <a:tailEnd/>
          </a:ln>
        </p:spPr>
      </p:pic>
      <p:sp>
        <p:nvSpPr>
          <p:cNvPr id="4" name="Title 3"/>
          <p:cNvSpPr>
            <a:spLocks noGrp="1"/>
          </p:cNvSpPr>
          <p:nvPr>
            <p:ph type="title" idx="4294967295"/>
          </p:nvPr>
        </p:nvSpPr>
        <p:spPr>
          <a:xfrm>
            <a:off x="0" y="542598"/>
            <a:ext cx="10972800" cy="1143000"/>
          </a:xfrm>
        </p:spPr>
        <p:txBody>
          <a:bodyPr>
            <a:normAutofit/>
          </a:bodyPr>
          <a:lstStyle/>
          <a:p>
            <a:r>
              <a:rPr lang="en-GB" sz="3600" b="1" dirty="0" smtClean="0">
                <a:solidFill>
                  <a:srgbClr val="4B6F6A"/>
                </a:solidFill>
                <a:latin typeface="Century Gothic" panose="020B0502020202020204" pitchFamily="34" charset="0"/>
              </a:rPr>
              <a:t>Interview checklist </a:t>
            </a:r>
            <a:endParaRPr lang="en-GB" sz="3600" b="1" dirty="0">
              <a:solidFill>
                <a:srgbClr val="4B6F6A"/>
              </a:solidFill>
              <a:latin typeface="Century Gothic" panose="020B0502020202020204" pitchFamily="34" charset="0"/>
            </a:endParaRPr>
          </a:p>
        </p:txBody>
      </p:sp>
      <p:graphicFrame>
        <p:nvGraphicFramePr>
          <p:cNvPr id="5" name="Diagram 4"/>
          <p:cNvGraphicFramePr/>
          <p:nvPr>
            <p:extLst>
              <p:ext uri="{D42A27DB-BD31-4B8C-83A1-F6EECF244321}">
                <p14:modId xmlns:p14="http://schemas.microsoft.com/office/powerpoint/2010/main" val="1570720208"/>
              </p:ext>
            </p:extLst>
          </p:nvPr>
        </p:nvGraphicFramePr>
        <p:xfrm>
          <a:off x="143339" y="1412776"/>
          <a:ext cx="11809312" cy="49123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Oval 5"/>
          <p:cNvSpPr/>
          <p:nvPr/>
        </p:nvSpPr>
        <p:spPr>
          <a:xfrm>
            <a:off x="1312093" y="5694255"/>
            <a:ext cx="1690123" cy="1266824"/>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p:cNvSpPr/>
          <p:nvPr/>
        </p:nvSpPr>
        <p:spPr>
          <a:xfrm>
            <a:off x="-836511" y="4715741"/>
            <a:ext cx="1591785" cy="1194392"/>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p:cNvSpPr/>
          <p:nvPr/>
        </p:nvSpPr>
        <p:spPr>
          <a:xfrm>
            <a:off x="2638533" y="6248400"/>
            <a:ext cx="812800" cy="6096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p:cNvSpPr/>
          <p:nvPr/>
        </p:nvSpPr>
        <p:spPr>
          <a:xfrm>
            <a:off x="-836511" y="5312938"/>
            <a:ext cx="2705428" cy="2029461"/>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p:cNvSpPr/>
          <p:nvPr/>
        </p:nvSpPr>
        <p:spPr>
          <a:xfrm>
            <a:off x="-406400" y="4221088"/>
            <a:ext cx="812800" cy="609600"/>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41819923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blog.fieldoo.com/wp-content/uploads/2012/07/1004547_small-2.jpg"/>
          <p:cNvPicPr>
            <a:picLocks noChangeAspect="1" noChangeArrowheads="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b="5382"/>
          <a:stretch/>
        </p:blipFill>
        <p:spPr bwMode="auto">
          <a:xfrm>
            <a:off x="728081" y="2342608"/>
            <a:ext cx="7422691" cy="429734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387197" y="528537"/>
            <a:ext cx="11957203"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solidFill>
                  <a:srgbClr val="4B6F6A"/>
                </a:solidFill>
                <a:latin typeface="Century Gothic" panose="020B0502020202020204" pitchFamily="34" charset="0"/>
              </a:rPr>
              <a:t>Practice makes perfect: Interview simulations</a:t>
            </a:r>
            <a:endParaRPr lang="en-GB" sz="3600" b="1" dirty="0">
              <a:solidFill>
                <a:srgbClr val="4B6F6A"/>
              </a:solidFill>
              <a:latin typeface="Century Gothic" panose="020B0502020202020204" pitchFamily="34" charset="0"/>
            </a:endParaRPr>
          </a:p>
        </p:txBody>
      </p:sp>
    </p:spTree>
    <p:extLst>
      <p:ext uri="{BB962C8B-B14F-4D97-AF65-F5344CB8AC3E}">
        <p14:creationId xmlns:p14="http://schemas.microsoft.com/office/powerpoint/2010/main" val="107026346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blog.fieldoo.com/wp-content/uploads/2012/07/1004547_small-2.jpg"/>
          <p:cNvPicPr>
            <a:picLocks noChangeAspect="1" noChangeArrowheads="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b="5382"/>
          <a:stretch/>
        </p:blipFill>
        <p:spPr bwMode="auto">
          <a:xfrm>
            <a:off x="728081" y="2342608"/>
            <a:ext cx="7422691" cy="429734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387197" y="528537"/>
            <a:ext cx="11957203"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solidFill>
                  <a:srgbClr val="4B6F6A"/>
                </a:solidFill>
                <a:latin typeface="Century Gothic" panose="020B0502020202020204" pitchFamily="34" charset="0"/>
              </a:rPr>
              <a:t>Critique &amp; discussion</a:t>
            </a:r>
            <a:endParaRPr lang="en-GB" sz="3600" b="1" dirty="0">
              <a:solidFill>
                <a:srgbClr val="4B6F6A"/>
              </a:solidFill>
              <a:latin typeface="Century Gothic" panose="020B0502020202020204" pitchFamily="34" charset="0"/>
            </a:endParaRPr>
          </a:p>
        </p:txBody>
      </p:sp>
    </p:spTree>
    <p:extLst>
      <p:ext uri="{BB962C8B-B14F-4D97-AF65-F5344CB8AC3E}">
        <p14:creationId xmlns:p14="http://schemas.microsoft.com/office/powerpoint/2010/main" val="338872766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4797" y="376137"/>
            <a:ext cx="11957203"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600" b="1" dirty="0">
              <a:solidFill>
                <a:srgbClr val="4B6F6A"/>
              </a:solidFill>
              <a:latin typeface="Century Gothic" panose="020B0502020202020204" pitchFamily="34" charset="0"/>
            </a:endParaRPr>
          </a:p>
        </p:txBody>
      </p:sp>
      <p:sp>
        <p:nvSpPr>
          <p:cNvPr id="3" name="TextBox 2"/>
          <p:cNvSpPr txBox="1"/>
          <p:nvPr/>
        </p:nvSpPr>
        <p:spPr>
          <a:xfrm>
            <a:off x="777240" y="2148840"/>
            <a:ext cx="10622280" cy="1569660"/>
          </a:xfrm>
          <a:prstGeom prst="rect">
            <a:avLst/>
          </a:prstGeom>
          <a:noFill/>
        </p:spPr>
        <p:txBody>
          <a:bodyPr wrap="square" rtlCol="0">
            <a:spAutoFit/>
          </a:bodyPr>
          <a:lstStyle/>
          <a:p>
            <a:pPr marL="457200" indent="-457200">
              <a:buFont typeface="+mj-lt"/>
              <a:buAutoNum type="arabicPeriod"/>
            </a:pPr>
            <a:r>
              <a:rPr lang="en-GB" sz="2400" dirty="0" smtClean="0"/>
              <a:t>Define the policy change/resource investment you want</a:t>
            </a:r>
            <a:endParaRPr lang="en-GB" sz="2400" dirty="0"/>
          </a:p>
          <a:p>
            <a:pPr marL="457200" indent="-457200">
              <a:buFont typeface="+mj-lt"/>
              <a:buAutoNum type="arabicPeriod"/>
            </a:pPr>
            <a:r>
              <a:rPr lang="en-GB" sz="2400" dirty="0" smtClean="0"/>
              <a:t>Identify your target audience</a:t>
            </a:r>
          </a:p>
          <a:p>
            <a:pPr marL="457200" indent="-457200">
              <a:buFont typeface="+mj-lt"/>
              <a:buAutoNum type="arabicPeriod"/>
            </a:pPr>
            <a:r>
              <a:rPr lang="en-GB" sz="2400" dirty="0" smtClean="0"/>
              <a:t>Develop messages</a:t>
            </a:r>
          </a:p>
          <a:p>
            <a:pPr marL="457200" indent="-457200">
              <a:buFont typeface="+mj-lt"/>
              <a:buAutoNum type="arabicPeriod"/>
            </a:pPr>
            <a:r>
              <a:rPr lang="en-GB" sz="2400" dirty="0" smtClean="0"/>
              <a:t>Lay out an approach to deliver your call to action</a:t>
            </a:r>
          </a:p>
        </p:txBody>
      </p:sp>
      <p:sp>
        <p:nvSpPr>
          <p:cNvPr id="15" name="Title 1"/>
          <p:cNvSpPr txBox="1">
            <a:spLocks/>
          </p:cNvSpPr>
          <p:nvPr/>
        </p:nvSpPr>
        <p:spPr>
          <a:xfrm>
            <a:off x="387197" y="528537"/>
            <a:ext cx="11957203"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solidFill>
                  <a:srgbClr val="4B6F6A"/>
                </a:solidFill>
                <a:latin typeface="Century Gothic" panose="020B0502020202020204" pitchFamily="34" charset="0"/>
              </a:rPr>
              <a:t>Developing your advocacy action plan</a:t>
            </a:r>
            <a:endParaRPr lang="en-GB" sz="3600" b="1" dirty="0">
              <a:solidFill>
                <a:srgbClr val="4B6F6A"/>
              </a:solidFill>
              <a:latin typeface="Century Gothic" panose="020B0502020202020204" pitchFamily="34" charset="0"/>
            </a:endParaRPr>
          </a:p>
        </p:txBody>
      </p:sp>
    </p:spTree>
    <p:extLst>
      <p:ext uri="{BB962C8B-B14F-4D97-AF65-F5344CB8AC3E}">
        <p14:creationId xmlns:p14="http://schemas.microsoft.com/office/powerpoint/2010/main" val="457430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2287832"/>
            <a:ext cx="7620000" cy="4048125"/>
          </a:xfrm>
          <a:prstGeom prst="rect">
            <a:avLst/>
          </a:prstGeom>
        </p:spPr>
      </p:pic>
      <p:sp>
        <p:nvSpPr>
          <p:cNvPr id="3" name="Title 1"/>
          <p:cNvSpPr txBox="1">
            <a:spLocks/>
          </p:cNvSpPr>
          <p:nvPr/>
        </p:nvSpPr>
        <p:spPr>
          <a:xfrm>
            <a:off x="387197" y="796559"/>
            <a:ext cx="11957203" cy="1410622"/>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solidFill>
                  <a:srgbClr val="4B6F6A"/>
                </a:solidFill>
                <a:latin typeface="Century Gothic" panose="020B0502020202020204" pitchFamily="34" charset="0"/>
              </a:rPr>
              <a:t>You already do advocacy </a:t>
            </a:r>
            <a:endParaRPr lang="en-GB" sz="3600" b="1" dirty="0">
              <a:solidFill>
                <a:srgbClr val="4B6F6A"/>
              </a:solidFill>
              <a:latin typeface="Century Gothic" panose="020B0502020202020204" pitchFamily="34" charset="0"/>
            </a:endParaRPr>
          </a:p>
        </p:txBody>
      </p:sp>
    </p:spTree>
    <p:extLst>
      <p:ext uri="{BB962C8B-B14F-4D97-AF65-F5344CB8AC3E}">
        <p14:creationId xmlns:p14="http://schemas.microsoft.com/office/powerpoint/2010/main" val="1083540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4800" y="999069"/>
            <a:ext cx="11565468" cy="4978398"/>
          </a:xfrm>
          <a:prstGeom prst="rect">
            <a:avLst/>
          </a:prstGeom>
        </p:spPr>
        <p:txBody>
          <a:bodyPr lIns="121917" tIns="60958" rIns="121917" bIns="60958" anchor="ctr">
            <a:noAutofit/>
          </a:bodyPr>
          <a:lstStyle>
            <a:lvl1pPr marL="0">
              <a:defRPr>
                <a:solidFill>
                  <a:srgbClr val="4B6F6A"/>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lnSpc>
                <a:spcPct val="110000"/>
              </a:lnSpc>
            </a:pPr>
            <a:r>
              <a:rPr lang="en-GB" sz="4000" dirty="0" smtClean="0">
                <a:solidFill>
                  <a:schemeClr val="bg1"/>
                </a:solidFill>
                <a:latin typeface="Century Gothic"/>
                <a:cs typeface="Century Gothic"/>
              </a:rPr>
              <a:t>Introduction to storytelling &amp; </a:t>
            </a:r>
          </a:p>
          <a:p>
            <a:pPr algn="ctr">
              <a:lnSpc>
                <a:spcPct val="110000"/>
              </a:lnSpc>
            </a:pPr>
            <a:r>
              <a:rPr lang="en-GB" sz="4000" dirty="0" smtClean="0">
                <a:solidFill>
                  <a:schemeClr val="bg1"/>
                </a:solidFill>
                <a:latin typeface="Century Gothic"/>
                <a:cs typeface="Century Gothic"/>
              </a:rPr>
              <a:t>principles of media </a:t>
            </a:r>
            <a:r>
              <a:rPr lang="en-GB" sz="4000" dirty="0">
                <a:solidFill>
                  <a:schemeClr val="bg1"/>
                </a:solidFill>
                <a:latin typeface="Century Gothic"/>
                <a:cs typeface="Century Gothic"/>
              </a:rPr>
              <a:t>r</a:t>
            </a:r>
            <a:r>
              <a:rPr lang="en-GB" sz="4000" dirty="0" smtClean="0">
                <a:solidFill>
                  <a:schemeClr val="bg1"/>
                </a:solidFill>
                <a:latin typeface="Century Gothic"/>
                <a:cs typeface="Century Gothic"/>
              </a:rPr>
              <a:t>elations</a:t>
            </a:r>
            <a:endParaRPr lang="en-GB" sz="2800" dirty="0">
              <a:latin typeface="Century Gothic"/>
              <a:cs typeface="Century Gothic"/>
            </a:endParaRPr>
          </a:p>
        </p:txBody>
      </p:sp>
    </p:spTree>
    <p:extLst>
      <p:ext uri="{BB962C8B-B14F-4D97-AF65-F5344CB8AC3E}">
        <p14:creationId xmlns:p14="http://schemas.microsoft.com/office/powerpoint/2010/main" val="2542443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4797" y="376137"/>
            <a:ext cx="11957203"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600" b="1" dirty="0">
              <a:solidFill>
                <a:srgbClr val="4B6F6A"/>
              </a:solidFill>
              <a:latin typeface="Century Gothic" panose="020B0502020202020204" pitchFamily="34" charset="0"/>
            </a:endParaRPr>
          </a:p>
        </p:txBody>
      </p:sp>
      <p:sp>
        <p:nvSpPr>
          <p:cNvPr id="3" name="TextBox 2"/>
          <p:cNvSpPr txBox="1"/>
          <p:nvPr/>
        </p:nvSpPr>
        <p:spPr>
          <a:xfrm>
            <a:off x="777240" y="2148840"/>
            <a:ext cx="10622280" cy="1938992"/>
          </a:xfrm>
          <a:prstGeom prst="rect">
            <a:avLst/>
          </a:prstGeom>
          <a:noFill/>
        </p:spPr>
        <p:txBody>
          <a:bodyPr wrap="square" rtlCol="0">
            <a:spAutoFit/>
          </a:bodyPr>
          <a:lstStyle/>
          <a:p>
            <a:r>
              <a:rPr lang="en-GB" sz="2400" b="1" dirty="0" smtClean="0"/>
              <a:t>Overall </a:t>
            </a:r>
            <a:r>
              <a:rPr lang="en-GB" sz="2400" b="1" dirty="0"/>
              <a:t>Policy Goals– what advocacy will seek to </a:t>
            </a:r>
            <a:r>
              <a:rPr lang="en-GB" sz="2400" b="1" dirty="0" smtClean="0"/>
              <a:t>achieve</a:t>
            </a:r>
          </a:p>
          <a:p>
            <a:r>
              <a:rPr lang="en-GB" sz="2400" b="1" dirty="0" smtClean="0"/>
              <a:t> </a:t>
            </a:r>
            <a:endParaRPr lang="en-GB" sz="2400" dirty="0"/>
          </a:p>
          <a:p>
            <a:pPr marL="342900" indent="-342900">
              <a:buFont typeface="Arial" panose="020B0604020202020204" pitchFamily="34" charset="0"/>
              <a:buChar char="•"/>
            </a:pPr>
            <a:r>
              <a:rPr lang="en-GB" sz="2400" dirty="0" smtClean="0"/>
              <a:t>To </a:t>
            </a:r>
            <a:r>
              <a:rPr lang="en-GB" sz="2400" dirty="0"/>
              <a:t>reduce malnutrition among children under-5 and women of reproductive age in line with 2015 National Nutrition Strategy targets; </a:t>
            </a:r>
            <a:endParaRPr lang="en-GB" sz="2400" dirty="0" smtClean="0"/>
          </a:p>
          <a:p>
            <a:pPr marL="342900" indent="-342900">
              <a:buFont typeface="Arial" panose="020B0604020202020204" pitchFamily="34" charset="0"/>
              <a:buChar char="•"/>
            </a:pPr>
            <a:r>
              <a:rPr lang="en-GB" sz="2400" dirty="0" smtClean="0"/>
              <a:t>To </a:t>
            </a:r>
            <a:r>
              <a:rPr lang="en-GB" sz="2400" dirty="0"/>
              <a:t>reduce stunting by 12% by 2025 (in-line with the WHO target). </a:t>
            </a:r>
            <a:endParaRPr lang="en-GB" sz="2400" dirty="0" smtClean="0"/>
          </a:p>
        </p:txBody>
      </p:sp>
      <p:sp>
        <p:nvSpPr>
          <p:cNvPr id="15" name="Title 1"/>
          <p:cNvSpPr txBox="1">
            <a:spLocks/>
          </p:cNvSpPr>
          <p:nvPr/>
        </p:nvSpPr>
        <p:spPr>
          <a:xfrm>
            <a:off x="387197" y="528537"/>
            <a:ext cx="11957203"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600" b="1" dirty="0">
              <a:solidFill>
                <a:srgbClr val="4B6F6A"/>
              </a:solidFill>
              <a:latin typeface="Century Gothic" panose="020B0502020202020204" pitchFamily="34" charset="0"/>
            </a:endParaRPr>
          </a:p>
        </p:txBody>
      </p:sp>
      <p:sp>
        <p:nvSpPr>
          <p:cNvPr id="5" name="Title 1"/>
          <p:cNvSpPr txBox="1">
            <a:spLocks/>
          </p:cNvSpPr>
          <p:nvPr/>
        </p:nvSpPr>
        <p:spPr>
          <a:xfrm>
            <a:off x="539597" y="680937"/>
            <a:ext cx="11957203"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solidFill>
                  <a:srgbClr val="4B6F6A"/>
                </a:solidFill>
                <a:latin typeface="Century Gothic" panose="020B0502020202020204" pitchFamily="34" charset="0"/>
              </a:rPr>
              <a:t>PANITA’s advocacy strategy</a:t>
            </a:r>
            <a:endParaRPr lang="en-GB" sz="3600" b="1" dirty="0">
              <a:solidFill>
                <a:srgbClr val="4B6F6A"/>
              </a:solidFill>
              <a:latin typeface="Century Gothic" panose="020B0502020202020204" pitchFamily="34" charset="0"/>
            </a:endParaRPr>
          </a:p>
        </p:txBody>
      </p:sp>
    </p:spTree>
    <p:extLst>
      <p:ext uri="{BB962C8B-B14F-4D97-AF65-F5344CB8AC3E}">
        <p14:creationId xmlns:p14="http://schemas.microsoft.com/office/powerpoint/2010/main" val="2473158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4797" y="376137"/>
            <a:ext cx="11957203"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600" b="1" dirty="0">
              <a:solidFill>
                <a:srgbClr val="4B6F6A"/>
              </a:solidFill>
              <a:latin typeface="Century Gothic" panose="020B0502020202020204" pitchFamily="34" charset="0"/>
            </a:endParaRPr>
          </a:p>
        </p:txBody>
      </p:sp>
      <p:sp>
        <p:nvSpPr>
          <p:cNvPr id="3" name="TextBox 2"/>
          <p:cNvSpPr txBox="1"/>
          <p:nvPr/>
        </p:nvSpPr>
        <p:spPr>
          <a:xfrm>
            <a:off x="387196" y="1618580"/>
            <a:ext cx="11578831" cy="4893647"/>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t>African </a:t>
            </a:r>
            <a:r>
              <a:rPr lang="en-GB" sz="2400" dirty="0"/>
              <a:t>organizations/institutions in Addis (AU) plus the international nutrition bodies/institutions</a:t>
            </a:r>
          </a:p>
          <a:p>
            <a:pPr marL="342900" indent="-342900">
              <a:buFont typeface="Arial" panose="020B0604020202020204" pitchFamily="34" charset="0"/>
              <a:buChar char="•"/>
            </a:pPr>
            <a:r>
              <a:rPr lang="en-GB" sz="2400" dirty="0" smtClean="0"/>
              <a:t>Bilateral </a:t>
            </a:r>
            <a:r>
              <a:rPr lang="en-GB" sz="2400" dirty="0"/>
              <a:t>and international organizations, NGOs – int'l and local – DFID, SIDA, CIDA, World Bank, plus UNICEF, WFP, Irish Aid etc.</a:t>
            </a:r>
          </a:p>
          <a:p>
            <a:pPr marL="342900" indent="-342900">
              <a:buFont typeface="Arial" panose="020B0604020202020204" pitchFamily="34" charset="0"/>
              <a:buChar char="•"/>
            </a:pPr>
            <a:r>
              <a:rPr lang="en-GB" sz="2400" dirty="0" smtClean="0"/>
              <a:t>Prime </a:t>
            </a:r>
            <a:r>
              <a:rPr lang="en-GB" sz="2400" dirty="0"/>
              <a:t>Minister’s office, Ministry of Education and Social Affairs, Ministry of Finance, Ministry of Agriculture, Ministry of Health, Ministry of Community Development, Ministry of Legal and Constitutional Affairs, government run institutions (TFNC, TASAF)</a:t>
            </a:r>
          </a:p>
          <a:p>
            <a:pPr marL="342900" indent="-342900">
              <a:buFont typeface="Arial" panose="020B0604020202020204" pitchFamily="34" charset="0"/>
              <a:buChar char="•"/>
            </a:pPr>
            <a:r>
              <a:rPr lang="en-GB" sz="2400" dirty="0" smtClean="0"/>
              <a:t>Relevant </a:t>
            </a:r>
            <a:r>
              <a:rPr lang="en-GB" sz="2400" dirty="0"/>
              <a:t>MPs from Parliament Committees including Standing </a:t>
            </a:r>
            <a:r>
              <a:rPr lang="en-GB" sz="2400" dirty="0" smtClean="0"/>
              <a:t>Committees</a:t>
            </a:r>
            <a:endParaRPr lang="en-GB" sz="2400" dirty="0"/>
          </a:p>
          <a:p>
            <a:pPr marL="342900" indent="-342900">
              <a:buFont typeface="Arial" panose="020B0604020202020204" pitchFamily="34" charset="0"/>
              <a:buChar char="•"/>
            </a:pPr>
            <a:r>
              <a:rPr lang="en-GB" sz="2400" dirty="0" smtClean="0"/>
              <a:t>Regional</a:t>
            </a:r>
            <a:r>
              <a:rPr lang="en-GB" sz="2400" dirty="0"/>
              <a:t>, district and local community structures</a:t>
            </a:r>
          </a:p>
          <a:p>
            <a:pPr marL="342900" indent="-342900">
              <a:buFont typeface="Arial" panose="020B0604020202020204" pitchFamily="34" charset="0"/>
              <a:buChar char="•"/>
            </a:pPr>
            <a:r>
              <a:rPr lang="en-GB" sz="2400" dirty="0" smtClean="0"/>
              <a:t>Media </a:t>
            </a:r>
            <a:r>
              <a:rPr lang="en-GB" sz="2400" dirty="0"/>
              <a:t>including TAJOC representatives</a:t>
            </a:r>
          </a:p>
          <a:p>
            <a:pPr marL="342900" indent="-342900">
              <a:buFont typeface="Arial" panose="020B0604020202020204" pitchFamily="34" charset="0"/>
              <a:buChar char="•"/>
            </a:pPr>
            <a:r>
              <a:rPr lang="en-GB" sz="2400" dirty="0" smtClean="0"/>
              <a:t>Community members</a:t>
            </a:r>
          </a:p>
          <a:p>
            <a:pPr marL="342900" indent="-342900">
              <a:buFont typeface="Arial" panose="020B0604020202020204" pitchFamily="34" charset="0"/>
              <a:buChar char="•"/>
            </a:pPr>
            <a:r>
              <a:rPr lang="en-GB" sz="2400" dirty="0" smtClean="0"/>
              <a:t>Other influential people </a:t>
            </a:r>
            <a:r>
              <a:rPr lang="en-GB" sz="2400" dirty="0"/>
              <a:t>(experts in particular fields, SC consultants, University professors)</a:t>
            </a:r>
            <a:endParaRPr lang="en-GB" sz="2400" dirty="0" smtClean="0"/>
          </a:p>
        </p:txBody>
      </p:sp>
      <p:sp>
        <p:nvSpPr>
          <p:cNvPr id="15" name="Title 1"/>
          <p:cNvSpPr txBox="1">
            <a:spLocks/>
          </p:cNvSpPr>
          <p:nvPr/>
        </p:nvSpPr>
        <p:spPr>
          <a:xfrm>
            <a:off x="387197" y="528537"/>
            <a:ext cx="11957203"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solidFill>
                  <a:srgbClr val="4B6F6A"/>
                </a:solidFill>
                <a:latin typeface="Century Gothic" panose="020B0502020202020204" pitchFamily="34" charset="0"/>
              </a:rPr>
              <a:t>PANITA’s advocacy </a:t>
            </a:r>
            <a:r>
              <a:rPr lang="en-GB" sz="3600" b="1" dirty="0">
                <a:solidFill>
                  <a:srgbClr val="4B6F6A"/>
                </a:solidFill>
                <a:latin typeface="Century Gothic" panose="020B0502020202020204" pitchFamily="34" charset="0"/>
              </a:rPr>
              <a:t>t</a:t>
            </a:r>
            <a:r>
              <a:rPr lang="en-GB" sz="3600" b="1" dirty="0" smtClean="0">
                <a:solidFill>
                  <a:srgbClr val="4B6F6A"/>
                </a:solidFill>
                <a:latin typeface="Century Gothic" panose="020B0502020202020204" pitchFamily="34" charset="0"/>
              </a:rPr>
              <a:t>argets</a:t>
            </a:r>
            <a:endParaRPr lang="en-GB" sz="3600" b="1" dirty="0">
              <a:solidFill>
                <a:srgbClr val="4B6F6A"/>
              </a:solidFill>
              <a:latin typeface="Century Gothic" panose="020B0502020202020204" pitchFamily="34" charset="0"/>
            </a:endParaRPr>
          </a:p>
          <a:p>
            <a:endParaRPr lang="en-GB" sz="3600" b="1" dirty="0">
              <a:solidFill>
                <a:srgbClr val="4B6F6A"/>
              </a:solidFill>
              <a:latin typeface="Century Gothic" panose="020B0502020202020204" pitchFamily="34" charset="0"/>
            </a:endParaRPr>
          </a:p>
        </p:txBody>
      </p:sp>
    </p:spTree>
    <p:extLst>
      <p:ext uri="{BB962C8B-B14F-4D97-AF65-F5344CB8AC3E}">
        <p14:creationId xmlns:p14="http://schemas.microsoft.com/office/powerpoint/2010/main" val="2713844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4800" y="999069"/>
            <a:ext cx="11565468" cy="4978398"/>
          </a:xfrm>
          <a:prstGeom prst="rect">
            <a:avLst/>
          </a:prstGeom>
        </p:spPr>
        <p:txBody>
          <a:bodyPr lIns="121917" tIns="60958" rIns="121917" bIns="60958" anchor="ctr">
            <a:noAutofit/>
          </a:bodyPr>
          <a:lstStyle>
            <a:lvl1pPr marL="0">
              <a:defRPr>
                <a:solidFill>
                  <a:srgbClr val="4B6F6A"/>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lnSpc>
                <a:spcPct val="110000"/>
              </a:lnSpc>
            </a:pPr>
            <a:r>
              <a:rPr lang="en-GB" sz="4000" dirty="0" smtClean="0">
                <a:solidFill>
                  <a:schemeClr val="bg1"/>
                </a:solidFill>
                <a:latin typeface="Century Gothic"/>
                <a:cs typeface="Century Gothic"/>
              </a:rPr>
              <a:t>Introduction to advocacy: </a:t>
            </a:r>
          </a:p>
          <a:p>
            <a:pPr algn="ctr">
              <a:lnSpc>
                <a:spcPct val="110000"/>
              </a:lnSpc>
            </a:pPr>
            <a:r>
              <a:rPr lang="en-GB" sz="4000" dirty="0" smtClean="0">
                <a:solidFill>
                  <a:schemeClr val="bg1"/>
                </a:solidFill>
                <a:latin typeface="Century Gothic"/>
                <a:cs typeface="Century Gothic"/>
              </a:rPr>
              <a:t>Steps involved in successful advocacy</a:t>
            </a:r>
            <a:endParaRPr lang="en-GB" sz="2800" dirty="0">
              <a:latin typeface="Century Gothic"/>
              <a:cs typeface="Century Gothic"/>
            </a:endParaRPr>
          </a:p>
        </p:txBody>
      </p:sp>
    </p:spTree>
    <p:extLst>
      <p:ext uri="{BB962C8B-B14F-4D97-AF65-F5344CB8AC3E}">
        <p14:creationId xmlns:p14="http://schemas.microsoft.com/office/powerpoint/2010/main" val="2018924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4797" y="376137"/>
            <a:ext cx="11957203"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600" b="1" dirty="0">
              <a:solidFill>
                <a:srgbClr val="4B6F6A"/>
              </a:solidFill>
              <a:latin typeface="Century Gothic" panose="020B0502020202020204" pitchFamily="34" charset="0"/>
            </a:endParaRPr>
          </a:p>
        </p:txBody>
      </p:sp>
      <p:sp>
        <p:nvSpPr>
          <p:cNvPr id="3" name="TextBox 2"/>
          <p:cNvSpPr txBox="1"/>
          <p:nvPr/>
        </p:nvSpPr>
        <p:spPr>
          <a:xfrm>
            <a:off x="777240" y="2148840"/>
            <a:ext cx="10622280" cy="3785652"/>
          </a:xfrm>
          <a:prstGeom prst="rect">
            <a:avLst/>
          </a:prstGeom>
          <a:noFill/>
        </p:spPr>
        <p:txBody>
          <a:bodyPr wrap="square" rtlCol="0">
            <a:spAutoFit/>
          </a:bodyPr>
          <a:lstStyle/>
          <a:p>
            <a:r>
              <a:rPr lang="en-GB" sz="2400" i="1" dirty="0" smtClean="0"/>
              <a:t>“The actions people or organizations take to influence decision-making that help create a desired change”</a:t>
            </a:r>
          </a:p>
          <a:p>
            <a:endParaRPr lang="en-GB" sz="2400" dirty="0"/>
          </a:p>
          <a:p>
            <a:pPr marL="342900" indent="-342900">
              <a:buFont typeface="Arial" panose="020B0604020202020204" pitchFamily="34" charset="0"/>
              <a:buChar char="•"/>
            </a:pPr>
            <a:r>
              <a:rPr lang="en-GB" sz="2400" dirty="0" smtClean="0"/>
              <a:t>Advocacy can take place at the local, regional, state, national, and international levels</a:t>
            </a:r>
          </a:p>
          <a:p>
            <a:pPr marL="342900" indent="-342900">
              <a:buFont typeface="Arial" panose="020B0604020202020204" pitchFamily="34" charset="0"/>
              <a:buChar char="•"/>
            </a:pPr>
            <a:r>
              <a:rPr lang="en-GB" sz="2400" dirty="0" smtClean="0"/>
              <a:t>Advocacy has the power to build broad support across sectors for a specific issue – like investment in nutrition</a:t>
            </a:r>
          </a:p>
          <a:p>
            <a:endParaRPr lang="en-GB" sz="2400" dirty="0"/>
          </a:p>
          <a:p>
            <a:r>
              <a:rPr lang="en-GB" sz="2400" dirty="0" smtClean="0"/>
              <a:t>The key to advocacy success? Make it relevant!</a:t>
            </a:r>
          </a:p>
          <a:p>
            <a:pPr marL="342900" indent="-342900">
              <a:buFont typeface="Arial" panose="020B0604020202020204" pitchFamily="34" charset="0"/>
              <a:buChar char="•"/>
            </a:pPr>
            <a:endParaRPr lang="en-GB" sz="2400" dirty="0" smtClean="0"/>
          </a:p>
        </p:txBody>
      </p:sp>
      <p:sp>
        <p:nvSpPr>
          <p:cNvPr id="15" name="Title 1"/>
          <p:cNvSpPr txBox="1">
            <a:spLocks/>
          </p:cNvSpPr>
          <p:nvPr/>
        </p:nvSpPr>
        <p:spPr>
          <a:xfrm>
            <a:off x="387197" y="528537"/>
            <a:ext cx="11957203"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solidFill>
                  <a:srgbClr val="4B6F6A"/>
                </a:solidFill>
                <a:latin typeface="Century Gothic" panose="020B0502020202020204" pitchFamily="34" charset="0"/>
              </a:rPr>
              <a:t>What is advocacy?</a:t>
            </a:r>
            <a:endParaRPr lang="en-GB" sz="3600" b="1" dirty="0">
              <a:solidFill>
                <a:srgbClr val="4B6F6A"/>
              </a:solidFill>
              <a:latin typeface="Century Gothic" panose="020B0502020202020204" pitchFamily="34" charset="0"/>
            </a:endParaRPr>
          </a:p>
        </p:txBody>
      </p:sp>
    </p:spTree>
    <p:extLst>
      <p:ext uri="{BB962C8B-B14F-4D97-AF65-F5344CB8AC3E}">
        <p14:creationId xmlns:p14="http://schemas.microsoft.com/office/powerpoint/2010/main" val="2248743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4797" y="376137"/>
            <a:ext cx="11957203"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600" b="1" dirty="0">
              <a:solidFill>
                <a:srgbClr val="4B6F6A"/>
              </a:solidFill>
              <a:latin typeface="Century Gothic" panose="020B0502020202020204" pitchFamily="34" charset="0"/>
            </a:endParaRPr>
          </a:p>
        </p:txBody>
      </p:sp>
      <p:sp>
        <p:nvSpPr>
          <p:cNvPr id="3" name="TextBox 2"/>
          <p:cNvSpPr txBox="1"/>
          <p:nvPr/>
        </p:nvSpPr>
        <p:spPr>
          <a:xfrm>
            <a:off x="777240" y="2148840"/>
            <a:ext cx="10622280" cy="2308324"/>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t>Evidence-based</a:t>
            </a:r>
          </a:p>
          <a:p>
            <a:pPr marL="342900" indent="-342900">
              <a:buFont typeface="Arial" panose="020B0604020202020204" pitchFamily="34" charset="0"/>
              <a:buChar char="•"/>
            </a:pPr>
            <a:r>
              <a:rPr lang="en-GB" sz="2400" dirty="0" smtClean="0"/>
              <a:t>Targets the right decision-makers</a:t>
            </a:r>
          </a:p>
          <a:p>
            <a:pPr marL="342900" indent="-342900">
              <a:buFont typeface="Arial" panose="020B0604020202020204" pitchFamily="34" charset="0"/>
              <a:buChar char="•"/>
            </a:pPr>
            <a:r>
              <a:rPr lang="en-GB" sz="2400" dirty="0" smtClean="0"/>
              <a:t>Simplicity</a:t>
            </a:r>
          </a:p>
          <a:p>
            <a:pPr marL="342900" indent="-342900">
              <a:buFont typeface="Arial" panose="020B0604020202020204" pitchFamily="34" charset="0"/>
              <a:buChar char="•"/>
            </a:pPr>
            <a:r>
              <a:rPr lang="en-GB" sz="2400" dirty="0" smtClean="0"/>
              <a:t>Relatability</a:t>
            </a:r>
          </a:p>
          <a:p>
            <a:pPr marL="342900" indent="-342900">
              <a:buFont typeface="Arial" panose="020B0604020202020204" pitchFamily="34" charset="0"/>
              <a:buChar char="•"/>
            </a:pPr>
            <a:r>
              <a:rPr lang="en-GB" sz="2400" dirty="0" smtClean="0"/>
              <a:t>Collaborations</a:t>
            </a:r>
          </a:p>
          <a:p>
            <a:pPr marL="342900" indent="-342900">
              <a:buFont typeface="Arial" panose="020B0604020202020204" pitchFamily="34" charset="0"/>
              <a:buChar char="•"/>
            </a:pPr>
            <a:r>
              <a:rPr lang="en-GB" sz="2400" dirty="0" smtClean="0"/>
              <a:t>Timing</a:t>
            </a:r>
          </a:p>
        </p:txBody>
      </p:sp>
      <p:sp>
        <p:nvSpPr>
          <p:cNvPr id="15" name="Title 1"/>
          <p:cNvSpPr txBox="1">
            <a:spLocks/>
          </p:cNvSpPr>
          <p:nvPr/>
        </p:nvSpPr>
        <p:spPr>
          <a:xfrm>
            <a:off x="387197" y="528537"/>
            <a:ext cx="11957203"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solidFill>
                  <a:srgbClr val="4B6F6A"/>
                </a:solidFill>
                <a:latin typeface="Century Gothic" panose="020B0502020202020204" pitchFamily="34" charset="0"/>
              </a:rPr>
              <a:t>Key principles of successful advocacy</a:t>
            </a:r>
            <a:endParaRPr lang="en-GB" sz="3600" b="1" dirty="0">
              <a:solidFill>
                <a:srgbClr val="4B6F6A"/>
              </a:solidFill>
              <a:latin typeface="Century Gothic" panose="020B0502020202020204" pitchFamily="34" charset="0"/>
            </a:endParaRPr>
          </a:p>
        </p:txBody>
      </p:sp>
    </p:spTree>
    <p:extLst>
      <p:ext uri="{BB962C8B-B14F-4D97-AF65-F5344CB8AC3E}">
        <p14:creationId xmlns:p14="http://schemas.microsoft.com/office/powerpoint/2010/main" val="758577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txBox="1">
            <a:spLocks/>
          </p:cNvSpPr>
          <p:nvPr/>
        </p:nvSpPr>
        <p:spPr bwMode="auto">
          <a:xfrm>
            <a:off x="234951" y="376238"/>
            <a:ext cx="11957049"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defTabSz="914400">
              <a:lnSpc>
                <a:spcPct val="90000"/>
              </a:lnSpc>
            </a:pPr>
            <a:endParaRPr lang="en-GB" altLang="en-US" sz="3600" b="1">
              <a:solidFill>
                <a:srgbClr val="4B6F6A"/>
              </a:solidFill>
              <a:latin typeface="Century Gothic" pitchFamily="34" charset="0"/>
            </a:endParaRPr>
          </a:p>
        </p:txBody>
      </p:sp>
      <p:sp>
        <p:nvSpPr>
          <p:cNvPr id="4098" name="TextBox 2"/>
          <p:cNvSpPr txBox="1">
            <a:spLocks noChangeArrowheads="1"/>
          </p:cNvSpPr>
          <p:nvPr/>
        </p:nvSpPr>
        <p:spPr bwMode="auto">
          <a:xfrm>
            <a:off x="776818" y="2149475"/>
            <a:ext cx="10623549"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buFont typeface="Arial" pitchFamily="34" charset="0"/>
              <a:buChar char="•"/>
            </a:pPr>
            <a:r>
              <a:rPr lang="en-US" altLang="en-US" sz="2400"/>
              <a:t>Advocacy has to be directed at those who have the power to make the decisions and bring about results. </a:t>
            </a:r>
          </a:p>
          <a:p>
            <a:pPr>
              <a:buFont typeface="Arial" pitchFamily="34" charset="0"/>
              <a:buChar char="•"/>
            </a:pPr>
            <a:r>
              <a:rPr lang="en-US" altLang="en-US" sz="2400"/>
              <a:t>Advocates use many tools and techniques to direct their efforts. These include: generating and interpreting information, building alliances and coalitions, engaging in media advocacy, litigating and lobbying. </a:t>
            </a:r>
          </a:p>
          <a:p>
            <a:pPr>
              <a:buFont typeface="Arial" pitchFamily="34" charset="0"/>
              <a:buChar char="•"/>
            </a:pPr>
            <a:r>
              <a:rPr lang="en-US" altLang="en-US" sz="2400"/>
              <a:t>Advocates regularly ask something of others—within their group or those with the power to decide. </a:t>
            </a:r>
          </a:p>
          <a:p>
            <a:pPr>
              <a:buFont typeface="Arial" pitchFamily="34" charset="0"/>
              <a:buChar char="•"/>
            </a:pPr>
            <a:r>
              <a:rPr lang="en-US" altLang="en-US" sz="2400"/>
              <a:t>Actions by advocates create demands on political and policy systems. By doing so, conflicts may be generated that otherwise might be avoided. </a:t>
            </a:r>
          </a:p>
        </p:txBody>
      </p:sp>
      <p:sp>
        <p:nvSpPr>
          <p:cNvPr id="4099" name="Title 1"/>
          <p:cNvSpPr txBox="1">
            <a:spLocks/>
          </p:cNvSpPr>
          <p:nvPr/>
        </p:nvSpPr>
        <p:spPr bwMode="auto">
          <a:xfrm>
            <a:off x="387352" y="528638"/>
            <a:ext cx="11957049"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defTabSz="914400">
              <a:lnSpc>
                <a:spcPct val="90000"/>
              </a:lnSpc>
            </a:pPr>
            <a:r>
              <a:rPr lang="en-GB" altLang="en-US" sz="3600" b="1">
                <a:solidFill>
                  <a:srgbClr val="4B6F6A"/>
                </a:solidFill>
                <a:latin typeface="Century Gothic" pitchFamily="34" charset="0"/>
              </a:rPr>
              <a:t>Characteristics of Advocacy</a:t>
            </a:r>
          </a:p>
        </p:txBody>
      </p:sp>
    </p:spTree>
    <p:extLst>
      <p:ext uri="{BB962C8B-B14F-4D97-AF65-F5344CB8AC3E}">
        <p14:creationId xmlns:p14="http://schemas.microsoft.com/office/powerpoint/2010/main" val="3540296015"/>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4797" y="376137"/>
            <a:ext cx="11957203"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600" b="1" dirty="0">
              <a:solidFill>
                <a:srgbClr val="4B6F6A"/>
              </a:solidFill>
              <a:latin typeface="Century Gothic" panose="020B0502020202020204" pitchFamily="34" charset="0"/>
            </a:endParaRPr>
          </a:p>
        </p:txBody>
      </p:sp>
      <p:sp>
        <p:nvSpPr>
          <p:cNvPr id="15" name="Title 1"/>
          <p:cNvSpPr txBox="1">
            <a:spLocks/>
          </p:cNvSpPr>
          <p:nvPr/>
        </p:nvSpPr>
        <p:spPr>
          <a:xfrm>
            <a:off x="387197" y="528537"/>
            <a:ext cx="11957203"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solidFill>
                  <a:srgbClr val="4B6F6A"/>
                </a:solidFill>
                <a:latin typeface="Century Gothic" panose="020B0502020202020204" pitchFamily="34" charset="0"/>
              </a:rPr>
              <a:t>Formulate your advocacy goal</a:t>
            </a:r>
            <a:endParaRPr lang="en-GB" sz="3600" b="1" dirty="0">
              <a:solidFill>
                <a:srgbClr val="4B6F6A"/>
              </a:solidFill>
              <a:latin typeface="Century Gothic" panose="020B0502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667963184"/>
              </p:ext>
            </p:extLst>
          </p:nvPr>
        </p:nvGraphicFramePr>
        <p:xfrm>
          <a:off x="1196426" y="2385323"/>
          <a:ext cx="9350704" cy="2651760"/>
        </p:xfrm>
        <a:graphic>
          <a:graphicData uri="http://schemas.openxmlformats.org/drawingml/2006/table">
            <a:tbl>
              <a:tblPr firstRow="1" bandRow="1">
                <a:tableStyleId>{5C22544A-7EE6-4342-B048-85BDC9FD1C3A}</a:tableStyleId>
              </a:tblPr>
              <a:tblGrid>
                <a:gridCol w="4920595"/>
                <a:gridCol w="4430109"/>
              </a:tblGrid>
              <a:tr h="370840">
                <a:tc>
                  <a:txBody>
                    <a:bodyPr/>
                    <a:lstStyle/>
                    <a:p>
                      <a:r>
                        <a:rPr lang="en-GB" sz="2400" dirty="0" smtClean="0"/>
                        <a:t>Key</a:t>
                      </a:r>
                      <a:r>
                        <a:rPr lang="en-GB" sz="2400" baseline="0" dirty="0" smtClean="0"/>
                        <a:t> elements of an advocacy goal</a:t>
                      </a:r>
                      <a:endParaRPr lang="en-GB" sz="2400" dirty="0"/>
                    </a:p>
                  </a:txBody>
                  <a:tcPr>
                    <a:solidFill>
                      <a:srgbClr val="547C76"/>
                    </a:solidFill>
                  </a:tcPr>
                </a:tc>
                <a:tc>
                  <a:txBody>
                    <a:bodyPr/>
                    <a:lstStyle/>
                    <a:p>
                      <a:endParaRPr lang="en-GB" sz="2400" dirty="0"/>
                    </a:p>
                  </a:txBody>
                  <a:tcPr>
                    <a:solidFill>
                      <a:srgbClr val="547C76"/>
                    </a:solidFill>
                  </a:tcPr>
                </a:tc>
              </a:tr>
              <a:tr h="370840">
                <a:tc>
                  <a:txBody>
                    <a:bodyPr/>
                    <a:lstStyle/>
                    <a:p>
                      <a:r>
                        <a:rPr lang="en-GB" sz="2400" b="1" dirty="0" smtClean="0"/>
                        <a:t>WHO</a:t>
                      </a:r>
                      <a:r>
                        <a:rPr lang="en-GB" sz="2400" dirty="0" smtClean="0"/>
                        <a:t> do you want to see take action?</a:t>
                      </a:r>
                      <a:endParaRPr lang="en-GB" sz="2400" dirty="0"/>
                    </a:p>
                  </a:txBody>
                  <a:tcPr/>
                </a:tc>
                <a:tc>
                  <a:txBody>
                    <a:bodyPr/>
                    <a:lstStyle/>
                    <a:p>
                      <a:r>
                        <a:rPr lang="en-GB" sz="2400" dirty="0" smtClean="0"/>
                        <a:t>[Specify decision-makers]</a:t>
                      </a:r>
                      <a:endParaRPr lang="en-GB" sz="2400" dirty="0"/>
                    </a:p>
                  </a:txBody>
                  <a:tcPr/>
                </a:tc>
              </a:tr>
              <a:tr h="370840">
                <a:tc>
                  <a:txBody>
                    <a:bodyPr/>
                    <a:lstStyle/>
                    <a:p>
                      <a:r>
                        <a:rPr lang="en-GB" sz="2400" b="1" dirty="0" smtClean="0"/>
                        <a:t>WHAT</a:t>
                      </a:r>
                      <a:r>
                        <a:rPr lang="en-GB" sz="2400" dirty="0" smtClean="0"/>
                        <a:t> kind of action do you want them to take?</a:t>
                      </a:r>
                      <a:endParaRPr lang="en-GB" sz="2400" dirty="0"/>
                    </a:p>
                  </a:txBody>
                  <a:tcPr/>
                </a:tc>
                <a:tc>
                  <a:txBody>
                    <a:bodyPr/>
                    <a:lstStyle/>
                    <a:p>
                      <a:r>
                        <a:rPr lang="en-GB" sz="2400" dirty="0" smtClean="0"/>
                        <a:t>[Outline</a:t>
                      </a:r>
                      <a:r>
                        <a:rPr lang="en-GB" sz="2400" baseline="0" dirty="0" smtClean="0"/>
                        <a:t> what is needed to address the issue]</a:t>
                      </a:r>
                      <a:endParaRPr lang="en-GB" sz="2400" dirty="0"/>
                    </a:p>
                  </a:txBody>
                  <a:tcPr/>
                </a:tc>
              </a:tr>
              <a:tr h="370840">
                <a:tc>
                  <a:txBody>
                    <a:bodyPr/>
                    <a:lstStyle/>
                    <a:p>
                      <a:r>
                        <a:rPr lang="en-GB" sz="2400" b="1" dirty="0" smtClean="0"/>
                        <a:t>WHY</a:t>
                      </a:r>
                      <a:r>
                        <a:rPr lang="en-GB" sz="2400" dirty="0" smtClean="0"/>
                        <a:t> is this change important?</a:t>
                      </a:r>
                      <a:endParaRPr lang="en-GB" sz="2400" dirty="0"/>
                    </a:p>
                  </a:txBody>
                  <a:tcPr/>
                </a:tc>
                <a:tc>
                  <a:txBody>
                    <a:bodyPr/>
                    <a:lstStyle/>
                    <a:p>
                      <a:r>
                        <a:rPr lang="en-GB" sz="2400" dirty="0" smtClean="0"/>
                        <a:t>[Present the supporting evidence]</a:t>
                      </a:r>
                      <a:endParaRPr lang="en-GB" sz="2400" dirty="0"/>
                    </a:p>
                  </a:txBody>
                  <a:tcPr/>
                </a:tc>
              </a:tr>
              <a:tr h="370840">
                <a:tc>
                  <a:txBody>
                    <a:bodyPr/>
                    <a:lstStyle/>
                    <a:p>
                      <a:r>
                        <a:rPr lang="en-GB" sz="2400" b="1" dirty="0" smtClean="0"/>
                        <a:t>WHEN</a:t>
                      </a:r>
                      <a:r>
                        <a:rPr lang="en-GB" sz="2400" dirty="0" smtClean="0"/>
                        <a:t> does </a:t>
                      </a:r>
                      <a:r>
                        <a:rPr lang="en-GB" sz="2400" baseline="0" dirty="0" smtClean="0"/>
                        <a:t>action need to be taken?</a:t>
                      </a:r>
                      <a:endParaRPr lang="en-GB" sz="2400" dirty="0"/>
                    </a:p>
                  </a:txBody>
                  <a:tcPr/>
                </a:tc>
                <a:tc>
                  <a:txBody>
                    <a:bodyPr/>
                    <a:lstStyle/>
                    <a:p>
                      <a:r>
                        <a:rPr lang="en-GB" sz="2400" dirty="0" smtClean="0"/>
                        <a:t>[Specify the timeline]</a:t>
                      </a:r>
                      <a:endParaRPr lang="en-GB" sz="2400" dirty="0"/>
                    </a:p>
                  </a:txBody>
                  <a:tcPr/>
                </a:tc>
              </a:tr>
            </a:tbl>
          </a:graphicData>
        </a:graphic>
      </p:graphicFrame>
    </p:spTree>
    <p:extLst>
      <p:ext uri="{BB962C8B-B14F-4D97-AF65-F5344CB8AC3E}">
        <p14:creationId xmlns:p14="http://schemas.microsoft.com/office/powerpoint/2010/main" val="1284410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4797" y="376137"/>
            <a:ext cx="11957203"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600" b="1" dirty="0">
              <a:solidFill>
                <a:srgbClr val="4B6F6A"/>
              </a:solidFill>
              <a:latin typeface="Century Gothic" panose="020B0502020202020204" pitchFamily="34" charset="0"/>
            </a:endParaRPr>
          </a:p>
        </p:txBody>
      </p:sp>
      <p:sp>
        <p:nvSpPr>
          <p:cNvPr id="3" name="TextBox 2"/>
          <p:cNvSpPr txBox="1"/>
          <p:nvPr/>
        </p:nvSpPr>
        <p:spPr>
          <a:xfrm>
            <a:off x="777241" y="2148840"/>
            <a:ext cx="4173132" cy="3046988"/>
          </a:xfrm>
          <a:prstGeom prst="rect">
            <a:avLst/>
          </a:prstGeom>
          <a:noFill/>
        </p:spPr>
        <p:txBody>
          <a:bodyPr wrap="square" rtlCol="0">
            <a:spAutoFit/>
          </a:bodyPr>
          <a:lstStyle/>
          <a:p>
            <a:pPr marL="457200" indent="-457200">
              <a:buFont typeface="Arial" panose="020B0604020202020204" pitchFamily="34" charset="0"/>
              <a:buChar char="•"/>
            </a:pPr>
            <a:r>
              <a:rPr lang="en-GB" sz="2400" dirty="0" smtClean="0"/>
              <a:t>Who are the influential actors in the field? Include potential supporters, opponents, neutral actors</a:t>
            </a:r>
          </a:p>
          <a:p>
            <a:pPr marL="457200" indent="-457200">
              <a:buFont typeface="Arial" panose="020B0604020202020204" pitchFamily="34" charset="0"/>
              <a:buChar char="•"/>
            </a:pPr>
            <a:r>
              <a:rPr lang="en-GB" sz="2400" dirty="0" smtClean="0"/>
              <a:t>Plot stakeholders to identify target audiences and potential partners</a:t>
            </a:r>
          </a:p>
          <a:p>
            <a:pPr marL="457200" indent="-457200">
              <a:buFont typeface="Arial" panose="020B0604020202020204" pitchFamily="34" charset="0"/>
              <a:buChar char="•"/>
            </a:pPr>
            <a:endParaRPr lang="en-GB" sz="2400" dirty="0"/>
          </a:p>
        </p:txBody>
      </p:sp>
      <p:sp>
        <p:nvSpPr>
          <p:cNvPr id="15" name="Title 1"/>
          <p:cNvSpPr txBox="1">
            <a:spLocks/>
          </p:cNvSpPr>
          <p:nvPr/>
        </p:nvSpPr>
        <p:spPr>
          <a:xfrm>
            <a:off x="387197" y="528537"/>
            <a:ext cx="11957203"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solidFill>
                  <a:srgbClr val="4B6F6A"/>
                </a:solidFill>
                <a:latin typeface="Century Gothic" panose="020B0502020202020204" pitchFamily="34" charset="0"/>
              </a:rPr>
              <a:t>Identify your target audience: stakeholder mapping</a:t>
            </a:r>
            <a:endParaRPr lang="en-GB" sz="3600" b="1" dirty="0">
              <a:solidFill>
                <a:srgbClr val="4B6F6A"/>
              </a:solidFill>
              <a:latin typeface="Century Gothic" panose="020B0502020202020204" pitchFamily="34" charset="0"/>
            </a:endParaRPr>
          </a:p>
        </p:txBody>
      </p:sp>
      <p:cxnSp>
        <p:nvCxnSpPr>
          <p:cNvPr id="7" name="Straight Connector 6"/>
          <p:cNvCxnSpPr/>
          <p:nvPr/>
        </p:nvCxnSpPr>
        <p:spPr>
          <a:xfrm>
            <a:off x="9128234" y="2546763"/>
            <a:ext cx="0" cy="347566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7530654" y="4298736"/>
            <a:ext cx="3331781"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200256" y="3612952"/>
            <a:ext cx="1592317" cy="646331"/>
          </a:xfrm>
          <a:prstGeom prst="rect">
            <a:avLst/>
          </a:prstGeom>
          <a:noFill/>
        </p:spPr>
        <p:txBody>
          <a:bodyPr wrap="square" rtlCol="0">
            <a:spAutoFit/>
          </a:bodyPr>
          <a:lstStyle/>
          <a:p>
            <a:r>
              <a:rPr lang="en-GB" dirty="0" smtClean="0"/>
              <a:t>Supports your objective</a:t>
            </a:r>
            <a:endParaRPr lang="en-GB" dirty="0"/>
          </a:p>
        </p:txBody>
      </p:sp>
      <p:sp>
        <p:nvSpPr>
          <p:cNvPr id="16" name="TextBox 15"/>
          <p:cNvSpPr txBox="1"/>
          <p:nvPr/>
        </p:nvSpPr>
        <p:spPr>
          <a:xfrm>
            <a:off x="6466482" y="3681285"/>
            <a:ext cx="1592317" cy="646331"/>
          </a:xfrm>
          <a:prstGeom prst="rect">
            <a:avLst/>
          </a:prstGeom>
          <a:noFill/>
        </p:spPr>
        <p:txBody>
          <a:bodyPr wrap="square" rtlCol="0">
            <a:spAutoFit/>
          </a:bodyPr>
          <a:lstStyle/>
          <a:p>
            <a:r>
              <a:rPr lang="en-GB" dirty="0" smtClean="0"/>
              <a:t>Opposes your objective</a:t>
            </a:r>
            <a:endParaRPr lang="en-GB" dirty="0"/>
          </a:p>
        </p:txBody>
      </p:sp>
      <p:sp>
        <p:nvSpPr>
          <p:cNvPr id="17" name="TextBox 16"/>
          <p:cNvSpPr txBox="1"/>
          <p:nvPr/>
        </p:nvSpPr>
        <p:spPr>
          <a:xfrm>
            <a:off x="8316309" y="2092288"/>
            <a:ext cx="1592317" cy="369332"/>
          </a:xfrm>
          <a:prstGeom prst="rect">
            <a:avLst/>
          </a:prstGeom>
          <a:noFill/>
        </p:spPr>
        <p:txBody>
          <a:bodyPr wrap="square" rtlCol="0">
            <a:spAutoFit/>
          </a:bodyPr>
          <a:lstStyle/>
          <a:p>
            <a:r>
              <a:rPr lang="en-GB" dirty="0" smtClean="0"/>
              <a:t>Very influential</a:t>
            </a:r>
            <a:endParaRPr lang="en-GB" dirty="0"/>
          </a:p>
        </p:txBody>
      </p:sp>
      <p:sp>
        <p:nvSpPr>
          <p:cNvPr id="18" name="TextBox 17"/>
          <p:cNvSpPr txBox="1"/>
          <p:nvPr/>
        </p:nvSpPr>
        <p:spPr>
          <a:xfrm>
            <a:off x="8279517" y="6060060"/>
            <a:ext cx="1715819" cy="369332"/>
          </a:xfrm>
          <a:prstGeom prst="rect">
            <a:avLst/>
          </a:prstGeom>
          <a:noFill/>
        </p:spPr>
        <p:txBody>
          <a:bodyPr wrap="square" rtlCol="0">
            <a:spAutoFit/>
          </a:bodyPr>
          <a:lstStyle/>
          <a:p>
            <a:r>
              <a:rPr lang="en-GB" dirty="0" smtClean="0"/>
              <a:t>Least influential</a:t>
            </a:r>
            <a:endParaRPr lang="en-GB" dirty="0"/>
          </a:p>
        </p:txBody>
      </p:sp>
    </p:spTree>
    <p:extLst>
      <p:ext uri="{BB962C8B-B14F-4D97-AF65-F5344CB8AC3E}">
        <p14:creationId xmlns:p14="http://schemas.microsoft.com/office/powerpoint/2010/main" val="353892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4797" y="376137"/>
            <a:ext cx="11957203"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600" b="1" dirty="0">
              <a:solidFill>
                <a:srgbClr val="4B6F6A"/>
              </a:solidFill>
              <a:latin typeface="Century Gothic" panose="020B0502020202020204" pitchFamily="34" charset="0"/>
            </a:endParaRPr>
          </a:p>
        </p:txBody>
      </p:sp>
      <p:sp>
        <p:nvSpPr>
          <p:cNvPr id="3" name="TextBox 2"/>
          <p:cNvSpPr txBox="1"/>
          <p:nvPr/>
        </p:nvSpPr>
        <p:spPr>
          <a:xfrm>
            <a:off x="777240" y="2148840"/>
            <a:ext cx="10622280"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Calibri" pitchFamily="34" charset="0"/>
                <a:cs typeface="Calibri" pitchFamily="34" charset="0"/>
              </a:rPr>
              <a:t>Succinct</a:t>
            </a:r>
            <a:endParaRPr lang="en-US" sz="2400" dirty="0">
              <a:latin typeface="Calibri" pitchFamily="34" charset="0"/>
              <a:cs typeface="Calibri" pitchFamily="34" charset="0"/>
            </a:endParaRPr>
          </a:p>
          <a:p>
            <a:pPr marL="800100" lvl="1" indent="-342900">
              <a:buFont typeface="Courier New" panose="02070309020205020404" pitchFamily="49" charset="0"/>
              <a:buChar char="o"/>
            </a:pPr>
            <a:r>
              <a:rPr lang="en-US" sz="2400" dirty="0">
                <a:latin typeface="Calibri" pitchFamily="34" charset="0"/>
                <a:cs typeface="Calibri" pitchFamily="34" charset="0"/>
              </a:rPr>
              <a:t>Average length of a sound bite is five </a:t>
            </a:r>
            <a:r>
              <a:rPr lang="en-US" sz="2400" dirty="0" smtClean="0">
                <a:latin typeface="Calibri" pitchFamily="34" charset="0"/>
                <a:cs typeface="Calibri" pitchFamily="34" charset="0"/>
              </a:rPr>
              <a:t>seconds</a:t>
            </a:r>
          </a:p>
          <a:p>
            <a:pPr marL="800100" lvl="1" indent="-342900">
              <a:buFont typeface="Courier New" panose="02070309020205020404" pitchFamily="49" charset="0"/>
              <a:buChar char="o"/>
            </a:pPr>
            <a:r>
              <a:rPr lang="en-US" sz="2400" dirty="0" smtClean="0">
                <a:latin typeface="Calibri" pitchFamily="34" charset="0"/>
                <a:cs typeface="Calibri" pitchFamily="34" charset="0"/>
              </a:rPr>
              <a:t>Print </a:t>
            </a:r>
            <a:r>
              <a:rPr lang="en-US" sz="2400" dirty="0">
                <a:latin typeface="Calibri" pitchFamily="34" charset="0"/>
                <a:cs typeface="Calibri" pitchFamily="34" charset="0"/>
              </a:rPr>
              <a:t>quotations rarely exceed 25 words</a:t>
            </a:r>
          </a:p>
          <a:p>
            <a:pPr marL="342900" indent="-342900">
              <a:buFont typeface="Arial" panose="020B0604020202020204" pitchFamily="34" charset="0"/>
              <a:buChar char="•"/>
            </a:pPr>
            <a:r>
              <a:rPr lang="en-US" sz="2400" dirty="0">
                <a:latin typeface="Calibri" pitchFamily="34" charset="0"/>
                <a:cs typeface="Calibri" pitchFamily="34" charset="0"/>
              </a:rPr>
              <a:t>Delivered with passion</a:t>
            </a:r>
          </a:p>
          <a:p>
            <a:pPr marL="342900" indent="-342900">
              <a:buFont typeface="Arial" panose="020B0604020202020204" pitchFamily="34" charset="0"/>
              <a:buChar char="•"/>
            </a:pPr>
            <a:r>
              <a:rPr lang="en-US" sz="2400" dirty="0">
                <a:latin typeface="Calibri" pitchFamily="34" charset="0"/>
                <a:cs typeface="Calibri" pitchFamily="34" charset="0"/>
              </a:rPr>
              <a:t>Lacks jargon</a:t>
            </a:r>
          </a:p>
          <a:p>
            <a:pPr marL="342900" indent="-342900">
              <a:buFont typeface="Arial" panose="020B0604020202020204" pitchFamily="34" charset="0"/>
              <a:buChar char="•"/>
            </a:pPr>
            <a:r>
              <a:rPr lang="en-US" sz="2400" dirty="0">
                <a:latin typeface="Calibri" pitchFamily="34" charset="0"/>
                <a:cs typeface="Calibri" pitchFamily="34" charset="0"/>
              </a:rPr>
              <a:t>Speaks to the benefits, not the process</a:t>
            </a:r>
          </a:p>
          <a:p>
            <a:pPr marL="342900" indent="-342900">
              <a:buFont typeface="Arial" panose="020B0604020202020204" pitchFamily="34" charset="0"/>
              <a:buChar char="•"/>
            </a:pPr>
            <a:r>
              <a:rPr lang="en-US" sz="2400" dirty="0">
                <a:latin typeface="Calibri" pitchFamily="34" charset="0"/>
                <a:cs typeface="Calibri" pitchFamily="34" charset="0"/>
              </a:rPr>
              <a:t>Vivid example that paints a picture: analogies, stories and </a:t>
            </a:r>
            <a:r>
              <a:rPr lang="en-US" sz="2400" dirty="0" smtClean="0">
                <a:latin typeface="Calibri" pitchFamily="34" charset="0"/>
                <a:cs typeface="Calibri" pitchFamily="34" charset="0"/>
              </a:rPr>
              <a:t>metaphors</a:t>
            </a:r>
            <a:endParaRPr lang="en-GB" sz="2400" dirty="0" smtClean="0"/>
          </a:p>
          <a:p>
            <a:pPr marL="342900" indent="-342900">
              <a:buFont typeface="Arial" panose="020B0604020202020204" pitchFamily="34" charset="0"/>
              <a:buChar char="•"/>
            </a:pPr>
            <a:endParaRPr lang="en-GB" sz="2400" dirty="0" smtClean="0"/>
          </a:p>
          <a:p>
            <a:pPr marL="342900" indent="-342900">
              <a:buFont typeface="Arial" panose="020B0604020202020204" pitchFamily="34" charset="0"/>
              <a:buChar char="•"/>
            </a:pPr>
            <a:endParaRPr lang="en-GB" sz="2400" dirty="0" smtClean="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p:txBody>
      </p:sp>
      <p:sp>
        <p:nvSpPr>
          <p:cNvPr id="15" name="Title 1"/>
          <p:cNvSpPr txBox="1">
            <a:spLocks/>
          </p:cNvSpPr>
          <p:nvPr/>
        </p:nvSpPr>
        <p:spPr>
          <a:xfrm>
            <a:off x="387197" y="528537"/>
            <a:ext cx="11957203"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solidFill>
                  <a:srgbClr val="4B6F6A"/>
                </a:solidFill>
                <a:latin typeface="Century Gothic" panose="020B0502020202020204" pitchFamily="34" charset="0"/>
              </a:rPr>
              <a:t>Develop messages</a:t>
            </a:r>
            <a:endParaRPr lang="en-GB" sz="3600" b="1" dirty="0">
              <a:solidFill>
                <a:srgbClr val="4B6F6A"/>
              </a:solidFill>
              <a:latin typeface="Century Gothic" panose="020B0502020202020204" pitchFamily="34" charset="0"/>
            </a:endParaRPr>
          </a:p>
        </p:txBody>
      </p:sp>
    </p:spTree>
    <p:extLst>
      <p:ext uri="{BB962C8B-B14F-4D97-AF65-F5344CB8AC3E}">
        <p14:creationId xmlns:p14="http://schemas.microsoft.com/office/powerpoint/2010/main" val="4042383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4262" y="860287"/>
            <a:ext cx="9354759" cy="5992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uadroTexto 7"/>
          <p:cNvSpPr txBox="1"/>
          <p:nvPr/>
        </p:nvSpPr>
        <p:spPr>
          <a:xfrm>
            <a:off x="150410" y="41192"/>
            <a:ext cx="7961587" cy="692497"/>
          </a:xfrm>
          <a:prstGeom prst="rect">
            <a:avLst/>
          </a:prstGeom>
          <a:noFill/>
        </p:spPr>
        <p:txBody>
          <a:bodyPr wrap="square" rtlCol="0">
            <a:spAutoFit/>
          </a:bodyPr>
          <a:lstStyle/>
          <a:p>
            <a:r>
              <a:rPr lang="en-GB" sz="3900" b="1" dirty="0" smtClean="0">
                <a:solidFill>
                  <a:srgbClr val="4B6F6A"/>
                </a:solidFill>
                <a:latin typeface="Century Gothic" panose="020B0502020202020204" pitchFamily="34" charset="0"/>
              </a:rPr>
              <a:t>Advocacy </a:t>
            </a:r>
            <a:r>
              <a:rPr lang="en-GB" sz="3900" b="1" dirty="0">
                <a:solidFill>
                  <a:srgbClr val="4B6F6A"/>
                </a:solidFill>
                <a:latin typeface="Century Gothic" panose="020B0502020202020204" pitchFamily="34" charset="0"/>
              </a:rPr>
              <a:t>strategy: </a:t>
            </a:r>
            <a:r>
              <a:rPr lang="en-GB" sz="3900" b="1" dirty="0" smtClean="0">
                <a:solidFill>
                  <a:srgbClr val="4B6F6A"/>
                </a:solidFill>
                <a:latin typeface="Century Gothic" panose="020B0502020202020204" pitchFamily="34" charset="0"/>
              </a:rPr>
              <a:t>Framework</a:t>
            </a:r>
            <a:endParaRPr lang="en-GB" sz="3900" b="1" dirty="0">
              <a:solidFill>
                <a:srgbClr val="FF0000"/>
              </a:solidFill>
              <a:latin typeface="Century Gothic" panose="020B0502020202020204" pitchFamily="34" charset="0"/>
            </a:endParaRPr>
          </a:p>
        </p:txBody>
      </p:sp>
      <p:sp>
        <p:nvSpPr>
          <p:cNvPr id="4" name="TextBox 3"/>
          <p:cNvSpPr txBox="1"/>
          <p:nvPr/>
        </p:nvSpPr>
        <p:spPr>
          <a:xfrm>
            <a:off x="4294481" y="3220872"/>
            <a:ext cx="1539011" cy="276999"/>
          </a:xfrm>
          <a:prstGeom prst="rect">
            <a:avLst/>
          </a:prstGeom>
          <a:noFill/>
        </p:spPr>
        <p:txBody>
          <a:bodyPr wrap="none" rtlCol="0">
            <a:spAutoFit/>
          </a:bodyPr>
          <a:lstStyle/>
          <a:p>
            <a:pPr defTabSz="457200"/>
            <a:r>
              <a:rPr lang="en-GB" sz="1200" dirty="0" smtClean="0">
                <a:solidFill>
                  <a:prstClr val="black">
                    <a:lumMod val="65000"/>
                    <a:lumOff val="35000"/>
                  </a:prstClr>
                </a:solidFill>
                <a:latin typeface="Arial Black" panose="020B0A04020102020204" pitchFamily="34" charset="0"/>
              </a:rPr>
              <a:t>Media advocacy</a:t>
            </a:r>
            <a:endParaRPr lang="en-US" sz="1200" dirty="0">
              <a:solidFill>
                <a:prstClr val="black">
                  <a:lumMod val="65000"/>
                  <a:lumOff val="35000"/>
                </a:prstClr>
              </a:solidFill>
              <a:latin typeface="Arial Black" panose="020B0A04020102020204" pitchFamily="34" charset="0"/>
            </a:endParaRPr>
          </a:p>
        </p:txBody>
      </p:sp>
      <p:sp>
        <p:nvSpPr>
          <p:cNvPr id="10" name="TextBox 9"/>
          <p:cNvSpPr txBox="1"/>
          <p:nvPr/>
        </p:nvSpPr>
        <p:spPr>
          <a:xfrm>
            <a:off x="2970847" y="1705012"/>
            <a:ext cx="1217577" cy="461665"/>
          </a:xfrm>
          <a:prstGeom prst="rect">
            <a:avLst/>
          </a:prstGeom>
          <a:noFill/>
        </p:spPr>
        <p:txBody>
          <a:bodyPr wrap="none" rtlCol="0">
            <a:spAutoFit/>
          </a:bodyPr>
          <a:lstStyle/>
          <a:p>
            <a:pPr defTabSz="457200"/>
            <a:r>
              <a:rPr lang="en-GB" sz="1200" dirty="0" smtClean="0">
                <a:solidFill>
                  <a:prstClr val="black">
                    <a:lumMod val="65000"/>
                    <a:lumOff val="35000"/>
                  </a:prstClr>
                </a:solidFill>
                <a:latin typeface="Arial Black" panose="020B0A04020102020204" pitchFamily="34" charset="0"/>
              </a:rPr>
              <a:t>Community</a:t>
            </a:r>
            <a:br>
              <a:rPr lang="en-GB" sz="1200" dirty="0" smtClean="0">
                <a:solidFill>
                  <a:prstClr val="black">
                    <a:lumMod val="65000"/>
                    <a:lumOff val="35000"/>
                  </a:prstClr>
                </a:solidFill>
                <a:latin typeface="Arial Black" panose="020B0A04020102020204" pitchFamily="34" charset="0"/>
              </a:rPr>
            </a:br>
            <a:r>
              <a:rPr lang="en-GB" sz="1200" dirty="0" smtClean="0">
                <a:solidFill>
                  <a:prstClr val="black">
                    <a:lumMod val="65000"/>
                    <a:lumOff val="35000"/>
                  </a:prstClr>
                </a:solidFill>
                <a:latin typeface="Arial Black" panose="020B0A04020102020204" pitchFamily="34" charset="0"/>
              </a:rPr>
              <a:t>mobilisation</a:t>
            </a:r>
            <a:endParaRPr lang="en-US" sz="1200" dirty="0">
              <a:solidFill>
                <a:prstClr val="black">
                  <a:lumMod val="65000"/>
                  <a:lumOff val="35000"/>
                </a:prstClr>
              </a:solidFill>
              <a:latin typeface="Arial Black" panose="020B0A04020102020204" pitchFamily="34" charset="0"/>
            </a:endParaRPr>
          </a:p>
        </p:txBody>
      </p:sp>
      <p:sp>
        <p:nvSpPr>
          <p:cNvPr id="11" name="TextBox 10"/>
          <p:cNvSpPr txBox="1"/>
          <p:nvPr/>
        </p:nvSpPr>
        <p:spPr>
          <a:xfrm>
            <a:off x="3095799" y="5348644"/>
            <a:ext cx="1135247" cy="461665"/>
          </a:xfrm>
          <a:prstGeom prst="rect">
            <a:avLst/>
          </a:prstGeom>
          <a:noFill/>
        </p:spPr>
        <p:txBody>
          <a:bodyPr wrap="none" rtlCol="0">
            <a:spAutoFit/>
          </a:bodyPr>
          <a:lstStyle/>
          <a:p>
            <a:pPr defTabSz="457200"/>
            <a:r>
              <a:rPr lang="en-GB" sz="1200" dirty="0" smtClean="0">
                <a:solidFill>
                  <a:prstClr val="black">
                    <a:lumMod val="65000"/>
                    <a:lumOff val="35000"/>
                  </a:prstClr>
                </a:solidFill>
                <a:latin typeface="Arial Black" panose="020B0A04020102020204" pitchFamily="34" charset="0"/>
              </a:rPr>
              <a:t>Community</a:t>
            </a:r>
            <a:br>
              <a:rPr lang="en-GB" sz="1200" dirty="0" smtClean="0">
                <a:solidFill>
                  <a:prstClr val="black">
                    <a:lumMod val="65000"/>
                    <a:lumOff val="35000"/>
                  </a:prstClr>
                </a:solidFill>
                <a:latin typeface="Arial Black" panose="020B0A04020102020204" pitchFamily="34" charset="0"/>
              </a:rPr>
            </a:br>
            <a:r>
              <a:rPr lang="en-GB" sz="1200" dirty="0" smtClean="0">
                <a:solidFill>
                  <a:prstClr val="black">
                    <a:lumMod val="65000"/>
                    <a:lumOff val="35000"/>
                  </a:prstClr>
                </a:solidFill>
                <a:latin typeface="Arial Black" panose="020B0A04020102020204" pitchFamily="34" charset="0"/>
              </a:rPr>
              <a:t>education</a:t>
            </a:r>
            <a:endParaRPr lang="en-US" sz="1200" dirty="0">
              <a:solidFill>
                <a:prstClr val="black">
                  <a:lumMod val="65000"/>
                  <a:lumOff val="35000"/>
                </a:prstClr>
              </a:solidFill>
              <a:latin typeface="Arial Black" panose="020B0A04020102020204" pitchFamily="34" charset="0"/>
            </a:endParaRPr>
          </a:p>
        </p:txBody>
      </p:sp>
      <p:sp>
        <p:nvSpPr>
          <p:cNvPr id="12" name="TextBox 11"/>
          <p:cNvSpPr txBox="1"/>
          <p:nvPr/>
        </p:nvSpPr>
        <p:spPr>
          <a:xfrm>
            <a:off x="5456802" y="5256312"/>
            <a:ext cx="1090363" cy="461665"/>
          </a:xfrm>
          <a:prstGeom prst="rect">
            <a:avLst/>
          </a:prstGeom>
          <a:noFill/>
        </p:spPr>
        <p:txBody>
          <a:bodyPr wrap="none" rtlCol="0">
            <a:spAutoFit/>
          </a:bodyPr>
          <a:lstStyle/>
          <a:p>
            <a:pPr defTabSz="457200"/>
            <a:r>
              <a:rPr lang="en-GB" sz="1200" dirty="0" smtClean="0">
                <a:solidFill>
                  <a:prstClr val="black">
                    <a:lumMod val="65000"/>
                    <a:lumOff val="35000"/>
                  </a:prstClr>
                </a:solidFill>
                <a:latin typeface="Arial Black" panose="020B0A04020102020204" pitchFamily="34" charset="0"/>
              </a:rPr>
              <a:t>Influencer </a:t>
            </a:r>
            <a:br>
              <a:rPr lang="en-GB" sz="1200" dirty="0" smtClean="0">
                <a:solidFill>
                  <a:prstClr val="black">
                    <a:lumMod val="65000"/>
                    <a:lumOff val="35000"/>
                  </a:prstClr>
                </a:solidFill>
                <a:latin typeface="Arial Black" panose="020B0A04020102020204" pitchFamily="34" charset="0"/>
              </a:rPr>
            </a:br>
            <a:r>
              <a:rPr lang="en-GB" sz="1200" dirty="0" smtClean="0">
                <a:solidFill>
                  <a:prstClr val="black">
                    <a:lumMod val="65000"/>
                    <a:lumOff val="35000"/>
                  </a:prstClr>
                </a:solidFill>
                <a:latin typeface="Arial Black" panose="020B0A04020102020204" pitchFamily="34" charset="0"/>
              </a:rPr>
              <a:t>education</a:t>
            </a:r>
            <a:endParaRPr lang="en-US" sz="1200" dirty="0">
              <a:solidFill>
                <a:prstClr val="black">
                  <a:lumMod val="65000"/>
                  <a:lumOff val="35000"/>
                </a:prstClr>
              </a:solidFill>
              <a:latin typeface="Arial Black" panose="020B0A04020102020204" pitchFamily="34" charset="0"/>
            </a:endParaRPr>
          </a:p>
        </p:txBody>
      </p:sp>
      <p:sp>
        <p:nvSpPr>
          <p:cNvPr id="13" name="TextBox 12"/>
          <p:cNvSpPr txBox="1"/>
          <p:nvPr/>
        </p:nvSpPr>
        <p:spPr>
          <a:xfrm>
            <a:off x="7849490" y="5151214"/>
            <a:ext cx="1267655" cy="461665"/>
          </a:xfrm>
          <a:prstGeom prst="rect">
            <a:avLst/>
          </a:prstGeom>
          <a:noFill/>
        </p:spPr>
        <p:txBody>
          <a:bodyPr wrap="none" rtlCol="0">
            <a:spAutoFit/>
          </a:bodyPr>
          <a:lstStyle/>
          <a:p>
            <a:pPr defTabSz="457200"/>
            <a:r>
              <a:rPr lang="en-GB" sz="1200" dirty="0" smtClean="0">
                <a:solidFill>
                  <a:prstClr val="black">
                    <a:lumMod val="65000"/>
                    <a:lumOff val="35000"/>
                  </a:prstClr>
                </a:solidFill>
                <a:latin typeface="Arial Black" panose="020B0A04020102020204" pitchFamily="34" charset="0"/>
              </a:rPr>
              <a:t>Policy-maker</a:t>
            </a:r>
            <a:br>
              <a:rPr lang="en-GB" sz="1200" dirty="0" smtClean="0">
                <a:solidFill>
                  <a:prstClr val="black">
                    <a:lumMod val="65000"/>
                    <a:lumOff val="35000"/>
                  </a:prstClr>
                </a:solidFill>
                <a:latin typeface="Arial Black" panose="020B0A04020102020204" pitchFamily="34" charset="0"/>
              </a:rPr>
            </a:br>
            <a:r>
              <a:rPr lang="en-GB" sz="1200" dirty="0" smtClean="0">
                <a:solidFill>
                  <a:prstClr val="black">
                    <a:lumMod val="65000"/>
                    <a:lumOff val="35000"/>
                  </a:prstClr>
                </a:solidFill>
                <a:latin typeface="Arial Black" panose="020B0A04020102020204" pitchFamily="34" charset="0"/>
              </a:rPr>
              <a:t>education</a:t>
            </a:r>
            <a:endParaRPr lang="en-US" sz="1200" dirty="0">
              <a:solidFill>
                <a:prstClr val="black">
                  <a:lumMod val="65000"/>
                  <a:lumOff val="35000"/>
                </a:prstClr>
              </a:solidFill>
              <a:latin typeface="Arial Black" panose="020B0A04020102020204" pitchFamily="34" charset="0"/>
            </a:endParaRPr>
          </a:p>
        </p:txBody>
      </p:sp>
      <p:sp>
        <p:nvSpPr>
          <p:cNvPr id="14" name="TextBox 13"/>
          <p:cNvSpPr txBox="1"/>
          <p:nvPr/>
        </p:nvSpPr>
        <p:spPr>
          <a:xfrm>
            <a:off x="7849490" y="3718263"/>
            <a:ext cx="1341329" cy="276999"/>
          </a:xfrm>
          <a:prstGeom prst="rect">
            <a:avLst/>
          </a:prstGeom>
          <a:noFill/>
        </p:spPr>
        <p:txBody>
          <a:bodyPr wrap="none" rtlCol="0">
            <a:spAutoFit/>
          </a:bodyPr>
          <a:lstStyle/>
          <a:p>
            <a:pPr defTabSz="457200"/>
            <a:r>
              <a:rPr lang="en-GB" sz="1200" dirty="0" smtClean="0">
                <a:solidFill>
                  <a:prstClr val="black">
                    <a:lumMod val="65000"/>
                    <a:lumOff val="35000"/>
                  </a:prstClr>
                </a:solidFill>
                <a:latin typeface="Arial Black" panose="020B0A04020102020204" pitchFamily="34" charset="0"/>
              </a:rPr>
              <a:t>Public forums</a:t>
            </a:r>
            <a:endParaRPr lang="en-US" sz="1200" dirty="0">
              <a:solidFill>
                <a:prstClr val="black">
                  <a:lumMod val="65000"/>
                  <a:lumOff val="35000"/>
                </a:prstClr>
              </a:solidFill>
              <a:latin typeface="Arial Black" panose="020B0A04020102020204" pitchFamily="34" charset="0"/>
            </a:endParaRPr>
          </a:p>
        </p:txBody>
      </p:sp>
      <p:sp>
        <p:nvSpPr>
          <p:cNvPr id="15" name="TextBox 14"/>
          <p:cNvSpPr txBox="1"/>
          <p:nvPr/>
        </p:nvSpPr>
        <p:spPr>
          <a:xfrm>
            <a:off x="5113362" y="2420465"/>
            <a:ext cx="1656223" cy="276999"/>
          </a:xfrm>
          <a:prstGeom prst="rect">
            <a:avLst/>
          </a:prstGeom>
          <a:noFill/>
        </p:spPr>
        <p:txBody>
          <a:bodyPr wrap="none" rtlCol="0">
            <a:spAutoFit/>
          </a:bodyPr>
          <a:lstStyle/>
          <a:p>
            <a:pPr defTabSz="457200"/>
            <a:r>
              <a:rPr lang="en-GB" sz="1200" dirty="0" smtClean="0">
                <a:solidFill>
                  <a:prstClr val="black">
                    <a:lumMod val="65000"/>
                    <a:lumOff val="35000"/>
                  </a:prstClr>
                </a:solidFill>
                <a:latin typeface="Arial Black" panose="020B0A04020102020204" pitchFamily="34" charset="0"/>
              </a:rPr>
              <a:t>Coalition building</a:t>
            </a:r>
            <a:endParaRPr lang="en-US" sz="1200" dirty="0">
              <a:solidFill>
                <a:prstClr val="black">
                  <a:lumMod val="65000"/>
                  <a:lumOff val="35000"/>
                </a:prstClr>
              </a:solidFill>
              <a:latin typeface="Arial Black" panose="020B0A04020102020204" pitchFamily="34" charset="0"/>
            </a:endParaRPr>
          </a:p>
        </p:txBody>
      </p:sp>
      <p:sp>
        <p:nvSpPr>
          <p:cNvPr id="16" name="TextBox 15"/>
          <p:cNvSpPr txBox="1"/>
          <p:nvPr/>
        </p:nvSpPr>
        <p:spPr>
          <a:xfrm>
            <a:off x="3446953" y="4751698"/>
            <a:ext cx="2086597" cy="276999"/>
          </a:xfrm>
          <a:prstGeom prst="rect">
            <a:avLst/>
          </a:prstGeom>
          <a:noFill/>
        </p:spPr>
        <p:txBody>
          <a:bodyPr wrap="none" rtlCol="0">
            <a:spAutoFit/>
          </a:bodyPr>
          <a:lstStyle/>
          <a:p>
            <a:pPr defTabSz="457200"/>
            <a:r>
              <a:rPr lang="en-GB" sz="1200" dirty="0" smtClean="0">
                <a:solidFill>
                  <a:prstClr val="black">
                    <a:lumMod val="65000"/>
                    <a:lumOff val="35000"/>
                  </a:prstClr>
                </a:solidFill>
                <a:latin typeface="Arial Black" panose="020B0A04020102020204" pitchFamily="34" charset="0"/>
              </a:rPr>
              <a:t>Awareness campaigns</a:t>
            </a:r>
            <a:endParaRPr lang="en-US" sz="1200" dirty="0">
              <a:solidFill>
                <a:prstClr val="black">
                  <a:lumMod val="65000"/>
                  <a:lumOff val="35000"/>
                </a:prstClr>
              </a:solidFill>
              <a:latin typeface="Arial Black" panose="020B0A04020102020204" pitchFamily="34" charset="0"/>
            </a:endParaRPr>
          </a:p>
        </p:txBody>
      </p:sp>
      <p:sp>
        <p:nvSpPr>
          <p:cNvPr id="18" name="TextBox 17"/>
          <p:cNvSpPr txBox="1"/>
          <p:nvPr/>
        </p:nvSpPr>
        <p:spPr>
          <a:xfrm>
            <a:off x="8111997" y="1428015"/>
            <a:ext cx="947567" cy="276999"/>
          </a:xfrm>
          <a:prstGeom prst="rect">
            <a:avLst/>
          </a:prstGeom>
          <a:noFill/>
        </p:spPr>
        <p:txBody>
          <a:bodyPr wrap="none" rtlCol="0">
            <a:spAutoFit/>
          </a:bodyPr>
          <a:lstStyle/>
          <a:p>
            <a:pPr defTabSz="457200"/>
            <a:r>
              <a:rPr lang="en-GB" sz="1200" dirty="0" smtClean="0">
                <a:solidFill>
                  <a:prstClr val="black">
                    <a:lumMod val="65000"/>
                    <a:lumOff val="35000"/>
                  </a:prstClr>
                </a:solidFill>
                <a:latin typeface="Arial Black" panose="020B0A04020102020204" pitchFamily="34" charset="0"/>
              </a:rPr>
              <a:t>Lobbying</a:t>
            </a:r>
            <a:endParaRPr lang="en-US" sz="1200" dirty="0">
              <a:solidFill>
                <a:prstClr val="black">
                  <a:lumMod val="65000"/>
                  <a:lumOff val="35000"/>
                </a:prstClr>
              </a:solidFill>
              <a:latin typeface="Arial Black" panose="020B0A04020102020204" pitchFamily="34" charset="0"/>
            </a:endParaRPr>
          </a:p>
        </p:txBody>
      </p:sp>
      <p:sp>
        <p:nvSpPr>
          <p:cNvPr id="19" name="TextBox 18"/>
          <p:cNvSpPr txBox="1"/>
          <p:nvPr/>
        </p:nvSpPr>
        <p:spPr>
          <a:xfrm>
            <a:off x="4863949" y="3724579"/>
            <a:ext cx="1963871" cy="276999"/>
          </a:xfrm>
          <a:prstGeom prst="rect">
            <a:avLst/>
          </a:prstGeom>
          <a:noFill/>
        </p:spPr>
        <p:txBody>
          <a:bodyPr wrap="none" rtlCol="0">
            <a:spAutoFit/>
          </a:bodyPr>
          <a:lstStyle/>
          <a:p>
            <a:pPr defTabSz="457200"/>
            <a:r>
              <a:rPr lang="en-GB" sz="1200" dirty="0" smtClean="0">
                <a:solidFill>
                  <a:prstClr val="black">
                    <a:lumMod val="65000"/>
                    <a:lumOff val="35000"/>
                  </a:prstClr>
                </a:solidFill>
                <a:latin typeface="Arial Black" panose="020B0A04020102020204" pitchFamily="34" charset="0"/>
              </a:rPr>
              <a:t>Conference speaking</a:t>
            </a:r>
            <a:endParaRPr lang="en-US" sz="1200" dirty="0">
              <a:solidFill>
                <a:prstClr val="black">
                  <a:lumMod val="65000"/>
                  <a:lumOff val="35000"/>
                </a:prstClr>
              </a:solidFill>
              <a:latin typeface="Arial Black" panose="020B0A04020102020204" pitchFamily="34" charset="0"/>
            </a:endParaRPr>
          </a:p>
        </p:txBody>
      </p:sp>
      <p:sp>
        <p:nvSpPr>
          <p:cNvPr id="2" name="TextBox 1"/>
          <p:cNvSpPr txBox="1"/>
          <p:nvPr/>
        </p:nvSpPr>
        <p:spPr>
          <a:xfrm>
            <a:off x="3221927" y="6021662"/>
            <a:ext cx="1198683" cy="338554"/>
          </a:xfrm>
          <a:prstGeom prst="rect">
            <a:avLst/>
          </a:prstGeom>
          <a:solidFill>
            <a:schemeClr val="tx1">
              <a:lumMod val="65000"/>
              <a:lumOff val="35000"/>
            </a:schemeClr>
          </a:solidFill>
        </p:spPr>
        <p:txBody>
          <a:bodyPr wrap="square" rtlCol="0">
            <a:spAutoFit/>
          </a:bodyPr>
          <a:lstStyle/>
          <a:p>
            <a:pPr defTabSz="457200"/>
            <a:r>
              <a:rPr lang="en-GB" sz="1600" b="1" dirty="0" smtClean="0">
                <a:solidFill>
                  <a:prstClr val="white"/>
                </a:solidFill>
                <a:latin typeface="Arial" panose="020B0604020202020204" pitchFamily="34" charset="0"/>
                <a:cs typeface="Arial" panose="020B0604020202020204" pitchFamily="34" charset="0"/>
              </a:rPr>
              <a:t>PEOPLE</a:t>
            </a:r>
            <a:endParaRPr lang="en-GB" sz="16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25473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4797" y="376137"/>
            <a:ext cx="11957203"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600" b="1" dirty="0">
              <a:solidFill>
                <a:srgbClr val="4B6F6A"/>
              </a:solidFill>
              <a:latin typeface="Century Gothic" panose="020B0502020202020204" pitchFamily="34" charset="0"/>
            </a:endParaRPr>
          </a:p>
        </p:txBody>
      </p:sp>
      <p:sp>
        <p:nvSpPr>
          <p:cNvPr id="3" name="TextBox 2"/>
          <p:cNvSpPr txBox="1"/>
          <p:nvPr/>
        </p:nvSpPr>
        <p:spPr>
          <a:xfrm>
            <a:off x="777240" y="2148840"/>
            <a:ext cx="10684284" cy="1569660"/>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t>Stories have been used since ancient times to relate meaning to people’s lives</a:t>
            </a:r>
          </a:p>
          <a:p>
            <a:pPr marL="342900" indent="-342900">
              <a:buFont typeface="Arial" panose="020B0604020202020204" pitchFamily="34" charset="0"/>
              <a:buChar char="•"/>
            </a:pPr>
            <a:endParaRPr lang="en-GB" sz="2400" dirty="0" smtClean="0"/>
          </a:p>
          <a:p>
            <a:pPr marL="342900" indent="-342900">
              <a:buFont typeface="Arial" panose="020B0604020202020204" pitchFamily="34" charset="0"/>
              <a:buChar char="•"/>
            </a:pPr>
            <a:r>
              <a:rPr lang="en-GB" sz="2400" dirty="0" smtClean="0"/>
              <a:t>Storytelling pre-dates writing with stories shared in every culture in history through fairy tales, folktales, legends and fables</a:t>
            </a:r>
            <a:endParaRPr lang="en-GB" sz="2400" dirty="0"/>
          </a:p>
        </p:txBody>
      </p:sp>
      <p:sp>
        <p:nvSpPr>
          <p:cNvPr id="15" name="Title 1"/>
          <p:cNvSpPr txBox="1">
            <a:spLocks/>
          </p:cNvSpPr>
          <p:nvPr/>
        </p:nvSpPr>
        <p:spPr>
          <a:xfrm>
            <a:off x="387197" y="528537"/>
            <a:ext cx="11957203"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solidFill>
                  <a:srgbClr val="4B6F6A"/>
                </a:solidFill>
                <a:latin typeface="Century Gothic" panose="020B0502020202020204" pitchFamily="34" charset="0"/>
              </a:rPr>
              <a:t>Storytelling</a:t>
            </a:r>
            <a:endParaRPr lang="en-GB" sz="3600" b="1" dirty="0">
              <a:solidFill>
                <a:srgbClr val="4B6F6A"/>
              </a:solidFill>
              <a:latin typeface="Century Gothic" panose="020B050202020202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1157" y="4088163"/>
            <a:ext cx="4003401" cy="2474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6529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txBox="1">
            <a:spLocks/>
          </p:cNvSpPr>
          <p:nvPr/>
        </p:nvSpPr>
        <p:spPr bwMode="auto">
          <a:xfrm>
            <a:off x="234951" y="376238"/>
            <a:ext cx="11957049"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defTabSz="914400">
              <a:lnSpc>
                <a:spcPct val="90000"/>
              </a:lnSpc>
            </a:pPr>
            <a:endParaRPr lang="en-GB" altLang="en-US" sz="3600" b="1">
              <a:solidFill>
                <a:srgbClr val="4B6F6A"/>
              </a:solidFill>
              <a:latin typeface="Century Gothic" pitchFamily="34" charset="0"/>
            </a:endParaRPr>
          </a:p>
        </p:txBody>
      </p:sp>
      <p:sp>
        <p:nvSpPr>
          <p:cNvPr id="5122" name="TextBox 2"/>
          <p:cNvSpPr txBox="1">
            <a:spLocks noChangeArrowheads="1"/>
          </p:cNvSpPr>
          <p:nvPr/>
        </p:nvSpPr>
        <p:spPr bwMode="auto">
          <a:xfrm>
            <a:off x="776818" y="2149475"/>
            <a:ext cx="10623549"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ea typeface="MS PGothic" pitchFamily="34" charset="-128"/>
              </a:defRPr>
            </a:lvl1pPr>
            <a:lvl2pPr marL="800100" indent="-34290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lvl="1">
              <a:buFont typeface="Arial" pitchFamily="34" charset="0"/>
              <a:buChar char="•"/>
            </a:pPr>
            <a:r>
              <a:rPr lang="en-GB" altLang="en-US" sz="2400"/>
              <a:t>Understand the power of cultural norms. As a predominantly male culture, you will need to use this norm to advance your agenda in Tanzania</a:t>
            </a:r>
          </a:p>
          <a:p>
            <a:pPr lvl="1">
              <a:buFont typeface="Arial" pitchFamily="34" charset="0"/>
              <a:buChar char="•"/>
            </a:pPr>
            <a:r>
              <a:rPr lang="en-GB" altLang="en-US" sz="2400"/>
              <a:t>Collaborate, Collaborate, Collaborate. The more diverse groups speak about Nutrition, the more the chances to advance your agenda</a:t>
            </a:r>
          </a:p>
          <a:p>
            <a:pPr lvl="1">
              <a:buFont typeface="Arial" pitchFamily="34" charset="0"/>
              <a:buChar char="•"/>
            </a:pPr>
            <a:r>
              <a:rPr lang="en-GB" altLang="en-US" sz="2400"/>
              <a:t>Take advantage of the “</a:t>
            </a:r>
            <a:r>
              <a:rPr lang="en-GB" altLang="ja-JP" sz="2400"/>
              <a:t>Hapa Ni Kazi Tu</a:t>
            </a:r>
            <a:r>
              <a:rPr lang="en-GB" altLang="en-US" sz="2400"/>
              <a:t>”</a:t>
            </a:r>
            <a:r>
              <a:rPr lang="en-GB" altLang="ja-JP" sz="2400"/>
              <a:t> slogan of the current government. The new government is committed to service delivery, so anyone who has an agenda that is progressive and investing in future generations will have an audience.</a:t>
            </a:r>
          </a:p>
          <a:p>
            <a:pPr lvl="1">
              <a:buFont typeface="Arial" pitchFamily="34" charset="0"/>
              <a:buChar char="•"/>
            </a:pPr>
            <a:r>
              <a:rPr lang="en-GB" altLang="en-US" sz="2400"/>
              <a:t>Work from bottom to top (community to national) and top to bottom. And top to bottom (national to community). Understand that the two sided flow of information is encouraged in the current government. Executives are expected to be on-top of their agendas.</a:t>
            </a:r>
          </a:p>
        </p:txBody>
      </p:sp>
      <p:sp>
        <p:nvSpPr>
          <p:cNvPr id="5123" name="Title 1"/>
          <p:cNvSpPr txBox="1">
            <a:spLocks/>
          </p:cNvSpPr>
          <p:nvPr/>
        </p:nvSpPr>
        <p:spPr bwMode="auto">
          <a:xfrm>
            <a:off x="387352" y="528638"/>
            <a:ext cx="11957049"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defTabSz="914400">
              <a:lnSpc>
                <a:spcPct val="90000"/>
              </a:lnSpc>
            </a:pPr>
            <a:r>
              <a:rPr lang="en-GB" altLang="en-US" sz="3600" b="1">
                <a:solidFill>
                  <a:srgbClr val="4B6F6A"/>
                </a:solidFill>
                <a:latin typeface="Century Gothic" pitchFamily="34" charset="0"/>
              </a:rPr>
              <a:t>How to Advocate in Tanzania</a:t>
            </a:r>
          </a:p>
        </p:txBody>
      </p:sp>
    </p:spTree>
    <p:extLst>
      <p:ext uri="{BB962C8B-B14F-4D97-AF65-F5344CB8AC3E}">
        <p14:creationId xmlns:p14="http://schemas.microsoft.com/office/powerpoint/2010/main" val="781487079"/>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4800" y="999069"/>
            <a:ext cx="11565468" cy="4978398"/>
          </a:xfrm>
          <a:prstGeom prst="rect">
            <a:avLst/>
          </a:prstGeom>
        </p:spPr>
        <p:txBody>
          <a:bodyPr lIns="121917" tIns="60958" rIns="121917" bIns="60958" anchor="ctr">
            <a:noAutofit/>
          </a:bodyPr>
          <a:lstStyle>
            <a:lvl1pPr marL="0">
              <a:defRPr>
                <a:solidFill>
                  <a:srgbClr val="4B6F6A"/>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lnSpc>
                <a:spcPct val="110000"/>
              </a:lnSpc>
            </a:pPr>
            <a:r>
              <a:rPr lang="en-GB" sz="4000" dirty="0" smtClean="0">
                <a:solidFill>
                  <a:schemeClr val="bg1"/>
                </a:solidFill>
                <a:latin typeface="Century Gothic"/>
                <a:cs typeface="Century Gothic"/>
              </a:rPr>
              <a:t>Putting theory into practice:</a:t>
            </a:r>
          </a:p>
          <a:p>
            <a:pPr algn="ctr">
              <a:lnSpc>
                <a:spcPct val="110000"/>
              </a:lnSpc>
            </a:pPr>
            <a:r>
              <a:rPr lang="en-GB" sz="4000" dirty="0" smtClean="0">
                <a:solidFill>
                  <a:schemeClr val="bg1"/>
                </a:solidFill>
                <a:latin typeface="Century Gothic"/>
                <a:cs typeface="Century Gothic"/>
              </a:rPr>
              <a:t>Individual level</a:t>
            </a:r>
            <a:endParaRPr lang="en-GB" sz="2800" dirty="0">
              <a:latin typeface="Century Gothic"/>
              <a:cs typeface="Century Gothic"/>
            </a:endParaRPr>
          </a:p>
        </p:txBody>
      </p:sp>
    </p:spTree>
    <p:extLst>
      <p:ext uri="{BB962C8B-B14F-4D97-AF65-F5344CB8AC3E}">
        <p14:creationId xmlns:p14="http://schemas.microsoft.com/office/powerpoint/2010/main" val="1200684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4797" y="376137"/>
            <a:ext cx="11957203"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600" b="1" dirty="0">
              <a:solidFill>
                <a:srgbClr val="4B6F6A"/>
              </a:solidFill>
              <a:latin typeface="Century Gothic" panose="020B0502020202020204" pitchFamily="34" charset="0"/>
            </a:endParaRPr>
          </a:p>
        </p:txBody>
      </p:sp>
      <p:sp>
        <p:nvSpPr>
          <p:cNvPr id="3" name="TextBox 2"/>
          <p:cNvSpPr txBox="1"/>
          <p:nvPr/>
        </p:nvSpPr>
        <p:spPr>
          <a:xfrm>
            <a:off x="777240" y="2148840"/>
            <a:ext cx="10622280" cy="830997"/>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t>What is the specific change or action I want decision-makers to make to help create the desired policy or funding change I am seeking?</a:t>
            </a:r>
          </a:p>
        </p:txBody>
      </p:sp>
      <p:sp>
        <p:nvSpPr>
          <p:cNvPr id="15" name="Title 1"/>
          <p:cNvSpPr txBox="1">
            <a:spLocks/>
          </p:cNvSpPr>
          <p:nvPr/>
        </p:nvSpPr>
        <p:spPr>
          <a:xfrm>
            <a:off x="387197" y="528537"/>
            <a:ext cx="11957203"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solidFill>
                  <a:srgbClr val="4B6F6A"/>
                </a:solidFill>
                <a:latin typeface="Century Gothic" panose="020B0502020202020204" pitchFamily="34" charset="0"/>
              </a:rPr>
              <a:t>Setting advocacy goal</a:t>
            </a:r>
            <a:endParaRPr lang="en-GB" sz="3600" b="1" dirty="0">
              <a:solidFill>
                <a:srgbClr val="4B6F6A"/>
              </a:solidFill>
              <a:latin typeface="Century Gothic" panose="020B0502020202020204" pitchFamily="34" charset="0"/>
            </a:endParaRPr>
          </a:p>
        </p:txBody>
      </p:sp>
    </p:spTree>
    <p:extLst>
      <p:ext uri="{BB962C8B-B14F-4D97-AF65-F5344CB8AC3E}">
        <p14:creationId xmlns:p14="http://schemas.microsoft.com/office/powerpoint/2010/main" val="992519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4800" y="999069"/>
            <a:ext cx="11565468" cy="4978398"/>
          </a:xfrm>
          <a:prstGeom prst="rect">
            <a:avLst/>
          </a:prstGeom>
        </p:spPr>
        <p:txBody>
          <a:bodyPr lIns="121917" tIns="60958" rIns="121917" bIns="60958" anchor="ctr">
            <a:noAutofit/>
          </a:bodyPr>
          <a:lstStyle>
            <a:lvl1pPr marL="0">
              <a:defRPr>
                <a:solidFill>
                  <a:srgbClr val="4B6F6A"/>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lnSpc>
                <a:spcPct val="110000"/>
              </a:lnSpc>
            </a:pPr>
            <a:r>
              <a:rPr lang="en-GB" sz="4000" dirty="0" smtClean="0">
                <a:solidFill>
                  <a:schemeClr val="bg1"/>
                </a:solidFill>
                <a:latin typeface="Century Gothic"/>
                <a:cs typeface="Century Gothic"/>
              </a:rPr>
              <a:t>Lunch break</a:t>
            </a:r>
            <a:endParaRPr lang="en-GB" sz="2800" dirty="0">
              <a:latin typeface="Century Gothic"/>
              <a:cs typeface="Century Gothic"/>
            </a:endParaRPr>
          </a:p>
        </p:txBody>
      </p:sp>
    </p:spTree>
    <p:extLst>
      <p:ext uri="{BB962C8B-B14F-4D97-AF65-F5344CB8AC3E}">
        <p14:creationId xmlns:p14="http://schemas.microsoft.com/office/powerpoint/2010/main" val="2738249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4800" y="999069"/>
            <a:ext cx="11565468" cy="4978398"/>
          </a:xfrm>
          <a:prstGeom prst="rect">
            <a:avLst/>
          </a:prstGeom>
        </p:spPr>
        <p:txBody>
          <a:bodyPr lIns="121917" tIns="60958" rIns="121917" bIns="60958" anchor="ctr">
            <a:noAutofit/>
          </a:bodyPr>
          <a:lstStyle>
            <a:lvl1pPr marL="0">
              <a:defRPr>
                <a:solidFill>
                  <a:srgbClr val="4B6F6A"/>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lnSpc>
                <a:spcPct val="110000"/>
              </a:lnSpc>
            </a:pPr>
            <a:r>
              <a:rPr lang="en-GB" sz="4000" dirty="0" smtClean="0">
                <a:solidFill>
                  <a:schemeClr val="bg1"/>
                </a:solidFill>
                <a:latin typeface="Century Gothic"/>
                <a:cs typeface="Century Gothic"/>
              </a:rPr>
              <a:t>Putting theory into practice:</a:t>
            </a:r>
          </a:p>
          <a:p>
            <a:pPr algn="ctr">
              <a:lnSpc>
                <a:spcPct val="110000"/>
              </a:lnSpc>
            </a:pPr>
            <a:r>
              <a:rPr lang="en-GB" sz="4000" dirty="0" smtClean="0">
                <a:solidFill>
                  <a:schemeClr val="bg1"/>
                </a:solidFill>
                <a:latin typeface="Century Gothic"/>
                <a:cs typeface="Century Gothic"/>
              </a:rPr>
              <a:t>Group level</a:t>
            </a:r>
            <a:endParaRPr lang="en-GB" sz="2800" dirty="0">
              <a:latin typeface="Century Gothic"/>
              <a:cs typeface="Century Gothic"/>
            </a:endParaRPr>
          </a:p>
        </p:txBody>
      </p:sp>
    </p:spTree>
    <p:extLst>
      <p:ext uri="{BB962C8B-B14F-4D97-AF65-F5344CB8AC3E}">
        <p14:creationId xmlns:p14="http://schemas.microsoft.com/office/powerpoint/2010/main" val="3514186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4797" y="376137"/>
            <a:ext cx="11957203"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600" b="1" dirty="0">
              <a:solidFill>
                <a:srgbClr val="4B6F6A"/>
              </a:solidFill>
              <a:latin typeface="Century Gothic" panose="020B0502020202020204" pitchFamily="34" charset="0"/>
            </a:endParaRPr>
          </a:p>
        </p:txBody>
      </p:sp>
      <p:sp>
        <p:nvSpPr>
          <p:cNvPr id="3" name="TextBox 2"/>
          <p:cNvSpPr txBox="1"/>
          <p:nvPr/>
        </p:nvSpPr>
        <p:spPr>
          <a:xfrm>
            <a:off x="777240" y="2148840"/>
            <a:ext cx="10622280" cy="1200329"/>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t>Report-back on individual advocacy goals</a:t>
            </a:r>
          </a:p>
          <a:p>
            <a:pPr marL="342900" indent="-342900">
              <a:buFont typeface="Arial" panose="020B0604020202020204" pitchFamily="34" charset="0"/>
              <a:buChar char="•"/>
            </a:pPr>
            <a:r>
              <a:rPr lang="en-GB" sz="2400" dirty="0" smtClean="0"/>
              <a:t>Working as a group, identify a primary advocacy goal all participants can work towards; and develop an action plan for achieving it</a:t>
            </a:r>
          </a:p>
        </p:txBody>
      </p:sp>
      <p:sp>
        <p:nvSpPr>
          <p:cNvPr id="15" name="Title 1"/>
          <p:cNvSpPr txBox="1">
            <a:spLocks/>
          </p:cNvSpPr>
          <p:nvPr/>
        </p:nvSpPr>
        <p:spPr>
          <a:xfrm>
            <a:off x="387197" y="528537"/>
            <a:ext cx="11957203"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solidFill>
                  <a:srgbClr val="4B6F6A"/>
                </a:solidFill>
                <a:latin typeface="Century Gothic" panose="020B0502020202020204" pitchFamily="34" charset="0"/>
              </a:rPr>
              <a:t>Setting advocacy goal – group level</a:t>
            </a:r>
            <a:endParaRPr lang="en-GB" sz="3600" b="1" dirty="0">
              <a:solidFill>
                <a:srgbClr val="4B6F6A"/>
              </a:solidFill>
              <a:latin typeface="Century Gothic" panose="020B0502020202020204" pitchFamily="34" charset="0"/>
            </a:endParaRPr>
          </a:p>
        </p:txBody>
      </p:sp>
    </p:spTree>
    <p:extLst>
      <p:ext uri="{BB962C8B-B14F-4D97-AF65-F5344CB8AC3E}">
        <p14:creationId xmlns:p14="http://schemas.microsoft.com/office/powerpoint/2010/main" val="4086864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4800" y="999069"/>
            <a:ext cx="11565468" cy="4978398"/>
          </a:xfrm>
          <a:prstGeom prst="rect">
            <a:avLst/>
          </a:prstGeom>
        </p:spPr>
        <p:txBody>
          <a:bodyPr lIns="121917" tIns="60958" rIns="121917" bIns="60958" anchor="ctr">
            <a:noAutofit/>
          </a:bodyPr>
          <a:lstStyle>
            <a:lvl1pPr marL="0">
              <a:defRPr>
                <a:solidFill>
                  <a:srgbClr val="4B6F6A"/>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lnSpc>
                <a:spcPct val="110000"/>
              </a:lnSpc>
            </a:pPr>
            <a:r>
              <a:rPr lang="en-GB" sz="4000" dirty="0" smtClean="0">
                <a:solidFill>
                  <a:schemeClr val="bg1"/>
                </a:solidFill>
                <a:latin typeface="Century Gothic"/>
                <a:cs typeface="Century Gothic"/>
              </a:rPr>
              <a:t>Developing strong case studies</a:t>
            </a:r>
            <a:endParaRPr lang="en-GB" sz="2800" dirty="0">
              <a:latin typeface="Century Gothic"/>
              <a:cs typeface="Century Gothic"/>
            </a:endParaRPr>
          </a:p>
        </p:txBody>
      </p:sp>
    </p:spTree>
    <p:extLst>
      <p:ext uri="{BB962C8B-B14F-4D97-AF65-F5344CB8AC3E}">
        <p14:creationId xmlns:p14="http://schemas.microsoft.com/office/powerpoint/2010/main" val="871131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4797" y="376137"/>
            <a:ext cx="11957203"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600" b="1" dirty="0">
              <a:solidFill>
                <a:srgbClr val="4B6F6A"/>
              </a:solidFill>
              <a:latin typeface="Century Gothic" panose="020B0502020202020204" pitchFamily="34" charset="0"/>
            </a:endParaRPr>
          </a:p>
        </p:txBody>
      </p:sp>
      <p:sp>
        <p:nvSpPr>
          <p:cNvPr id="3" name="TextBox 2"/>
          <p:cNvSpPr txBox="1"/>
          <p:nvPr/>
        </p:nvSpPr>
        <p:spPr>
          <a:xfrm>
            <a:off x="777240" y="2148840"/>
            <a:ext cx="10622280" cy="4154984"/>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t>Why do we need to share our success stories?</a:t>
            </a:r>
          </a:p>
          <a:p>
            <a:pPr marL="800100" lvl="1" indent="-342900">
              <a:buFont typeface="Courier New" panose="02070309020205020404" pitchFamily="49" charset="0"/>
              <a:buChar char="o"/>
            </a:pPr>
            <a:r>
              <a:rPr lang="en-GB" sz="2400" dirty="0" smtClean="0"/>
              <a:t>To demonstrate the impact of our work, as support for a particular ‘ask’, e.g.  when asking policy makers to prioritise / invest in nutrition</a:t>
            </a:r>
          </a:p>
          <a:p>
            <a:pPr marL="342900" indent="-342900">
              <a:buFont typeface="Arial" panose="020B0604020202020204" pitchFamily="34" charset="0"/>
              <a:buChar char="•"/>
            </a:pPr>
            <a:r>
              <a:rPr lang="en-GB" sz="2400" dirty="0" smtClean="0"/>
              <a:t>What do you want others to remember?</a:t>
            </a:r>
          </a:p>
          <a:p>
            <a:pPr marL="800100" lvl="1" indent="-342900">
              <a:buFont typeface="Courier New" panose="02070309020205020404" pitchFamily="49" charset="0"/>
              <a:buChar char="o"/>
            </a:pPr>
            <a:r>
              <a:rPr lang="en-GB" sz="2400" dirty="0" smtClean="0"/>
              <a:t>Look at the ‘success story’ through your audience’s eyes: why does it matter? What is the benefit to them? E.g. why should an education minister care about a nutrition programme?</a:t>
            </a:r>
          </a:p>
          <a:p>
            <a:pPr marL="342900" indent="-342900">
              <a:buFont typeface="Arial" panose="020B0604020202020204" pitchFamily="34" charset="0"/>
              <a:buChar char="•"/>
            </a:pPr>
            <a:r>
              <a:rPr lang="en-GB" sz="2400" dirty="0" smtClean="0"/>
              <a:t>Data to support your case</a:t>
            </a:r>
          </a:p>
          <a:p>
            <a:pPr marL="800100" lvl="1" indent="-342900">
              <a:buFont typeface="Courier New" panose="02070309020205020404" pitchFamily="49" charset="0"/>
              <a:buChar char="o"/>
            </a:pPr>
            <a:r>
              <a:rPr lang="en-GB" sz="2400" dirty="0" smtClean="0"/>
              <a:t>Include hard facts on what you have achieved…</a:t>
            </a:r>
          </a:p>
          <a:p>
            <a:pPr marL="800100" lvl="1" indent="-342900">
              <a:buFont typeface="Courier New" panose="02070309020205020404" pitchFamily="49" charset="0"/>
              <a:buChar char="o"/>
            </a:pPr>
            <a:r>
              <a:rPr lang="en-GB" sz="2400" dirty="0" smtClean="0"/>
              <a:t>…and then take it to the next level: why does this matter? </a:t>
            </a:r>
          </a:p>
          <a:p>
            <a:pPr marL="342900" indent="-342900">
              <a:buFont typeface="Arial" panose="020B0604020202020204" pitchFamily="34" charset="0"/>
              <a:buChar char="•"/>
            </a:pPr>
            <a:r>
              <a:rPr lang="en-GB" sz="2400" dirty="0"/>
              <a:t>What format will be more effective to present your success story in</a:t>
            </a:r>
            <a:r>
              <a:rPr lang="en-GB" sz="2400" dirty="0" smtClean="0"/>
              <a:t>?</a:t>
            </a:r>
            <a:endParaRPr lang="en-GB" sz="2400" dirty="0"/>
          </a:p>
        </p:txBody>
      </p:sp>
      <p:sp>
        <p:nvSpPr>
          <p:cNvPr id="6" name="Title 1"/>
          <p:cNvSpPr txBox="1">
            <a:spLocks/>
          </p:cNvSpPr>
          <p:nvPr/>
        </p:nvSpPr>
        <p:spPr>
          <a:xfrm>
            <a:off x="234797" y="376137"/>
            <a:ext cx="12213235"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900" b="1" dirty="0" smtClean="0">
                <a:solidFill>
                  <a:srgbClr val="4B6F6A"/>
                </a:solidFill>
                <a:latin typeface="Century Gothic" panose="020B0502020202020204" pitchFamily="34" charset="0"/>
              </a:rPr>
              <a:t>Key considerations</a:t>
            </a:r>
            <a:endParaRPr lang="en-GB" sz="3900" b="1" dirty="0">
              <a:solidFill>
                <a:srgbClr val="4B6F6A"/>
              </a:solidFill>
              <a:latin typeface="Century Gothic" panose="020B0502020202020204" pitchFamily="34" charset="0"/>
            </a:endParaRPr>
          </a:p>
        </p:txBody>
      </p:sp>
    </p:spTree>
    <p:extLst>
      <p:ext uri="{BB962C8B-B14F-4D97-AF65-F5344CB8AC3E}">
        <p14:creationId xmlns:p14="http://schemas.microsoft.com/office/powerpoint/2010/main" val="2485329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4797" y="376137"/>
            <a:ext cx="11957203"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600" b="1" dirty="0">
              <a:solidFill>
                <a:srgbClr val="4B6F6A"/>
              </a:solidFill>
              <a:latin typeface="Century Gothic" panose="020B0502020202020204" pitchFamily="34" charset="0"/>
            </a:endParaRPr>
          </a:p>
        </p:txBody>
      </p:sp>
      <p:sp>
        <p:nvSpPr>
          <p:cNvPr id="6" name="Title 1"/>
          <p:cNvSpPr txBox="1">
            <a:spLocks/>
          </p:cNvSpPr>
          <p:nvPr/>
        </p:nvSpPr>
        <p:spPr>
          <a:xfrm>
            <a:off x="234797" y="376137"/>
            <a:ext cx="12213235"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900" b="1" dirty="0" smtClean="0">
                <a:solidFill>
                  <a:srgbClr val="4B6F6A"/>
                </a:solidFill>
                <a:latin typeface="Century Gothic" panose="020B0502020202020204" pitchFamily="34" charset="0"/>
              </a:rPr>
              <a:t>Key elements of a strong success story</a:t>
            </a:r>
            <a:endParaRPr lang="en-GB" sz="3900" b="1" dirty="0">
              <a:solidFill>
                <a:srgbClr val="4B6F6A"/>
              </a:solidFill>
              <a:latin typeface="Century Gothic" panose="020B0502020202020204" pitchFamily="34" charset="0"/>
            </a:endParaRPr>
          </a:p>
        </p:txBody>
      </p:sp>
      <p:graphicFrame>
        <p:nvGraphicFramePr>
          <p:cNvPr id="5" name="Diagram 4"/>
          <p:cNvGraphicFramePr/>
          <p:nvPr>
            <p:extLst>
              <p:ext uri="{D42A27DB-BD31-4B8C-83A1-F6EECF244321}">
                <p14:modId xmlns:p14="http://schemas.microsoft.com/office/powerpoint/2010/main" val="667672870"/>
              </p:ext>
            </p:extLst>
          </p:nvPr>
        </p:nvGraphicFramePr>
        <p:xfrm>
          <a:off x="3044529" y="2065283"/>
          <a:ext cx="6337738" cy="4372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7839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905" t="5834" r="4905" b="2061"/>
          <a:stretch/>
        </p:blipFill>
        <p:spPr bwMode="auto">
          <a:xfrm>
            <a:off x="646387" y="1781511"/>
            <a:ext cx="3704896" cy="4922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194" y="2347320"/>
            <a:ext cx="7300831" cy="2808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234797" y="376137"/>
            <a:ext cx="12213235"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900" b="1" dirty="0" smtClean="0">
                <a:solidFill>
                  <a:srgbClr val="4B6F6A"/>
                </a:solidFill>
                <a:latin typeface="Century Gothic" panose="020B0502020202020204" pitchFamily="34" charset="0"/>
              </a:rPr>
              <a:t>Example</a:t>
            </a:r>
            <a:endParaRPr lang="en-GB" sz="3900" b="1" dirty="0">
              <a:solidFill>
                <a:srgbClr val="4B6F6A"/>
              </a:solidFill>
              <a:latin typeface="Century Gothic" panose="020B0502020202020204" pitchFamily="34" charset="0"/>
            </a:endParaRPr>
          </a:p>
        </p:txBody>
      </p:sp>
    </p:spTree>
    <p:extLst>
      <p:ext uri="{BB962C8B-B14F-4D97-AF65-F5344CB8AC3E}">
        <p14:creationId xmlns:p14="http://schemas.microsoft.com/office/powerpoint/2010/main" val="3548672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4797" y="376137"/>
            <a:ext cx="11957203"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600" b="1" dirty="0">
              <a:solidFill>
                <a:srgbClr val="4B6F6A"/>
              </a:solidFill>
              <a:latin typeface="Century Gothic" panose="020B0502020202020204" pitchFamily="34" charset="0"/>
            </a:endParaRPr>
          </a:p>
        </p:txBody>
      </p:sp>
      <p:sp>
        <p:nvSpPr>
          <p:cNvPr id="3" name="TextBox 2"/>
          <p:cNvSpPr txBox="1"/>
          <p:nvPr/>
        </p:nvSpPr>
        <p:spPr>
          <a:xfrm>
            <a:off x="777240" y="2148840"/>
            <a:ext cx="10622280" cy="2308324"/>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latin typeface="Calibri" pitchFamily="34" charset="0"/>
                <a:cs typeface="Calibri" pitchFamily="34" charset="0"/>
              </a:rPr>
              <a:t>We have more ways to tell our story than ever before</a:t>
            </a:r>
          </a:p>
          <a:p>
            <a:pPr marL="342900" indent="-342900">
              <a:buFont typeface="Arial" panose="020B0604020202020204" pitchFamily="34" charset="0"/>
              <a:buChar char="•"/>
            </a:pPr>
            <a:r>
              <a:rPr lang="en-GB" sz="2400" dirty="0" smtClean="0">
                <a:latin typeface="Calibri" pitchFamily="34" charset="0"/>
              </a:rPr>
              <a:t>BUT that also means it’s harder than ever to get ourselves heard</a:t>
            </a:r>
            <a:endParaRPr lang="en-GB" sz="2400" dirty="0" smtClean="0"/>
          </a:p>
          <a:p>
            <a:pPr marL="342900" indent="-342900">
              <a:buFont typeface="Arial" panose="020B0604020202020204" pitchFamily="34" charset="0"/>
              <a:buChar char="•"/>
            </a:pPr>
            <a:endParaRPr lang="en-GB" sz="2400" dirty="0" smtClean="0"/>
          </a:p>
          <a:p>
            <a:pPr marL="342900" indent="-342900">
              <a:buFont typeface="Arial" panose="020B0604020202020204" pitchFamily="34" charset="0"/>
              <a:buChar char="•"/>
            </a:pPr>
            <a:endParaRPr lang="en-GB" sz="2400" dirty="0" smtClean="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p:txBody>
      </p:sp>
      <p:sp>
        <p:nvSpPr>
          <p:cNvPr id="15" name="Title 1"/>
          <p:cNvSpPr txBox="1">
            <a:spLocks/>
          </p:cNvSpPr>
          <p:nvPr/>
        </p:nvSpPr>
        <p:spPr>
          <a:xfrm>
            <a:off x="387197" y="528537"/>
            <a:ext cx="11957203"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solidFill>
                  <a:srgbClr val="4B6F6A"/>
                </a:solidFill>
                <a:latin typeface="Century Gothic" panose="020B0502020202020204" pitchFamily="34" charset="0"/>
              </a:rPr>
              <a:t>Modern storytelling</a:t>
            </a:r>
            <a:endParaRPr lang="en-GB" sz="3600" b="1" dirty="0">
              <a:solidFill>
                <a:srgbClr val="4B6F6A"/>
              </a:solidFill>
              <a:latin typeface="Century Gothic" panose="020B0502020202020204"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363" y="4457164"/>
            <a:ext cx="1619120" cy="1683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1755" y="3690401"/>
            <a:ext cx="1847850"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5851" y="4403040"/>
            <a:ext cx="2195922" cy="1776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75547" y="3597105"/>
            <a:ext cx="1702725" cy="1631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b="3001"/>
          <a:stretch/>
        </p:blipFill>
        <p:spPr bwMode="auto">
          <a:xfrm>
            <a:off x="10035927" y="4882910"/>
            <a:ext cx="1157590" cy="1174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5006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4797" y="376137"/>
            <a:ext cx="11957203"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600" b="1" dirty="0">
              <a:solidFill>
                <a:srgbClr val="4B6F6A"/>
              </a:solidFill>
              <a:latin typeface="Century Gothic" panose="020B0502020202020204" pitchFamily="34" charset="0"/>
            </a:endParaRPr>
          </a:p>
        </p:txBody>
      </p:sp>
      <p:sp>
        <p:nvSpPr>
          <p:cNvPr id="3" name="TextBox 2"/>
          <p:cNvSpPr txBox="1"/>
          <p:nvPr/>
        </p:nvSpPr>
        <p:spPr>
          <a:xfrm>
            <a:off x="777240" y="2148840"/>
            <a:ext cx="10622280" cy="830997"/>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t>Drafting your own success stories!</a:t>
            </a:r>
          </a:p>
          <a:p>
            <a:pPr marL="342900" indent="-342900">
              <a:buFont typeface="Arial" panose="020B0604020202020204" pitchFamily="34" charset="0"/>
              <a:buChar char="•"/>
            </a:pPr>
            <a:endParaRPr lang="en-GB" sz="2400" dirty="0" smtClean="0"/>
          </a:p>
        </p:txBody>
      </p:sp>
      <p:sp>
        <p:nvSpPr>
          <p:cNvPr id="6" name="Title 1"/>
          <p:cNvSpPr txBox="1">
            <a:spLocks/>
          </p:cNvSpPr>
          <p:nvPr/>
        </p:nvSpPr>
        <p:spPr>
          <a:xfrm>
            <a:off x="234797" y="376137"/>
            <a:ext cx="12213235" cy="217062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900" b="1" dirty="0" smtClean="0">
                <a:solidFill>
                  <a:srgbClr val="4B6F6A"/>
                </a:solidFill>
                <a:latin typeface="Century Gothic" panose="020B0502020202020204" pitchFamily="34" charset="0"/>
              </a:rPr>
              <a:t>Practical exercise</a:t>
            </a:r>
            <a:endParaRPr lang="en-GB" sz="3900" b="1" dirty="0">
              <a:solidFill>
                <a:srgbClr val="4B6F6A"/>
              </a:solidFill>
              <a:latin typeface="Century Gothic" panose="020B0502020202020204" pitchFamily="34" charset="0"/>
            </a:endParaRPr>
          </a:p>
        </p:txBody>
      </p:sp>
    </p:spTree>
    <p:extLst>
      <p:ext uri="{BB962C8B-B14F-4D97-AF65-F5344CB8AC3E}">
        <p14:creationId xmlns:p14="http://schemas.microsoft.com/office/powerpoint/2010/main" val="2493665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4800" y="999069"/>
            <a:ext cx="11565468" cy="4978398"/>
          </a:xfrm>
          <a:prstGeom prst="rect">
            <a:avLst/>
          </a:prstGeom>
        </p:spPr>
        <p:txBody>
          <a:bodyPr lIns="121917" tIns="60958" rIns="121917" bIns="60958" anchor="ctr">
            <a:noAutofit/>
          </a:bodyPr>
          <a:lstStyle>
            <a:lvl1pPr marL="0">
              <a:defRPr>
                <a:solidFill>
                  <a:srgbClr val="4B6F6A"/>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lnSpc>
                <a:spcPct val="110000"/>
              </a:lnSpc>
            </a:pPr>
            <a:r>
              <a:rPr lang="en-GB" sz="4000" dirty="0" smtClean="0">
                <a:solidFill>
                  <a:schemeClr val="bg1"/>
                </a:solidFill>
                <a:latin typeface="Century Gothic"/>
                <a:cs typeface="Century Gothic"/>
              </a:rPr>
              <a:t>Summary &amp; close</a:t>
            </a:r>
            <a:endParaRPr lang="en-GB" sz="2800" dirty="0">
              <a:latin typeface="Century Gothic"/>
              <a:cs typeface="Century Gothic"/>
            </a:endParaRPr>
          </a:p>
        </p:txBody>
      </p:sp>
    </p:spTree>
    <p:extLst>
      <p:ext uri="{BB962C8B-B14F-4D97-AF65-F5344CB8AC3E}">
        <p14:creationId xmlns:p14="http://schemas.microsoft.com/office/powerpoint/2010/main" val="2862946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neycomb_texture.png"/>
          <p:cNvPicPr>
            <a:picLocks noChangeAspect="1"/>
          </p:cNvPicPr>
          <p:nvPr/>
        </p:nvPicPr>
        <p:blipFill rotWithShape="1">
          <a:blip r:embed="rId3" cstate="print">
            <a:extLst>
              <a:ext uri="{28A0092B-C50C-407E-A947-70E740481C1C}">
                <a14:useLocalDpi xmlns:a14="http://schemas.microsoft.com/office/drawing/2010/main" val="0"/>
              </a:ext>
            </a:extLst>
          </a:blip>
          <a:srcRect t="44518" r="1365"/>
          <a:stretch/>
        </p:blipFill>
        <p:spPr>
          <a:xfrm>
            <a:off x="-17462" y="0"/>
            <a:ext cx="12192000" cy="6858000"/>
          </a:xfrm>
          <a:prstGeom prst="rect">
            <a:avLst/>
          </a:prstGeom>
        </p:spPr>
      </p:pic>
      <p:sp>
        <p:nvSpPr>
          <p:cNvPr id="4" name="Rectangle 3"/>
          <p:cNvSpPr/>
          <p:nvPr/>
        </p:nvSpPr>
        <p:spPr>
          <a:xfrm>
            <a:off x="0" y="5874371"/>
            <a:ext cx="12206941" cy="552825"/>
          </a:xfrm>
          <a:prstGeom prst="rect">
            <a:avLst/>
          </a:prstGeom>
          <a:solidFill>
            <a:srgbClr val="2626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Rectangle 5"/>
          <p:cNvSpPr/>
          <p:nvPr/>
        </p:nvSpPr>
        <p:spPr>
          <a:xfrm>
            <a:off x="0" y="6426200"/>
            <a:ext cx="12206941" cy="102594"/>
          </a:xfrm>
          <a:prstGeom prst="rect">
            <a:avLst/>
          </a:prstGeom>
          <a:gradFill flip="none" rotWithShape="1">
            <a:gsLst>
              <a:gs pos="0">
                <a:srgbClr val="4B6F6A"/>
              </a:gs>
              <a:gs pos="100000">
                <a:srgbClr val="9BCB28"/>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 name="Subtitle 2"/>
          <p:cNvSpPr txBox="1">
            <a:spLocks/>
          </p:cNvSpPr>
          <p:nvPr/>
        </p:nvSpPr>
        <p:spPr>
          <a:xfrm>
            <a:off x="1623848" y="2354283"/>
            <a:ext cx="8150773" cy="14827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t"/>
            <a:r>
              <a:rPr lang="en-GB" sz="4000" b="1" dirty="0" smtClean="0"/>
              <a:t>Thank You</a:t>
            </a:r>
          </a:p>
        </p:txBody>
      </p:sp>
      <p:pic>
        <p:nvPicPr>
          <p:cNvPr id="7" name="Picture 6" descr="World Services Logo_FINAL.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6733" y="5067561"/>
            <a:ext cx="1689510" cy="543204"/>
          </a:xfrm>
          <a:prstGeom prst="rect">
            <a:avLst/>
          </a:prstGeom>
        </p:spPr>
      </p:pic>
      <p:pic>
        <p:nvPicPr>
          <p:cNvPr id="8" name="Picture 7" descr="core-black.png"/>
          <p:cNvPicPr>
            <a:picLocks noChangeAspect="1"/>
          </p:cNvPicPr>
          <p:nvPr/>
        </p:nvPicPr>
        <p:blipFill rotWithShape="1">
          <a:blip r:embed="rId5" cstate="print">
            <a:extLst>
              <a:ext uri="{28A0092B-C50C-407E-A947-70E740481C1C}">
                <a14:useLocalDpi xmlns:a14="http://schemas.microsoft.com/office/drawing/2010/main" val="0"/>
              </a:ext>
            </a:extLst>
          </a:blip>
          <a:srcRect l="11036" t="19098" r="11267" b="34672"/>
          <a:stretch/>
        </p:blipFill>
        <p:spPr>
          <a:xfrm>
            <a:off x="306290" y="5059568"/>
            <a:ext cx="1587695" cy="559189"/>
          </a:xfrm>
          <a:prstGeom prst="rect">
            <a:avLst/>
          </a:prstGeom>
        </p:spPr>
      </p:pic>
    </p:spTree>
    <p:extLst>
      <p:ext uri="{BB962C8B-B14F-4D97-AF65-F5344CB8AC3E}">
        <p14:creationId xmlns:p14="http://schemas.microsoft.com/office/powerpoint/2010/main" val="955820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11127</TotalTime>
  <Words>6376</Words>
  <Application>Microsoft Office PowerPoint</Application>
  <PresentationFormat>Custom</PresentationFormat>
  <Paragraphs>858</Paragraphs>
  <Slides>92</Slides>
  <Notes>72</Notes>
  <HiddenSlides>0</HiddenSlides>
  <MMClips>0</MMClips>
  <ScaleCrop>false</ScaleCrop>
  <HeadingPairs>
    <vt:vector size="4" baseType="variant">
      <vt:variant>
        <vt:lpstr>Theme</vt:lpstr>
      </vt:variant>
      <vt:variant>
        <vt:i4>2</vt:i4>
      </vt:variant>
      <vt:variant>
        <vt:lpstr>Slide Titles</vt:lpstr>
      </vt:variant>
      <vt:variant>
        <vt:i4>92</vt:i4>
      </vt:variant>
    </vt:vector>
  </HeadingPairs>
  <TitlesOfParts>
    <vt:vector size="94" baseType="lpstr">
      <vt:lpstr>Office Theme</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NEED TO BE RATIONAL AND EMOTIONAL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 National Daily Press:</vt:lpstr>
      <vt:lpstr>Top National Daily Press:</vt:lpstr>
      <vt:lpstr>PowerPoint Presentation</vt:lpstr>
      <vt:lpstr>Broadcast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Interview checklist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 something new</dc:title>
  <dc:creator>Michaeljon Alexander-Scott</dc:creator>
  <cp:lastModifiedBy>Jane Msagati</cp:lastModifiedBy>
  <cp:revision>1694</cp:revision>
  <cp:lastPrinted>2016-03-07T15:41:43Z</cp:lastPrinted>
  <dcterms:created xsi:type="dcterms:W3CDTF">2015-09-08T15:20:20Z</dcterms:created>
  <dcterms:modified xsi:type="dcterms:W3CDTF">2016-11-03T06:38:58Z</dcterms:modified>
</cp:coreProperties>
</file>