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5" r:id="rId2"/>
    <p:sldId id="276" r:id="rId3"/>
    <p:sldId id="277" r:id="rId4"/>
    <p:sldId id="278" r:id="rId5"/>
    <p:sldId id="279" r:id="rId6"/>
    <p:sldId id="280" r:id="rId7"/>
    <p:sldId id="264" r:id="rId8"/>
    <p:sldId id="258" r:id="rId9"/>
    <p:sldId id="259" r:id="rId10"/>
    <p:sldId id="265" r:id="rId11"/>
    <p:sldId id="266" r:id="rId12"/>
    <p:sldId id="267" r:id="rId13"/>
    <p:sldId id="268" r:id="rId14"/>
    <p:sldId id="260" r:id="rId15"/>
    <p:sldId id="270" r:id="rId16"/>
    <p:sldId id="261" r:id="rId17"/>
    <p:sldId id="263" r:id="rId18"/>
    <p:sldId id="262" r:id="rId19"/>
    <p:sldId id="269" r:id="rId20"/>
    <p:sldId id="271" r:id="rId21"/>
    <p:sldId id="272" r:id="rId22"/>
    <p:sldId id="273" r:id="rId23"/>
    <p:sldId id="274" r:id="rId24"/>
    <p:sldId id="257"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94660"/>
  </p:normalViewPr>
  <p:slideViewPr>
    <p:cSldViewPr>
      <p:cViewPr varScale="1">
        <p:scale>
          <a:sx n="50" d="100"/>
          <a:sy n="50" d="100"/>
        </p:scale>
        <p:origin x="114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A57DBFA-68DE-4ACD-AB79-CFDCF02CD09E}" type="datetimeFigureOut">
              <a:rPr lang="en-US"/>
              <a:pPr>
                <a:defRPr/>
              </a:pPr>
              <a:t>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6DFC23FB-D07C-45EC-B799-9A346F3A95EF}" type="slidenum">
              <a:rPr lang="en-US" altLang="en-US"/>
              <a:pPr/>
              <a:t>‹#›</a:t>
            </a:fld>
            <a:endParaRPr lang="en-US" altLang="en-US"/>
          </a:p>
        </p:txBody>
      </p:sp>
    </p:spTree>
    <p:extLst>
      <p:ext uri="{BB962C8B-B14F-4D97-AF65-F5344CB8AC3E}">
        <p14:creationId xmlns:p14="http://schemas.microsoft.com/office/powerpoint/2010/main" val="77563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04B7FB-19CD-4DC3-96C9-8E9398CB23F9}" type="slidenum">
              <a:rPr lang="en-US" altLang="en-US">
                <a:latin typeface="Lucida Sans Unicode" panose="020B0602030504020204" pitchFamily="34" charset="0"/>
                <a:ea typeface="MS PGothic" panose="020B0600070205080204" pitchFamily="34" charset="-128"/>
              </a:rPr>
              <a:pPr/>
              <a:t>8</a:t>
            </a:fld>
            <a:endParaRPr lang="en-US" altLang="en-US">
              <a:latin typeface="Lucida Sans Unicode" panose="020B0602030504020204" pitchFamily="34" charset="0"/>
              <a:ea typeface="MS PGothic" panose="020B0600070205080204" pitchFamily="34" charset="-128"/>
            </a:endParaRPr>
          </a:p>
        </p:txBody>
      </p:sp>
    </p:spTree>
    <p:extLst>
      <p:ext uri="{BB962C8B-B14F-4D97-AF65-F5344CB8AC3E}">
        <p14:creationId xmlns:p14="http://schemas.microsoft.com/office/powerpoint/2010/main" val="2752021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69ACB0-83C7-4003-A419-48085A076550}" type="slidenum">
              <a:rPr lang="en-US" altLang="en-US">
                <a:latin typeface="Lucida Sans Unicode" panose="020B0602030504020204" pitchFamily="34" charset="0"/>
                <a:ea typeface="MS PGothic" panose="020B0600070205080204" pitchFamily="34" charset="-128"/>
              </a:rPr>
              <a:pPr/>
              <a:t>9</a:t>
            </a:fld>
            <a:endParaRPr lang="en-US" altLang="en-US">
              <a:latin typeface="Lucida Sans Unicode" panose="020B0602030504020204" pitchFamily="34" charset="0"/>
              <a:ea typeface="MS PGothic" panose="020B0600070205080204" pitchFamily="34" charset="-128"/>
            </a:endParaRPr>
          </a:p>
        </p:txBody>
      </p:sp>
    </p:spTree>
    <p:extLst>
      <p:ext uri="{BB962C8B-B14F-4D97-AF65-F5344CB8AC3E}">
        <p14:creationId xmlns:p14="http://schemas.microsoft.com/office/powerpoint/2010/main" val="2822868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5B03F9-D25B-4A4E-8F5E-4D9FA3DCA768}" type="slidenum">
              <a:rPr lang="en-US" altLang="en-US">
                <a:latin typeface="Lucida Sans Unicode" panose="020B0602030504020204" pitchFamily="34" charset="0"/>
                <a:ea typeface="MS PGothic" panose="020B0600070205080204" pitchFamily="34" charset="-128"/>
              </a:rPr>
              <a:pPr/>
              <a:t>14</a:t>
            </a:fld>
            <a:endParaRPr lang="en-US" altLang="en-US">
              <a:latin typeface="Lucida Sans Unicode" panose="020B0602030504020204" pitchFamily="34" charset="0"/>
              <a:ea typeface="MS PGothic" panose="020B0600070205080204" pitchFamily="34" charset="-128"/>
            </a:endParaRPr>
          </a:p>
        </p:txBody>
      </p:sp>
    </p:spTree>
    <p:extLst>
      <p:ext uri="{BB962C8B-B14F-4D97-AF65-F5344CB8AC3E}">
        <p14:creationId xmlns:p14="http://schemas.microsoft.com/office/powerpoint/2010/main" val="469926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A4A539-12DF-48DE-89B5-00D1F9F15DFE}" type="slidenum">
              <a:rPr lang="en-US" altLang="en-US">
                <a:latin typeface="Lucida Sans Unicode" panose="020B0602030504020204" pitchFamily="34" charset="0"/>
                <a:ea typeface="MS PGothic" panose="020B0600070205080204" pitchFamily="34" charset="-128"/>
              </a:rPr>
              <a:pPr/>
              <a:t>16</a:t>
            </a:fld>
            <a:endParaRPr lang="en-US" altLang="en-US">
              <a:latin typeface="Lucida Sans Unicode" panose="020B0602030504020204" pitchFamily="34" charset="0"/>
              <a:ea typeface="MS PGothic" panose="020B0600070205080204" pitchFamily="34" charset="-128"/>
            </a:endParaRPr>
          </a:p>
        </p:txBody>
      </p:sp>
    </p:spTree>
    <p:extLst>
      <p:ext uri="{BB962C8B-B14F-4D97-AF65-F5344CB8AC3E}">
        <p14:creationId xmlns:p14="http://schemas.microsoft.com/office/powerpoint/2010/main" val="2376628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890C04-83F9-4F6A-BB11-36EE8E46E5BB}" type="slidenum">
              <a:rPr lang="en-US" altLang="en-US">
                <a:latin typeface="Lucida Sans Unicode" panose="020B0602030504020204" pitchFamily="34" charset="0"/>
                <a:ea typeface="MS PGothic" panose="020B0600070205080204" pitchFamily="34" charset="-128"/>
              </a:rPr>
              <a:pPr/>
              <a:t>18</a:t>
            </a:fld>
            <a:endParaRPr lang="en-US" altLang="en-US">
              <a:latin typeface="Lucida Sans Unicode" panose="020B0602030504020204" pitchFamily="34" charset="0"/>
              <a:ea typeface="MS PGothic" panose="020B0600070205080204" pitchFamily="34" charset="-128"/>
            </a:endParaRPr>
          </a:p>
        </p:txBody>
      </p:sp>
    </p:spTree>
    <p:extLst>
      <p:ext uri="{BB962C8B-B14F-4D97-AF65-F5344CB8AC3E}">
        <p14:creationId xmlns:p14="http://schemas.microsoft.com/office/powerpoint/2010/main" val="2964450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C15D742-FED0-4A56-BE50-4DB776E27577}" type="slidenum">
              <a:rPr lang="en-US" altLang="en-US">
                <a:latin typeface="Lucida Sans Unicode" panose="020B0602030504020204" pitchFamily="34" charset="0"/>
                <a:ea typeface="MS PGothic" panose="020B0600070205080204" pitchFamily="34" charset="-128"/>
              </a:rPr>
              <a:pPr/>
              <a:t>19</a:t>
            </a:fld>
            <a:endParaRPr lang="en-US" altLang="en-US">
              <a:latin typeface="Lucida Sans Unicode" panose="020B0602030504020204" pitchFamily="34" charset="0"/>
              <a:ea typeface="MS PGothic" panose="020B0600070205080204" pitchFamily="34" charset="-128"/>
            </a:endParaRPr>
          </a:p>
        </p:txBody>
      </p:sp>
    </p:spTree>
    <p:extLst>
      <p:ext uri="{BB962C8B-B14F-4D97-AF65-F5344CB8AC3E}">
        <p14:creationId xmlns:p14="http://schemas.microsoft.com/office/powerpoint/2010/main" val="2734846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092105B-A8F4-4CAC-A886-782BB71E43B4}" type="datetimeFigureOut">
              <a:rPr lang="en-US"/>
              <a:pPr>
                <a:defRPr/>
              </a:pPr>
              <a:t>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3D54801-52AA-40D4-85ED-775794CDB62F}" type="slidenum">
              <a:rPr lang="en-US" altLang="en-US"/>
              <a:pPr/>
              <a:t>‹#›</a:t>
            </a:fld>
            <a:endParaRPr lang="en-US" altLang="en-US"/>
          </a:p>
        </p:txBody>
      </p:sp>
    </p:spTree>
    <p:extLst>
      <p:ext uri="{BB962C8B-B14F-4D97-AF65-F5344CB8AC3E}">
        <p14:creationId xmlns:p14="http://schemas.microsoft.com/office/powerpoint/2010/main" val="52202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F1FDA9F-5CD3-4EAA-9B1B-49FFEF5D19C8}" type="datetimeFigureOut">
              <a:rPr lang="en-US"/>
              <a:pPr>
                <a:defRPr/>
              </a:pPr>
              <a:t>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FB1D8B7-EAFD-41B3-ACD0-BC264275BBE3}" type="slidenum">
              <a:rPr lang="en-US" altLang="en-US"/>
              <a:pPr/>
              <a:t>‹#›</a:t>
            </a:fld>
            <a:endParaRPr lang="en-US" altLang="en-US"/>
          </a:p>
        </p:txBody>
      </p:sp>
    </p:spTree>
    <p:extLst>
      <p:ext uri="{BB962C8B-B14F-4D97-AF65-F5344CB8AC3E}">
        <p14:creationId xmlns:p14="http://schemas.microsoft.com/office/powerpoint/2010/main" val="3265090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D99079-4ECF-4716-AA1C-1054585FBF38}" type="datetimeFigureOut">
              <a:rPr lang="en-US"/>
              <a:pPr>
                <a:defRPr/>
              </a:pPr>
              <a:t>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792CD5B-C0FB-4152-9E01-D5DF5C554836}" type="slidenum">
              <a:rPr lang="en-US" altLang="en-US"/>
              <a:pPr/>
              <a:t>‹#›</a:t>
            </a:fld>
            <a:endParaRPr lang="en-US" altLang="en-US"/>
          </a:p>
        </p:txBody>
      </p:sp>
    </p:spTree>
    <p:extLst>
      <p:ext uri="{BB962C8B-B14F-4D97-AF65-F5344CB8AC3E}">
        <p14:creationId xmlns:p14="http://schemas.microsoft.com/office/powerpoint/2010/main" val="414471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006EF1-D697-40AE-A33F-3938A836D630}" type="datetimeFigureOut">
              <a:rPr lang="en-US"/>
              <a:pPr>
                <a:defRPr/>
              </a:pPr>
              <a:t>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0B128FD-C0D8-4778-982E-FF185430F570}" type="slidenum">
              <a:rPr lang="en-US" altLang="en-US"/>
              <a:pPr/>
              <a:t>‹#›</a:t>
            </a:fld>
            <a:endParaRPr lang="en-US" altLang="en-US"/>
          </a:p>
        </p:txBody>
      </p:sp>
    </p:spTree>
    <p:extLst>
      <p:ext uri="{BB962C8B-B14F-4D97-AF65-F5344CB8AC3E}">
        <p14:creationId xmlns:p14="http://schemas.microsoft.com/office/powerpoint/2010/main" val="3398928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C60204D-7BA0-4C1A-9A86-7301DE31E917}" type="datetimeFigureOut">
              <a:rPr lang="en-US"/>
              <a:pPr>
                <a:defRPr/>
              </a:pPr>
              <a:t>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84DA9B8-D512-485A-968A-99F5CABC8416}" type="slidenum">
              <a:rPr lang="en-US" altLang="en-US"/>
              <a:pPr/>
              <a:t>‹#›</a:t>
            </a:fld>
            <a:endParaRPr lang="en-US" altLang="en-US"/>
          </a:p>
        </p:txBody>
      </p:sp>
    </p:spTree>
    <p:extLst>
      <p:ext uri="{BB962C8B-B14F-4D97-AF65-F5344CB8AC3E}">
        <p14:creationId xmlns:p14="http://schemas.microsoft.com/office/powerpoint/2010/main" val="2843976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7701271-B5E2-44B4-8010-97DB2656A1E7}" type="datetimeFigureOut">
              <a:rPr lang="en-US"/>
              <a:pPr>
                <a:defRPr/>
              </a:pPr>
              <a:t>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6FED22C-CCDF-4A6B-8A73-58AD8FB60ED1}" type="slidenum">
              <a:rPr lang="en-US" altLang="en-US"/>
              <a:pPr/>
              <a:t>‹#›</a:t>
            </a:fld>
            <a:endParaRPr lang="en-US" altLang="en-US"/>
          </a:p>
        </p:txBody>
      </p:sp>
    </p:spTree>
    <p:extLst>
      <p:ext uri="{BB962C8B-B14F-4D97-AF65-F5344CB8AC3E}">
        <p14:creationId xmlns:p14="http://schemas.microsoft.com/office/powerpoint/2010/main" val="274496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9468536-5358-4562-8238-86FD3BF897A7}" type="datetimeFigureOut">
              <a:rPr lang="en-US"/>
              <a:pPr>
                <a:defRPr/>
              </a:pPr>
              <a:t>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420879B-52F9-4940-AB45-14995328854F}" type="slidenum">
              <a:rPr lang="en-US" altLang="en-US"/>
              <a:pPr/>
              <a:t>‹#›</a:t>
            </a:fld>
            <a:endParaRPr lang="en-US" altLang="en-US"/>
          </a:p>
        </p:txBody>
      </p:sp>
    </p:spTree>
    <p:extLst>
      <p:ext uri="{BB962C8B-B14F-4D97-AF65-F5344CB8AC3E}">
        <p14:creationId xmlns:p14="http://schemas.microsoft.com/office/powerpoint/2010/main" val="2117870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A147906-A200-45C0-84FF-69FF1F17469D}" type="datetimeFigureOut">
              <a:rPr lang="en-US"/>
              <a:pPr>
                <a:defRPr/>
              </a:pPr>
              <a:t>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4D414AC-3A41-4712-972C-3BBCFB251D3D}" type="slidenum">
              <a:rPr lang="en-US" altLang="en-US"/>
              <a:pPr/>
              <a:t>‹#›</a:t>
            </a:fld>
            <a:endParaRPr lang="en-US" altLang="en-US"/>
          </a:p>
        </p:txBody>
      </p:sp>
    </p:spTree>
    <p:extLst>
      <p:ext uri="{BB962C8B-B14F-4D97-AF65-F5344CB8AC3E}">
        <p14:creationId xmlns:p14="http://schemas.microsoft.com/office/powerpoint/2010/main" val="1873427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D9D4CD-AF94-403A-9102-B0E4B9A96277}" type="datetimeFigureOut">
              <a:rPr lang="en-US"/>
              <a:pPr>
                <a:defRPr/>
              </a:pPr>
              <a:t>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9289A51-6775-4DEA-B4C1-D699E694F62B}" type="slidenum">
              <a:rPr lang="en-US" altLang="en-US"/>
              <a:pPr/>
              <a:t>‹#›</a:t>
            </a:fld>
            <a:endParaRPr lang="en-US" altLang="en-US"/>
          </a:p>
        </p:txBody>
      </p:sp>
    </p:spTree>
    <p:extLst>
      <p:ext uri="{BB962C8B-B14F-4D97-AF65-F5344CB8AC3E}">
        <p14:creationId xmlns:p14="http://schemas.microsoft.com/office/powerpoint/2010/main" val="4150524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13C654C-A864-4C08-8342-0B8BA62EB24E}" type="datetimeFigureOut">
              <a:rPr lang="en-US"/>
              <a:pPr>
                <a:defRPr/>
              </a:pPr>
              <a:t>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20944E-D6D4-426B-A7B1-52A119CB4CA5}" type="slidenum">
              <a:rPr lang="en-US" altLang="en-US"/>
              <a:pPr/>
              <a:t>‹#›</a:t>
            </a:fld>
            <a:endParaRPr lang="en-US" altLang="en-US"/>
          </a:p>
        </p:txBody>
      </p:sp>
    </p:spTree>
    <p:extLst>
      <p:ext uri="{BB962C8B-B14F-4D97-AF65-F5344CB8AC3E}">
        <p14:creationId xmlns:p14="http://schemas.microsoft.com/office/powerpoint/2010/main" val="3243394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BEAD662-3891-44E5-B53A-2560330A1D76}" type="datetimeFigureOut">
              <a:rPr lang="en-US"/>
              <a:pPr>
                <a:defRPr/>
              </a:pPr>
              <a:t>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F4AA811-68C5-44CB-A9CB-4DE2C01EFD72}" type="slidenum">
              <a:rPr lang="en-US" altLang="en-US"/>
              <a:pPr/>
              <a:t>‹#›</a:t>
            </a:fld>
            <a:endParaRPr lang="en-US" altLang="en-US"/>
          </a:p>
        </p:txBody>
      </p:sp>
    </p:spTree>
    <p:extLst>
      <p:ext uri="{BB962C8B-B14F-4D97-AF65-F5344CB8AC3E}">
        <p14:creationId xmlns:p14="http://schemas.microsoft.com/office/powerpoint/2010/main" val="2806144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7B291BF-6288-433F-9D90-E0354BED5262}" type="datetimeFigureOut">
              <a:rPr lang="en-US"/>
              <a:pPr>
                <a:defRPr/>
              </a:pPr>
              <a:t>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59689256-8C5F-4AB5-B159-002A0D424CE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altLang="en-US" sz="3200" b="1" smtClean="0"/>
              <a:t>Building Nutritious Food Baskets Project</a:t>
            </a:r>
            <a:endParaRPr lang="en-GB" altLang="en-US" sz="3200" smtClean="0"/>
          </a:p>
        </p:txBody>
      </p:sp>
      <p:sp>
        <p:nvSpPr>
          <p:cNvPr id="3" name="Subtitle 2"/>
          <p:cNvSpPr>
            <a:spLocks noGrp="1"/>
          </p:cNvSpPr>
          <p:nvPr>
            <p:ph type="subTitle" idx="1"/>
          </p:nvPr>
        </p:nvSpPr>
        <p:spPr>
          <a:xfrm>
            <a:off x="1524000" y="3276600"/>
            <a:ext cx="6400800" cy="914400"/>
          </a:xfrm>
        </p:spPr>
        <p:txBody>
          <a:bodyPr/>
          <a:lstStyle/>
          <a:p>
            <a:pPr>
              <a:buFont typeface="Arial" charset="0"/>
              <a:buNone/>
              <a:defRPr/>
            </a:pPr>
            <a:r>
              <a:rPr lang="en-GB" dirty="0" smtClean="0"/>
              <a:t>Objective 1</a:t>
            </a:r>
            <a:endParaRPr lang="en-GB" dirty="0"/>
          </a:p>
        </p:txBody>
      </p:sp>
      <p:pic>
        <p:nvPicPr>
          <p:cNvPr id="2052"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152400"/>
            <a:ext cx="12223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3" descr="Description: CIP Logo 0-65-100-0 12X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228600"/>
            <a:ext cx="10953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6"/>
          <p:cNvSpPr txBox="1">
            <a:spLocks noChangeArrowheads="1"/>
          </p:cNvSpPr>
          <p:nvPr/>
        </p:nvSpPr>
        <p:spPr bwMode="auto">
          <a:xfrm>
            <a:off x="1295400" y="4038600"/>
            <a:ext cx="723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latin typeface="Times New Roman" panose="02020603050405020304" pitchFamily="18" charset="0"/>
                <a:cs typeface="Times New Roman" panose="02020603050405020304" pitchFamily="18" charset="0"/>
              </a:rPr>
              <a:t>Moses Mnzava, Margaret Benjamin, Godfrey Mulongo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Kiddo\AppData\Local\Microsoft\Windows\Temporary Internet Files\Content.IE5\JU7R94SH\IMG-20160820-WA0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7543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4"/>
          <p:cNvSpPr txBox="1">
            <a:spLocks noChangeArrowheads="1"/>
          </p:cNvSpPr>
          <p:nvPr/>
        </p:nvSpPr>
        <p:spPr bwMode="auto">
          <a:xfrm>
            <a:off x="990600" y="457200"/>
            <a:ext cx="640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Planting 2.5 acres at ARI-Hombolo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Kiddo\AppData\Local\Microsoft\Windows\Temporary Internet Files\Content.IE5\0A66SSK2\IMG-20160820-WA0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Kiddo\AppData\Local\Microsoft\Windows\Temporary Internet Files\Content.IE5\HDNTKJGQ\IMG-20160820-WA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Kiddo\AppData\Local\Microsoft\Windows\Temporary Internet Files\Content.IE5\6U448CSF\IMG-20160806-WA0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75" y="0"/>
            <a:ext cx="3857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2"/>
          <p:cNvSpPr txBox="1">
            <a:spLocks noChangeArrowheads="1"/>
          </p:cNvSpPr>
          <p:nvPr/>
        </p:nvSpPr>
        <p:spPr bwMode="auto">
          <a:xfrm>
            <a:off x="685800" y="1295400"/>
            <a:ext cx="434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t>Demonstration plot at 88 ground Dodoma</a:t>
            </a:r>
          </a:p>
        </p:txBody>
      </p:sp>
      <p:pic>
        <p:nvPicPr>
          <p:cNvPr id="14340" name="Picture 3" descr="F:\BNFB Pictures\SRI Kibaha Seed Multiplication Training 26-27Sept16\DSC_02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05125"/>
            <a:ext cx="59436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 y="14288"/>
            <a:ext cx="8839200" cy="1143000"/>
          </a:xfrm>
        </p:spPr>
        <p:txBody>
          <a:bodyPr rtlCol="0">
            <a:normAutofit/>
          </a:bodyPr>
          <a:lstStyle/>
          <a:p>
            <a:pPr eaLnBrk="1" fontAlgn="auto" hangingPunct="1">
              <a:spcAft>
                <a:spcPts val="0"/>
              </a:spcAft>
              <a:defRPr/>
            </a:pPr>
            <a:r>
              <a:rPr lang="en-US" dirty="0">
                <a:solidFill>
                  <a:schemeClr val="accent6">
                    <a:lumMod val="75000"/>
                  </a:schemeClr>
                </a:solidFill>
              </a:rPr>
              <a:t>	</a:t>
            </a:r>
            <a:r>
              <a:rPr lang="en-US" b="1" dirty="0">
                <a:solidFill>
                  <a:srgbClr val="A50021"/>
                </a:solidFill>
              </a:rPr>
              <a:t>Activities</a:t>
            </a:r>
          </a:p>
        </p:txBody>
      </p:sp>
      <p:sp>
        <p:nvSpPr>
          <p:cNvPr id="5123" name="Content Placeholder 2"/>
          <p:cNvSpPr>
            <a:spLocks noGrp="1"/>
          </p:cNvSpPr>
          <p:nvPr>
            <p:ph idx="1"/>
          </p:nvPr>
        </p:nvSpPr>
        <p:spPr>
          <a:xfrm>
            <a:off x="457200" y="1143000"/>
            <a:ext cx="8382000" cy="4678363"/>
          </a:xfrm>
        </p:spPr>
        <p:txBody>
          <a:bodyPr rtlCol="0">
            <a:normAutofit/>
          </a:bodyPr>
          <a:lstStyle/>
          <a:p>
            <a:pPr marL="0" indent="0" eaLnBrk="1" fontAlgn="auto" hangingPunct="1">
              <a:spcAft>
                <a:spcPts val="0"/>
              </a:spcAft>
              <a:buFont typeface="Arial" panose="020B0604020202020204" pitchFamily="34" charset="0"/>
              <a:buNone/>
              <a:defRPr/>
            </a:pPr>
            <a:endParaRPr lang="en-US" sz="2400" dirty="0">
              <a:solidFill>
                <a:schemeClr val="accent3">
                  <a:lumMod val="50000"/>
                </a:schemeClr>
              </a:solidFill>
            </a:endParaRPr>
          </a:p>
          <a:p>
            <a:pPr eaLnBrk="1" fontAlgn="auto" hangingPunct="1">
              <a:spcAft>
                <a:spcPts val="0"/>
              </a:spcAft>
              <a:defRPr/>
            </a:pPr>
            <a:r>
              <a:rPr lang="en-US" sz="2800" dirty="0"/>
              <a:t>Partners (decentralized vine suppliers, farmer groups) empowered to take full responsibility for basic OFSP seed production.</a:t>
            </a:r>
          </a:p>
          <a:p>
            <a:pPr lvl="1" eaLnBrk="1" fontAlgn="auto" hangingPunct="1">
              <a:spcAft>
                <a:spcPts val="0"/>
              </a:spcAft>
              <a:defRPr/>
            </a:pPr>
            <a:r>
              <a:rPr lang="en-US" sz="2400" dirty="0">
                <a:solidFill>
                  <a:srgbClr val="0070C0"/>
                </a:solidFill>
              </a:rPr>
              <a:t>Stepping down training between 25-27 September 2016: SRI in collaboration with CIP- trained 24 decentralized vine multipliers and 12 extension officers from Dodoma and </a:t>
            </a:r>
            <a:r>
              <a:rPr lang="en-US" sz="2400" dirty="0" err="1">
                <a:solidFill>
                  <a:srgbClr val="0070C0"/>
                </a:solidFill>
              </a:rPr>
              <a:t>Singida</a:t>
            </a:r>
            <a:r>
              <a:rPr lang="en-US" sz="2400" dirty="0">
                <a:solidFill>
                  <a:srgbClr val="0070C0"/>
                </a:solidFill>
              </a:rPr>
              <a:t> Regions (12 districts)</a:t>
            </a:r>
          </a:p>
          <a:p>
            <a:pPr marL="0" indent="0" eaLnBrk="1" fontAlgn="auto" hangingPunct="1">
              <a:spcAft>
                <a:spcPts val="0"/>
              </a:spcAft>
              <a:buFont typeface="Arial" panose="020B0604020202020204" pitchFamily="34" charset="0"/>
              <a:buNone/>
              <a:defRPr/>
            </a:pPr>
            <a:endParaRPr lang="en-US" sz="2800" dirty="0">
              <a:solidFill>
                <a:srgbClr val="92D050"/>
              </a:solidFill>
            </a:endParaRPr>
          </a:p>
        </p:txBody>
      </p:sp>
      <p:cxnSp>
        <p:nvCxnSpPr>
          <p:cNvPr id="7" name="Straight Connector 6"/>
          <p:cNvCxnSpPr/>
          <p:nvPr/>
        </p:nvCxnSpPr>
        <p:spPr>
          <a:xfrm>
            <a:off x="381000" y="1157288"/>
            <a:ext cx="8458200" cy="0"/>
          </a:xfrm>
          <a:prstGeom prst="line">
            <a:avLst/>
          </a:prstGeom>
          <a:ln w="66675" cmpd="thickThi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536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4480" t="-1788" r="-4480" b="1788"/>
          <a:stretch>
            <a:fillRect/>
          </a:stretch>
        </p:blipFill>
        <p:spPr bwMode="auto">
          <a:xfrm>
            <a:off x="439738" y="6057900"/>
            <a:ext cx="11604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2" descr="https://encrypted-tbn0.gstatic.com/images?q=tbn:ANd9GcQvApC13FqFXYlAW9xUPHi7KZDQHF2PLAI9fxdV6d9bJkLfcW12"/>
          <p:cNvPicPr>
            <a:picLocks noChangeAspect="1" noChangeArrowheads="1"/>
          </p:cNvPicPr>
          <p:nvPr/>
        </p:nvPicPr>
        <p:blipFill>
          <a:blip r:embed="rId4">
            <a:extLst>
              <a:ext uri="{28A0092B-C50C-407E-A947-70E740481C1C}">
                <a14:useLocalDpi xmlns:a14="http://schemas.microsoft.com/office/drawing/2010/main" val="0"/>
              </a:ext>
            </a:extLst>
          </a:blip>
          <a:srcRect l="6963" r="6636"/>
          <a:stretch>
            <a:fillRect/>
          </a:stretch>
        </p:blipFill>
        <p:spPr bwMode="auto">
          <a:xfrm>
            <a:off x="2660650" y="6067425"/>
            <a:ext cx="9969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4" descr="http://maizebiofortificationafrica.org/wp-content/uploads/2011/05/Orangemaizeear.jpg"/>
          <p:cNvPicPr>
            <a:picLocks noChangeAspect="1" noChangeArrowheads="1"/>
          </p:cNvPicPr>
          <p:nvPr/>
        </p:nvPicPr>
        <p:blipFill>
          <a:blip r:embed="rId5" cstate="print">
            <a:extLst>
              <a:ext uri="{28A0092B-C50C-407E-A947-70E740481C1C}">
                <a14:useLocalDpi xmlns:a14="http://schemas.microsoft.com/office/drawing/2010/main" val="0"/>
              </a:ext>
            </a:extLst>
          </a:blip>
          <a:srcRect t="13533" b="4546"/>
          <a:stretch>
            <a:fillRect/>
          </a:stretch>
        </p:blipFill>
        <p:spPr bwMode="auto">
          <a:xfrm>
            <a:off x="4800600" y="6145213"/>
            <a:ext cx="762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3" descr="D:\CIP 2014\Building Nutritious Food Baskets\Communications\BNFB Logo\LYAMUNGU 90.JPG"/>
          <p:cNvPicPr>
            <a:picLocks noChangeAspect="1" noChangeArrowheads="1"/>
          </p:cNvPicPr>
          <p:nvPr/>
        </p:nvPicPr>
        <p:blipFill>
          <a:blip r:embed="rId6">
            <a:extLst>
              <a:ext uri="{28A0092B-C50C-407E-A947-70E740481C1C}">
                <a14:useLocalDpi xmlns:a14="http://schemas.microsoft.com/office/drawing/2010/main" val="0"/>
              </a:ext>
            </a:extLst>
          </a:blip>
          <a:srcRect l="26357" t="26086" r="34846" b="20721"/>
          <a:stretch>
            <a:fillRect/>
          </a:stretch>
        </p:blipFill>
        <p:spPr bwMode="auto">
          <a:xfrm>
            <a:off x="6858000" y="6057900"/>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a:xfrm>
            <a:off x="457200" y="0"/>
            <a:ext cx="8229600" cy="762000"/>
          </a:xfrm>
        </p:spPr>
        <p:txBody>
          <a:bodyPr/>
          <a:lstStyle/>
          <a:p>
            <a:r>
              <a:rPr lang="en-US" altLang="en-US" sz="2400" b="1" smtClean="0"/>
              <a:t>Practical session at 88 ground Dodoma</a:t>
            </a:r>
          </a:p>
        </p:txBody>
      </p:sp>
      <p:pic>
        <p:nvPicPr>
          <p:cNvPr id="16387" name="Content Placeholder 3" descr="F:\BNFB Pictures\SRI Kibaha Seed Multiplication Training 26-27Sept16\DSC_0198.JPG"/>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733800" y="609600"/>
            <a:ext cx="5410200" cy="3276600"/>
          </a:xfrm>
        </p:spPr>
      </p:pic>
      <p:pic>
        <p:nvPicPr>
          <p:cNvPr id="16388" name="Picture 5" descr="F:\BNFB Pictures\SRI Kibaha Seed Multiplication Training 26-27Sept16\DSC_02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05125"/>
            <a:ext cx="59436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 y="14288"/>
            <a:ext cx="8839200" cy="1143000"/>
          </a:xfrm>
        </p:spPr>
        <p:txBody>
          <a:bodyPr rtlCol="0">
            <a:normAutofit/>
          </a:bodyPr>
          <a:lstStyle/>
          <a:p>
            <a:pPr eaLnBrk="1" fontAlgn="auto" hangingPunct="1">
              <a:spcAft>
                <a:spcPts val="0"/>
              </a:spcAft>
              <a:defRPr/>
            </a:pPr>
            <a:r>
              <a:rPr lang="en-US" dirty="0">
                <a:solidFill>
                  <a:schemeClr val="accent6">
                    <a:lumMod val="75000"/>
                  </a:schemeClr>
                </a:solidFill>
              </a:rPr>
              <a:t>	</a:t>
            </a:r>
            <a:r>
              <a:rPr lang="en-US" b="1" dirty="0">
                <a:solidFill>
                  <a:srgbClr val="A50021"/>
                </a:solidFill>
              </a:rPr>
              <a:t>Activities</a:t>
            </a:r>
          </a:p>
        </p:txBody>
      </p:sp>
      <p:sp>
        <p:nvSpPr>
          <p:cNvPr id="5123" name="Content Placeholder 2"/>
          <p:cNvSpPr>
            <a:spLocks noGrp="1"/>
          </p:cNvSpPr>
          <p:nvPr>
            <p:ph idx="1"/>
          </p:nvPr>
        </p:nvSpPr>
        <p:spPr>
          <a:xfrm>
            <a:off x="457200" y="1143000"/>
            <a:ext cx="8382000" cy="4678363"/>
          </a:xfrm>
        </p:spPr>
        <p:txBody>
          <a:bodyPr rtlCol="0">
            <a:normAutofit/>
          </a:bodyPr>
          <a:lstStyle/>
          <a:p>
            <a:pPr marL="0" indent="0" eaLnBrk="1" fontAlgn="auto" hangingPunct="1">
              <a:spcAft>
                <a:spcPts val="0"/>
              </a:spcAft>
              <a:buFont typeface="Arial" panose="020B0604020202020204" pitchFamily="34" charset="0"/>
              <a:buNone/>
              <a:defRPr/>
            </a:pPr>
            <a:endParaRPr lang="en-US" sz="2400" dirty="0">
              <a:solidFill>
                <a:schemeClr val="accent3">
                  <a:lumMod val="50000"/>
                </a:schemeClr>
              </a:solidFill>
            </a:endParaRPr>
          </a:p>
          <a:p>
            <a:pPr eaLnBrk="1" fontAlgn="auto" hangingPunct="1">
              <a:spcAft>
                <a:spcPts val="0"/>
              </a:spcAft>
              <a:defRPr/>
            </a:pPr>
            <a:r>
              <a:rPr lang="en-US" sz="2800" b="1" dirty="0"/>
              <a:t>Sugarcane Research Institute (SRI) is fully responsible for achieving the following outputs: </a:t>
            </a:r>
            <a:endParaRPr lang="en-US" sz="2800" dirty="0"/>
          </a:p>
          <a:p>
            <a:pPr eaLnBrk="1" fontAlgn="auto" hangingPunct="1">
              <a:spcAft>
                <a:spcPts val="0"/>
              </a:spcAft>
              <a:defRPr/>
            </a:pPr>
            <a:r>
              <a:rPr lang="en-US" sz="2800" dirty="0"/>
              <a:t>Engage at least one commercial processor to process OFSP related products.</a:t>
            </a:r>
          </a:p>
          <a:p>
            <a:pPr eaLnBrk="1" fontAlgn="auto" hangingPunct="1">
              <a:spcAft>
                <a:spcPts val="0"/>
              </a:spcAft>
              <a:defRPr/>
            </a:pPr>
            <a:r>
              <a:rPr lang="en-US" sz="2800" dirty="0"/>
              <a:t>SRI is establishing collaboration with </a:t>
            </a:r>
            <a:r>
              <a:rPr lang="en-US" sz="2800" dirty="0" err="1"/>
              <a:t>Matoborwa</a:t>
            </a:r>
            <a:r>
              <a:rPr lang="en-US" sz="2800" dirty="0"/>
              <a:t> company based in Dodoma – in linking </a:t>
            </a:r>
            <a:r>
              <a:rPr lang="en-US" sz="2800" dirty="0" err="1"/>
              <a:t>sweetpotato</a:t>
            </a:r>
            <a:r>
              <a:rPr lang="en-US" sz="2800" dirty="0"/>
              <a:t> farmers to processing factory; selection and introduction of suitable varieties is in progress and storage trials will also be done at </a:t>
            </a:r>
            <a:r>
              <a:rPr lang="en-US" sz="2800" dirty="0" err="1"/>
              <a:t>Hombolo</a:t>
            </a:r>
            <a:endParaRPr lang="en-US" sz="2800" dirty="0"/>
          </a:p>
          <a:p>
            <a:pPr marL="0" indent="0" eaLnBrk="1" fontAlgn="auto" hangingPunct="1">
              <a:spcAft>
                <a:spcPts val="0"/>
              </a:spcAft>
              <a:buFont typeface="Arial" panose="020B0604020202020204" pitchFamily="34" charset="0"/>
              <a:buNone/>
              <a:defRPr/>
            </a:pPr>
            <a:endParaRPr lang="en-US" sz="2800" dirty="0">
              <a:solidFill>
                <a:srgbClr val="92D050"/>
              </a:solidFill>
            </a:endParaRPr>
          </a:p>
        </p:txBody>
      </p:sp>
      <p:cxnSp>
        <p:nvCxnSpPr>
          <p:cNvPr id="7" name="Straight Connector 6"/>
          <p:cNvCxnSpPr/>
          <p:nvPr/>
        </p:nvCxnSpPr>
        <p:spPr>
          <a:xfrm>
            <a:off x="381000" y="1157288"/>
            <a:ext cx="8458200" cy="0"/>
          </a:xfrm>
          <a:prstGeom prst="line">
            <a:avLst/>
          </a:prstGeom>
          <a:ln w="66675" cmpd="thickThi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741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4480" t="-1788" r="-4480" b="1788"/>
          <a:stretch>
            <a:fillRect/>
          </a:stretch>
        </p:blipFill>
        <p:spPr bwMode="auto">
          <a:xfrm>
            <a:off x="439738" y="6057900"/>
            <a:ext cx="11604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 descr="https://encrypted-tbn0.gstatic.com/images?q=tbn:ANd9GcQvApC13FqFXYlAW9xUPHi7KZDQHF2PLAI9fxdV6d9bJkLfcW12"/>
          <p:cNvPicPr>
            <a:picLocks noChangeAspect="1" noChangeArrowheads="1"/>
          </p:cNvPicPr>
          <p:nvPr/>
        </p:nvPicPr>
        <p:blipFill>
          <a:blip r:embed="rId4">
            <a:extLst>
              <a:ext uri="{28A0092B-C50C-407E-A947-70E740481C1C}">
                <a14:useLocalDpi xmlns:a14="http://schemas.microsoft.com/office/drawing/2010/main" val="0"/>
              </a:ext>
            </a:extLst>
          </a:blip>
          <a:srcRect l="6963" r="6636"/>
          <a:stretch>
            <a:fillRect/>
          </a:stretch>
        </p:blipFill>
        <p:spPr bwMode="auto">
          <a:xfrm>
            <a:off x="2660650" y="6067425"/>
            <a:ext cx="9969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4" descr="http://maizebiofortificationafrica.org/wp-content/uploads/2011/05/Orangemaizeear.jpg"/>
          <p:cNvPicPr>
            <a:picLocks noChangeAspect="1" noChangeArrowheads="1"/>
          </p:cNvPicPr>
          <p:nvPr/>
        </p:nvPicPr>
        <p:blipFill>
          <a:blip r:embed="rId5" cstate="print">
            <a:extLst>
              <a:ext uri="{28A0092B-C50C-407E-A947-70E740481C1C}">
                <a14:useLocalDpi xmlns:a14="http://schemas.microsoft.com/office/drawing/2010/main" val="0"/>
              </a:ext>
            </a:extLst>
          </a:blip>
          <a:srcRect t="13533" b="4546"/>
          <a:stretch>
            <a:fillRect/>
          </a:stretch>
        </p:blipFill>
        <p:spPr bwMode="auto">
          <a:xfrm>
            <a:off x="4800600" y="6145213"/>
            <a:ext cx="762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3" descr="D:\CIP 2014\Building Nutritious Food Baskets\Communications\BNFB Logo\LYAMUNGU 90.JPG"/>
          <p:cNvPicPr>
            <a:picLocks noChangeAspect="1" noChangeArrowheads="1"/>
          </p:cNvPicPr>
          <p:nvPr/>
        </p:nvPicPr>
        <p:blipFill>
          <a:blip r:embed="rId6">
            <a:extLst>
              <a:ext uri="{28A0092B-C50C-407E-A947-70E740481C1C}">
                <a14:useLocalDpi xmlns:a14="http://schemas.microsoft.com/office/drawing/2010/main" val="0"/>
              </a:ext>
            </a:extLst>
          </a:blip>
          <a:srcRect l="26357" t="26086" r="34846" b="20721"/>
          <a:stretch>
            <a:fillRect/>
          </a:stretch>
        </p:blipFill>
        <p:spPr bwMode="auto">
          <a:xfrm>
            <a:off x="6858000" y="6057900"/>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p:txBody>
          <a:bodyPr rtlCol="0">
            <a:normAutofit fontScale="90000"/>
          </a:bodyPr>
          <a:lstStyle/>
          <a:p>
            <a:pPr eaLnBrk="1" fontAlgn="auto" hangingPunct="1">
              <a:spcAft>
                <a:spcPts val="0"/>
              </a:spcAft>
              <a:defRPr/>
            </a:pPr>
            <a:r>
              <a:rPr lang="en-US" sz="3600">
                <a:latin typeface="Times New Roman" pitchFamily="18" charset="0"/>
                <a:cs typeface="Times New Roman" pitchFamily="18" charset="0"/>
              </a:rPr>
              <a:t>Processed products: Matoborwa and Vitamu</a:t>
            </a: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t="12903" b="11290"/>
          <a:stretch>
            <a:fillRect/>
          </a:stretch>
        </p:blipFill>
        <p:spPr bwMode="auto">
          <a:xfrm>
            <a:off x="3124200" y="1905000"/>
            <a:ext cx="26590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t="6503" r="10469" b="7321"/>
          <a:stretch>
            <a:fillRect/>
          </a:stretch>
        </p:blipFill>
        <p:spPr bwMode="auto">
          <a:xfrm>
            <a:off x="609600" y="1676400"/>
            <a:ext cx="2362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p:cNvPicPr>
            <a:picLocks noChangeAspect="1" noChangeArrowheads="1"/>
          </p:cNvPicPr>
          <p:nvPr/>
        </p:nvPicPr>
        <p:blipFill>
          <a:blip r:embed="rId4">
            <a:extLst>
              <a:ext uri="{28A0092B-C50C-407E-A947-70E740481C1C}">
                <a14:useLocalDpi xmlns:a14="http://schemas.microsoft.com/office/drawing/2010/main" val="0"/>
              </a:ext>
            </a:extLst>
          </a:blip>
          <a:srcRect l="8005" t="22626" b="6831"/>
          <a:stretch>
            <a:fillRect/>
          </a:stretch>
        </p:blipFill>
        <p:spPr bwMode="auto">
          <a:xfrm>
            <a:off x="5899150" y="1600200"/>
            <a:ext cx="32448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9"/>
          <p:cNvSpPr txBox="1">
            <a:spLocks noChangeArrowheads="1"/>
          </p:cNvSpPr>
          <p:nvPr/>
        </p:nvSpPr>
        <p:spPr bwMode="auto">
          <a:xfrm>
            <a:off x="457200" y="6096000"/>
            <a:ext cx="5410200" cy="36988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latin typeface="Times New Roman" panose="02020603050405020304" pitchFamily="18" charset="0"/>
                <a:cs typeface="Times New Roman" panose="02020603050405020304" pitchFamily="18" charset="0"/>
              </a:rPr>
              <a:t>Matoborwa Company in Dodoma, central Tanzania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 y="14288"/>
            <a:ext cx="8839200" cy="1143000"/>
          </a:xfrm>
        </p:spPr>
        <p:txBody>
          <a:bodyPr rtlCol="0">
            <a:normAutofit/>
          </a:bodyPr>
          <a:lstStyle/>
          <a:p>
            <a:pPr eaLnBrk="1" fontAlgn="auto" hangingPunct="1">
              <a:spcAft>
                <a:spcPts val="0"/>
              </a:spcAft>
              <a:defRPr/>
            </a:pPr>
            <a:r>
              <a:rPr lang="en-US" dirty="0">
                <a:solidFill>
                  <a:schemeClr val="accent6">
                    <a:lumMod val="75000"/>
                  </a:schemeClr>
                </a:solidFill>
              </a:rPr>
              <a:t>	</a:t>
            </a:r>
            <a:r>
              <a:rPr lang="en-US" b="1" dirty="0">
                <a:solidFill>
                  <a:srgbClr val="A50021"/>
                </a:solidFill>
              </a:rPr>
              <a:t>Activities</a:t>
            </a:r>
          </a:p>
        </p:txBody>
      </p:sp>
      <p:sp>
        <p:nvSpPr>
          <p:cNvPr id="5123" name="Content Placeholder 2"/>
          <p:cNvSpPr>
            <a:spLocks noGrp="1"/>
          </p:cNvSpPr>
          <p:nvPr>
            <p:ph idx="1"/>
          </p:nvPr>
        </p:nvSpPr>
        <p:spPr>
          <a:xfrm>
            <a:off x="457200" y="1143000"/>
            <a:ext cx="8382000" cy="4678363"/>
          </a:xfrm>
        </p:spPr>
        <p:txBody>
          <a:bodyPr rtlCol="0">
            <a:normAutofit fontScale="92500" lnSpcReduction="10000"/>
          </a:bodyPr>
          <a:lstStyle/>
          <a:p>
            <a:pPr eaLnBrk="1" fontAlgn="auto" hangingPunct="1">
              <a:spcAft>
                <a:spcPts val="0"/>
              </a:spcAft>
              <a:defRPr/>
            </a:pPr>
            <a:r>
              <a:rPr lang="en-US" sz="2800" dirty="0"/>
              <a:t>Release committee of Tanzania engaged to fast-track the release of at least 2 OFSP varieties and bio-fortification included as a key criteria/element (special trait) for release of </a:t>
            </a:r>
            <a:r>
              <a:rPr lang="en-US" sz="2800" dirty="0" err="1"/>
              <a:t>sweetpotato</a:t>
            </a:r>
            <a:r>
              <a:rPr lang="en-US" sz="2800" dirty="0"/>
              <a:t> in Tanzania. Already taken on board for OFSP as beta-carotene content has to be one of the data reported. </a:t>
            </a:r>
          </a:p>
          <a:p>
            <a:pPr eaLnBrk="1" fontAlgn="auto" hangingPunct="1">
              <a:spcAft>
                <a:spcPts val="0"/>
              </a:spcAft>
              <a:defRPr/>
            </a:pPr>
            <a:r>
              <a:rPr lang="en-US" sz="2800" dirty="0"/>
              <a:t>SRI selected 9 varieties for fast tracking the official release: The breeding lines include: </a:t>
            </a:r>
            <a:r>
              <a:rPr lang="en-US" sz="2800" dirty="0">
                <a:solidFill>
                  <a:srgbClr val="0070C0"/>
                </a:solidFill>
              </a:rPr>
              <a:t>SPKBH 06/266; NASPOT 13; SPKBH 06/676; NASPOT 9; G40_02; SPKBH 03/03; ex-</a:t>
            </a:r>
            <a:r>
              <a:rPr lang="en-US" sz="2800" dirty="0" err="1">
                <a:solidFill>
                  <a:srgbClr val="0070C0"/>
                </a:solidFill>
              </a:rPr>
              <a:t>luambano</a:t>
            </a:r>
            <a:r>
              <a:rPr lang="en-US" sz="2800" dirty="0">
                <a:solidFill>
                  <a:srgbClr val="0070C0"/>
                </a:solidFill>
              </a:rPr>
              <a:t> and</a:t>
            </a:r>
            <a:r>
              <a:rPr lang="en-US" sz="2800" dirty="0"/>
              <a:t> </a:t>
            </a:r>
            <a:r>
              <a:rPr lang="en-US" sz="2800" dirty="0" err="1">
                <a:solidFill>
                  <a:srgbClr val="0070C0"/>
                </a:solidFill>
              </a:rPr>
              <a:t>Ejumula</a:t>
            </a:r>
            <a:r>
              <a:rPr lang="en-US" sz="2800" dirty="0"/>
              <a:t>. </a:t>
            </a:r>
            <a:r>
              <a:rPr lang="en-US" sz="2800" dirty="0" err="1"/>
              <a:t>Kabode</a:t>
            </a:r>
            <a:r>
              <a:rPr lang="en-US" sz="2800" dirty="0"/>
              <a:t>- released in Sept 2016. Data collection is in progress in collaboration with VISTA project. </a:t>
            </a:r>
          </a:p>
          <a:p>
            <a:pPr marL="0" indent="0" eaLnBrk="1" fontAlgn="auto" hangingPunct="1">
              <a:spcAft>
                <a:spcPts val="0"/>
              </a:spcAft>
              <a:buFont typeface="Arial" panose="020B0604020202020204" pitchFamily="34" charset="0"/>
              <a:buNone/>
              <a:defRPr/>
            </a:pPr>
            <a:endParaRPr lang="en-US" sz="2800" dirty="0">
              <a:solidFill>
                <a:srgbClr val="92D050"/>
              </a:solidFill>
            </a:endParaRPr>
          </a:p>
        </p:txBody>
      </p:sp>
      <p:cxnSp>
        <p:nvCxnSpPr>
          <p:cNvPr id="7" name="Straight Connector 6"/>
          <p:cNvCxnSpPr/>
          <p:nvPr/>
        </p:nvCxnSpPr>
        <p:spPr>
          <a:xfrm>
            <a:off x="381000" y="1157288"/>
            <a:ext cx="8458200" cy="0"/>
          </a:xfrm>
          <a:prstGeom prst="line">
            <a:avLst/>
          </a:prstGeom>
          <a:ln w="66675" cmpd="thickThi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946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4480" t="-1788" r="-4480" b="1788"/>
          <a:stretch>
            <a:fillRect/>
          </a:stretch>
        </p:blipFill>
        <p:spPr bwMode="auto">
          <a:xfrm>
            <a:off x="439738" y="6057900"/>
            <a:ext cx="11604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 descr="https://encrypted-tbn0.gstatic.com/images?q=tbn:ANd9GcQvApC13FqFXYlAW9xUPHi7KZDQHF2PLAI9fxdV6d9bJkLfcW12"/>
          <p:cNvPicPr>
            <a:picLocks noChangeAspect="1" noChangeArrowheads="1"/>
          </p:cNvPicPr>
          <p:nvPr/>
        </p:nvPicPr>
        <p:blipFill>
          <a:blip r:embed="rId4">
            <a:extLst>
              <a:ext uri="{28A0092B-C50C-407E-A947-70E740481C1C}">
                <a14:useLocalDpi xmlns:a14="http://schemas.microsoft.com/office/drawing/2010/main" val="0"/>
              </a:ext>
            </a:extLst>
          </a:blip>
          <a:srcRect l="6963" r="6636"/>
          <a:stretch>
            <a:fillRect/>
          </a:stretch>
        </p:blipFill>
        <p:spPr bwMode="auto">
          <a:xfrm>
            <a:off x="2660650" y="6067425"/>
            <a:ext cx="9969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4" descr="http://maizebiofortificationafrica.org/wp-content/uploads/2011/05/Orangemaizeear.jpg"/>
          <p:cNvPicPr>
            <a:picLocks noChangeAspect="1" noChangeArrowheads="1"/>
          </p:cNvPicPr>
          <p:nvPr/>
        </p:nvPicPr>
        <p:blipFill>
          <a:blip r:embed="rId5" cstate="print">
            <a:extLst>
              <a:ext uri="{28A0092B-C50C-407E-A947-70E740481C1C}">
                <a14:useLocalDpi xmlns:a14="http://schemas.microsoft.com/office/drawing/2010/main" val="0"/>
              </a:ext>
            </a:extLst>
          </a:blip>
          <a:srcRect t="13533" b="4546"/>
          <a:stretch>
            <a:fillRect/>
          </a:stretch>
        </p:blipFill>
        <p:spPr bwMode="auto">
          <a:xfrm>
            <a:off x="4800600" y="6145213"/>
            <a:ext cx="762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3" descr="D:\CIP 2014\Building Nutritious Food Baskets\Communications\BNFB Logo\LYAMUNGU 90.JPG"/>
          <p:cNvPicPr>
            <a:picLocks noChangeAspect="1" noChangeArrowheads="1"/>
          </p:cNvPicPr>
          <p:nvPr/>
        </p:nvPicPr>
        <p:blipFill>
          <a:blip r:embed="rId6">
            <a:extLst>
              <a:ext uri="{28A0092B-C50C-407E-A947-70E740481C1C}">
                <a14:useLocalDpi xmlns:a14="http://schemas.microsoft.com/office/drawing/2010/main" val="0"/>
              </a:ext>
            </a:extLst>
          </a:blip>
          <a:srcRect l="26357" t="26086" r="34846" b="20721"/>
          <a:stretch>
            <a:fillRect/>
          </a:stretch>
        </p:blipFill>
        <p:spPr bwMode="auto">
          <a:xfrm>
            <a:off x="6858000" y="6057900"/>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 y="14288"/>
            <a:ext cx="8839200" cy="1143000"/>
          </a:xfrm>
        </p:spPr>
        <p:txBody>
          <a:bodyPr rtlCol="0">
            <a:normAutofit/>
          </a:bodyPr>
          <a:lstStyle/>
          <a:p>
            <a:pPr eaLnBrk="1" fontAlgn="auto" hangingPunct="1">
              <a:spcAft>
                <a:spcPts val="0"/>
              </a:spcAft>
              <a:defRPr/>
            </a:pPr>
            <a:r>
              <a:rPr lang="en-US" dirty="0">
                <a:solidFill>
                  <a:schemeClr val="accent6">
                    <a:lumMod val="75000"/>
                  </a:schemeClr>
                </a:solidFill>
              </a:rPr>
              <a:t>	</a:t>
            </a:r>
            <a:r>
              <a:rPr lang="en-US" b="1" dirty="0">
                <a:solidFill>
                  <a:srgbClr val="A50021"/>
                </a:solidFill>
              </a:rPr>
              <a:t>Activities</a:t>
            </a:r>
          </a:p>
        </p:txBody>
      </p:sp>
      <p:sp>
        <p:nvSpPr>
          <p:cNvPr id="20483" name="Content Placeholder 2"/>
          <p:cNvSpPr>
            <a:spLocks noGrp="1"/>
          </p:cNvSpPr>
          <p:nvPr>
            <p:ph idx="1"/>
          </p:nvPr>
        </p:nvSpPr>
        <p:spPr>
          <a:xfrm>
            <a:off x="457200" y="1143000"/>
            <a:ext cx="8382000" cy="4678363"/>
          </a:xfrm>
        </p:spPr>
        <p:txBody>
          <a:bodyPr/>
          <a:lstStyle/>
          <a:p>
            <a:pPr marL="0" indent="0" eaLnBrk="1" hangingPunct="1">
              <a:buFont typeface="Arial" panose="020B0604020202020204" pitchFamily="34" charset="0"/>
              <a:buNone/>
            </a:pPr>
            <a:r>
              <a:rPr lang="en-US" altLang="en-US" sz="2800" b="1" smtClean="0"/>
              <a:t>Other Activities</a:t>
            </a:r>
            <a:r>
              <a:rPr lang="en-US" altLang="en-US" sz="2800" smtClean="0"/>
              <a:t>: </a:t>
            </a:r>
          </a:p>
          <a:p>
            <a:pPr marL="0" indent="0" eaLnBrk="1" hangingPunct="1"/>
            <a:r>
              <a:rPr lang="en-US" altLang="en-US" sz="2800" smtClean="0"/>
              <a:t>SRI participated in 88 agricultural show to show case OFSP varieties</a:t>
            </a:r>
          </a:p>
          <a:p>
            <a:pPr marL="0" indent="0" eaLnBrk="1" hangingPunct="1"/>
            <a:r>
              <a:rPr lang="en-US" altLang="en-US" sz="2800" smtClean="0"/>
              <a:t>SRI-Kibaha, ARI-Hombolo and CIP particpated in launching a 4 years program that will ensure each household in Ilindi village grow OFSP. The Program was inaugurated by Ilindi councilor Ms Tina Mbassa. We consider Ms Tina Mbassa as one of the advocates in Dodoma</a:t>
            </a:r>
          </a:p>
        </p:txBody>
      </p:sp>
      <p:cxnSp>
        <p:nvCxnSpPr>
          <p:cNvPr id="7" name="Straight Connector 6"/>
          <p:cNvCxnSpPr/>
          <p:nvPr/>
        </p:nvCxnSpPr>
        <p:spPr>
          <a:xfrm>
            <a:off x="381000" y="1157288"/>
            <a:ext cx="8458200" cy="0"/>
          </a:xfrm>
          <a:prstGeom prst="line">
            <a:avLst/>
          </a:prstGeom>
          <a:ln w="66675" cmpd="thickThi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48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4480" t="-1788" r="-4480" b="1788"/>
          <a:stretch>
            <a:fillRect/>
          </a:stretch>
        </p:blipFill>
        <p:spPr bwMode="auto">
          <a:xfrm>
            <a:off x="439738" y="6057900"/>
            <a:ext cx="11604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2" descr="https://encrypted-tbn0.gstatic.com/images?q=tbn:ANd9GcQvApC13FqFXYlAW9xUPHi7KZDQHF2PLAI9fxdV6d9bJkLfcW12"/>
          <p:cNvPicPr>
            <a:picLocks noChangeAspect="1" noChangeArrowheads="1"/>
          </p:cNvPicPr>
          <p:nvPr/>
        </p:nvPicPr>
        <p:blipFill>
          <a:blip r:embed="rId4">
            <a:extLst>
              <a:ext uri="{28A0092B-C50C-407E-A947-70E740481C1C}">
                <a14:useLocalDpi xmlns:a14="http://schemas.microsoft.com/office/drawing/2010/main" val="0"/>
              </a:ext>
            </a:extLst>
          </a:blip>
          <a:srcRect l="6963" r="6636"/>
          <a:stretch>
            <a:fillRect/>
          </a:stretch>
        </p:blipFill>
        <p:spPr bwMode="auto">
          <a:xfrm>
            <a:off x="2660650" y="6067425"/>
            <a:ext cx="9969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4" descr="http://maizebiofortificationafrica.org/wp-content/uploads/2011/05/Orangemaizeear.jpg"/>
          <p:cNvPicPr>
            <a:picLocks noChangeAspect="1" noChangeArrowheads="1"/>
          </p:cNvPicPr>
          <p:nvPr/>
        </p:nvPicPr>
        <p:blipFill>
          <a:blip r:embed="rId5" cstate="print">
            <a:extLst>
              <a:ext uri="{28A0092B-C50C-407E-A947-70E740481C1C}">
                <a14:useLocalDpi xmlns:a14="http://schemas.microsoft.com/office/drawing/2010/main" val="0"/>
              </a:ext>
            </a:extLst>
          </a:blip>
          <a:srcRect t="13533" b="4546"/>
          <a:stretch>
            <a:fillRect/>
          </a:stretch>
        </p:blipFill>
        <p:spPr bwMode="auto">
          <a:xfrm>
            <a:off x="4800600" y="6145213"/>
            <a:ext cx="762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3" descr="D:\CIP 2014\Building Nutritious Food Baskets\Communications\BNFB Logo\LYAMUNGU 90.JPG"/>
          <p:cNvPicPr>
            <a:picLocks noChangeAspect="1" noChangeArrowheads="1"/>
          </p:cNvPicPr>
          <p:nvPr/>
        </p:nvPicPr>
        <p:blipFill>
          <a:blip r:embed="rId6">
            <a:extLst>
              <a:ext uri="{28A0092B-C50C-407E-A947-70E740481C1C}">
                <a14:useLocalDpi xmlns:a14="http://schemas.microsoft.com/office/drawing/2010/main" val="0"/>
              </a:ext>
            </a:extLst>
          </a:blip>
          <a:srcRect l="26357" t="26086" r="34846" b="20721"/>
          <a:stretch>
            <a:fillRect/>
          </a:stretch>
        </p:blipFill>
        <p:spPr bwMode="auto">
          <a:xfrm>
            <a:off x="6858000" y="6057900"/>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0"/>
            <a:ext cx="8229600" cy="762000"/>
          </a:xfrm>
        </p:spPr>
        <p:txBody>
          <a:bodyPr/>
          <a:lstStyle/>
          <a:p>
            <a:r>
              <a:rPr lang="en-GB" altLang="en-US" smtClean="0"/>
              <a:t>Objective 1</a:t>
            </a:r>
          </a:p>
        </p:txBody>
      </p:sp>
      <p:sp>
        <p:nvSpPr>
          <p:cNvPr id="3075" name="Content Placeholder 2"/>
          <p:cNvSpPr>
            <a:spLocks noGrp="1"/>
          </p:cNvSpPr>
          <p:nvPr>
            <p:ph idx="1"/>
          </p:nvPr>
        </p:nvSpPr>
        <p:spPr>
          <a:xfrm>
            <a:off x="228600" y="838200"/>
            <a:ext cx="8686800" cy="5287963"/>
          </a:xfrm>
        </p:spPr>
        <p:txBody>
          <a:bodyPr/>
          <a:lstStyle/>
          <a:p>
            <a:pPr marL="514350" indent="-514350">
              <a:buFont typeface="Arial" charset="0"/>
              <a:buNone/>
              <a:defRPr/>
            </a:pPr>
            <a:r>
              <a:rPr lang="en-US" b="1" dirty="0" smtClean="0">
                <a:solidFill>
                  <a:schemeClr val="accent3">
                    <a:lumMod val="50000"/>
                  </a:schemeClr>
                </a:solidFill>
              </a:rPr>
              <a:t>Strengthen the enabling environment for investments in </a:t>
            </a:r>
            <a:r>
              <a:rPr lang="en-US" b="1" dirty="0" err="1" smtClean="0">
                <a:solidFill>
                  <a:schemeClr val="accent3">
                    <a:lumMod val="50000"/>
                  </a:schemeClr>
                </a:solidFill>
              </a:rPr>
              <a:t>biofortified</a:t>
            </a:r>
            <a:r>
              <a:rPr lang="en-US" b="1" dirty="0" smtClean="0">
                <a:solidFill>
                  <a:schemeClr val="accent3">
                    <a:lumMod val="50000"/>
                  </a:schemeClr>
                </a:solidFill>
              </a:rPr>
              <a:t> crops</a:t>
            </a:r>
          </a:p>
          <a:p>
            <a:pPr marL="514350" indent="-514350">
              <a:buFont typeface="Arial" charset="0"/>
              <a:buNone/>
              <a:defRPr/>
            </a:pPr>
            <a:r>
              <a:rPr lang="en-US" sz="2800" b="1" dirty="0" smtClean="0">
                <a:solidFill>
                  <a:schemeClr val="accent1">
                    <a:lumMod val="50000"/>
                  </a:schemeClr>
                </a:solidFill>
              </a:rPr>
              <a:t>1.1 </a:t>
            </a:r>
            <a:r>
              <a:rPr lang="en-US" sz="2800" dirty="0" smtClean="0">
                <a:solidFill>
                  <a:schemeClr val="accent1">
                    <a:lumMod val="50000"/>
                  </a:schemeClr>
                </a:solidFill>
              </a:rPr>
              <a:t>Situational analysis and needs assessment concluded</a:t>
            </a:r>
          </a:p>
          <a:p>
            <a:pPr marL="1314450" lvl="2" indent="-514350">
              <a:buFont typeface="Arial" charset="0"/>
              <a:buNone/>
              <a:defRPr/>
            </a:pPr>
            <a:r>
              <a:rPr lang="en-US" dirty="0" smtClean="0">
                <a:solidFill>
                  <a:schemeClr val="accent1">
                    <a:lumMod val="50000"/>
                  </a:schemeClr>
                </a:solidFill>
              </a:rPr>
              <a:t>-country resource mobilization strategy/plan developed</a:t>
            </a:r>
          </a:p>
          <a:p>
            <a:pPr marL="1314450" lvl="2" indent="-514350">
              <a:buFont typeface="Arial" charset="0"/>
              <a:buNone/>
              <a:defRPr/>
            </a:pPr>
            <a:r>
              <a:rPr lang="en-US" dirty="0" smtClean="0">
                <a:solidFill>
                  <a:schemeClr val="accent1">
                    <a:lumMod val="50000"/>
                  </a:schemeClr>
                </a:solidFill>
              </a:rPr>
              <a:t>-country to establish </a:t>
            </a:r>
            <a:r>
              <a:rPr lang="en-US" dirty="0" err="1" smtClean="0">
                <a:solidFill>
                  <a:schemeClr val="accent1">
                    <a:lumMod val="50000"/>
                  </a:schemeClr>
                </a:solidFill>
              </a:rPr>
              <a:t>mult-sectoral</a:t>
            </a:r>
            <a:r>
              <a:rPr lang="en-US" dirty="0" smtClean="0">
                <a:solidFill>
                  <a:schemeClr val="accent1">
                    <a:lumMod val="50000"/>
                  </a:schemeClr>
                </a:solidFill>
              </a:rPr>
              <a:t> platform</a:t>
            </a:r>
          </a:p>
          <a:p>
            <a:pPr marL="514350" indent="-514350">
              <a:buFont typeface="Arial" charset="0"/>
              <a:buNone/>
              <a:defRPr/>
            </a:pPr>
            <a:r>
              <a:rPr lang="en-US" dirty="0" smtClean="0">
                <a:solidFill>
                  <a:schemeClr val="accent1">
                    <a:lumMod val="50000"/>
                  </a:schemeClr>
                </a:solidFill>
              </a:rPr>
              <a:t>1.2 </a:t>
            </a:r>
            <a:r>
              <a:rPr lang="en-US" sz="2800" dirty="0" smtClean="0">
                <a:solidFill>
                  <a:schemeClr val="accent1">
                    <a:lumMod val="50000"/>
                  </a:schemeClr>
                </a:solidFill>
              </a:rPr>
              <a:t>Strengthen capacity of </a:t>
            </a:r>
            <a:r>
              <a:rPr lang="en-GB" sz="2800" dirty="0" smtClean="0">
                <a:solidFill>
                  <a:schemeClr val="accent1">
                    <a:lumMod val="50000"/>
                  </a:schemeClr>
                </a:solidFill>
              </a:rPr>
              <a:t>advocates</a:t>
            </a:r>
          </a:p>
          <a:p>
            <a:pPr marL="514350" indent="-514350">
              <a:buFont typeface="Arial" charset="0"/>
              <a:buNone/>
              <a:defRPr/>
            </a:pPr>
            <a:r>
              <a:rPr lang="en-GB" sz="2800" dirty="0" smtClean="0">
                <a:solidFill>
                  <a:schemeClr val="accent1">
                    <a:lumMod val="50000"/>
                  </a:schemeClr>
                </a:solidFill>
              </a:rPr>
              <a:t>1.3 Implementation of the advocacy strategy</a:t>
            </a:r>
          </a:p>
          <a:p>
            <a:pPr marL="514350" indent="-514350">
              <a:buFont typeface="Arial" charset="0"/>
              <a:buNone/>
              <a:defRPr/>
            </a:pPr>
            <a:r>
              <a:rPr lang="en-GB" sz="2800" dirty="0" smtClean="0">
                <a:solidFill>
                  <a:schemeClr val="accent1">
                    <a:lumMod val="50000"/>
                  </a:schemeClr>
                </a:solidFill>
              </a:rPr>
              <a:t>1.4 At least  $5M committed for biofortification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457200" y="274638"/>
            <a:ext cx="8229600" cy="792162"/>
          </a:xfrm>
        </p:spPr>
        <p:txBody>
          <a:bodyPr/>
          <a:lstStyle/>
          <a:p>
            <a:r>
              <a:rPr lang="en-US" altLang="en-US" sz="2400" b="1" smtClean="0"/>
              <a:t>Illindi Village –Launch of 4 years OFSP plan</a:t>
            </a:r>
          </a:p>
        </p:txBody>
      </p:sp>
      <p:pic>
        <p:nvPicPr>
          <p:cNvPr id="21507" name="Picture 4" descr="F:\BNFB Pictures\SRI Kibaha Seed Multiplication Training 26-27Sept16\Kiddos Photos\2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8077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457200" y="274638"/>
            <a:ext cx="8229600" cy="411162"/>
          </a:xfrm>
        </p:spPr>
        <p:txBody>
          <a:bodyPr/>
          <a:lstStyle/>
          <a:p>
            <a:r>
              <a:rPr lang="en-US" altLang="en-US" sz="3600" smtClean="0"/>
              <a:t>Challenges</a:t>
            </a:r>
          </a:p>
        </p:txBody>
      </p:sp>
      <p:sp>
        <p:nvSpPr>
          <p:cNvPr id="22531" name="Content Placeholder 3"/>
          <p:cNvSpPr>
            <a:spLocks noGrp="1"/>
          </p:cNvSpPr>
          <p:nvPr>
            <p:ph idx="1"/>
          </p:nvPr>
        </p:nvSpPr>
        <p:spPr>
          <a:xfrm>
            <a:off x="457200" y="990600"/>
            <a:ext cx="8229600" cy="5135563"/>
          </a:xfrm>
        </p:spPr>
        <p:txBody>
          <a:bodyPr/>
          <a:lstStyle/>
          <a:p>
            <a:r>
              <a:rPr lang="en-US" altLang="en-US" smtClean="0"/>
              <a:t>Dry weather, delayed on-set of the rains in the central zone (Dodoma, Singida), could be a challenge to multipliers</a:t>
            </a:r>
          </a:p>
          <a:p>
            <a:r>
              <a:rPr lang="en-US" altLang="en-US" smtClean="0"/>
              <a:t>High demand of OFSP seeds</a:t>
            </a:r>
          </a:p>
          <a:p>
            <a:pPr>
              <a:buFont typeface="Arial" panose="020B0604020202020204" pitchFamily="34" charset="0"/>
              <a:buNone/>
            </a:pPr>
            <a:r>
              <a:rPr lang="en-US" altLang="en-US" smtClean="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792162"/>
          </a:xfrm>
        </p:spPr>
        <p:txBody>
          <a:bodyPr/>
          <a:lstStyle/>
          <a:p>
            <a:r>
              <a:rPr lang="en-US" altLang="en-US" sz="3200" smtClean="0"/>
              <a:t>Lessons learned</a:t>
            </a:r>
          </a:p>
        </p:txBody>
      </p:sp>
      <p:sp>
        <p:nvSpPr>
          <p:cNvPr id="23555" name="Content Placeholder 2"/>
          <p:cNvSpPr>
            <a:spLocks noGrp="1"/>
          </p:cNvSpPr>
          <p:nvPr>
            <p:ph idx="1"/>
          </p:nvPr>
        </p:nvSpPr>
        <p:spPr>
          <a:xfrm>
            <a:off x="381000" y="1219200"/>
            <a:ext cx="8229600" cy="4525963"/>
          </a:xfrm>
        </p:spPr>
        <p:txBody>
          <a:bodyPr/>
          <a:lstStyle/>
          <a:p>
            <a:r>
              <a:rPr lang="en-US" altLang="en-US" smtClean="0"/>
              <a:t>We experience RAC I trickle down effects-investment from Phase 1</a:t>
            </a:r>
          </a:p>
          <a:p>
            <a:r>
              <a:rPr lang="en-US" altLang="en-US" smtClean="0"/>
              <a:t>Variety Ejumula is doing well in Dodoma- a low incidence area</a:t>
            </a:r>
          </a:p>
          <a:p>
            <a:endParaRPr lang="en-US" alt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229600" cy="792162"/>
          </a:xfrm>
        </p:spPr>
        <p:txBody>
          <a:bodyPr/>
          <a:lstStyle/>
          <a:p>
            <a:r>
              <a:rPr lang="en-US" altLang="en-US" sz="2800" b="1" smtClean="0"/>
              <a:t>Workplan</a:t>
            </a:r>
          </a:p>
        </p:txBody>
      </p:sp>
      <p:graphicFrame>
        <p:nvGraphicFramePr>
          <p:cNvPr id="4" name="Content Placeholder 3"/>
          <p:cNvGraphicFramePr>
            <a:graphicFrameLocks noGrp="1"/>
          </p:cNvGraphicFramePr>
          <p:nvPr>
            <p:ph idx="1"/>
          </p:nvPr>
        </p:nvGraphicFramePr>
        <p:xfrm>
          <a:off x="228600" y="1219200"/>
          <a:ext cx="8686797" cy="3571876"/>
        </p:xfrm>
        <a:graphic>
          <a:graphicData uri="http://schemas.openxmlformats.org/drawingml/2006/table">
            <a:tbl>
              <a:tblPr firstRow="1" bandRow="1">
                <a:tableStyleId>{616DA210-FB5B-4158-B5E0-FEB733F419BA}</a:tableStyleId>
              </a:tblPr>
              <a:tblGrid>
                <a:gridCol w="1981202">
                  <a:extLst>
                    <a:ext uri="{9D8B030D-6E8A-4147-A177-3AD203B41FA5}"/>
                  </a:extLst>
                </a:gridCol>
                <a:gridCol w="609600">
                  <a:extLst>
                    <a:ext uri="{9D8B030D-6E8A-4147-A177-3AD203B41FA5}"/>
                  </a:extLst>
                </a:gridCol>
                <a:gridCol w="533400">
                  <a:extLst>
                    <a:ext uri="{9D8B030D-6E8A-4147-A177-3AD203B41FA5}"/>
                  </a:extLst>
                </a:gridCol>
                <a:gridCol w="533400">
                  <a:extLst>
                    <a:ext uri="{9D8B030D-6E8A-4147-A177-3AD203B41FA5}"/>
                  </a:extLst>
                </a:gridCol>
                <a:gridCol w="609600">
                  <a:extLst>
                    <a:ext uri="{9D8B030D-6E8A-4147-A177-3AD203B41FA5}"/>
                  </a:extLst>
                </a:gridCol>
                <a:gridCol w="533400">
                  <a:extLst>
                    <a:ext uri="{9D8B030D-6E8A-4147-A177-3AD203B41FA5}"/>
                  </a:extLst>
                </a:gridCol>
                <a:gridCol w="609600">
                  <a:extLst>
                    <a:ext uri="{9D8B030D-6E8A-4147-A177-3AD203B41FA5}"/>
                  </a:extLst>
                </a:gridCol>
                <a:gridCol w="533400">
                  <a:extLst>
                    <a:ext uri="{9D8B030D-6E8A-4147-A177-3AD203B41FA5}"/>
                  </a:extLst>
                </a:gridCol>
                <a:gridCol w="457200">
                  <a:extLst>
                    <a:ext uri="{9D8B030D-6E8A-4147-A177-3AD203B41FA5}"/>
                  </a:extLst>
                </a:gridCol>
                <a:gridCol w="609600">
                  <a:extLst>
                    <a:ext uri="{9D8B030D-6E8A-4147-A177-3AD203B41FA5}"/>
                  </a:extLst>
                </a:gridCol>
                <a:gridCol w="533400">
                  <a:extLst>
                    <a:ext uri="{9D8B030D-6E8A-4147-A177-3AD203B41FA5}"/>
                  </a:extLst>
                </a:gridCol>
                <a:gridCol w="533400">
                  <a:extLst>
                    <a:ext uri="{9D8B030D-6E8A-4147-A177-3AD203B41FA5}"/>
                  </a:extLst>
                </a:gridCol>
                <a:gridCol w="609595">
                  <a:extLst>
                    <a:ext uri="{9D8B030D-6E8A-4147-A177-3AD203B41FA5}"/>
                  </a:extLst>
                </a:gridCol>
              </a:tblGrid>
              <a:tr h="370906">
                <a:tc>
                  <a:txBody>
                    <a:bodyPr/>
                    <a:lstStyle/>
                    <a:p>
                      <a:endParaRPr lang="en-US" sz="1800" dirty="0"/>
                    </a:p>
                  </a:txBody>
                  <a:tcPr marT="45728" marB="45728"/>
                </a:tc>
                <a:tc>
                  <a:txBody>
                    <a:bodyPr/>
                    <a:lstStyle/>
                    <a:p>
                      <a:r>
                        <a:rPr lang="en-US" sz="1800" dirty="0"/>
                        <a:t>Dec</a:t>
                      </a:r>
                    </a:p>
                  </a:txBody>
                  <a:tcPr marT="45728" marB="45728"/>
                </a:tc>
                <a:tc>
                  <a:txBody>
                    <a:bodyPr/>
                    <a:lstStyle/>
                    <a:p>
                      <a:r>
                        <a:rPr lang="en-US" sz="1800" dirty="0"/>
                        <a:t>Jan</a:t>
                      </a:r>
                    </a:p>
                  </a:txBody>
                  <a:tcPr marT="45728" marB="45728"/>
                </a:tc>
                <a:tc>
                  <a:txBody>
                    <a:bodyPr/>
                    <a:lstStyle/>
                    <a:p>
                      <a:r>
                        <a:rPr lang="en-US" sz="1800" dirty="0"/>
                        <a:t>Feb</a:t>
                      </a:r>
                    </a:p>
                  </a:txBody>
                  <a:tcPr marT="45728" marB="45728"/>
                </a:tc>
                <a:tc>
                  <a:txBody>
                    <a:bodyPr/>
                    <a:lstStyle/>
                    <a:p>
                      <a:r>
                        <a:rPr lang="en-US" sz="1800" dirty="0"/>
                        <a:t>Mar</a:t>
                      </a:r>
                    </a:p>
                  </a:txBody>
                  <a:tcPr marT="45728" marB="45728"/>
                </a:tc>
                <a:tc>
                  <a:txBody>
                    <a:bodyPr/>
                    <a:lstStyle/>
                    <a:p>
                      <a:r>
                        <a:rPr lang="en-US" sz="1800" dirty="0"/>
                        <a:t>Apr</a:t>
                      </a:r>
                    </a:p>
                  </a:txBody>
                  <a:tcPr marT="45728" marB="45728"/>
                </a:tc>
                <a:tc>
                  <a:txBody>
                    <a:bodyPr/>
                    <a:lstStyle/>
                    <a:p>
                      <a:r>
                        <a:rPr lang="en-US" sz="1800" dirty="0"/>
                        <a:t>May</a:t>
                      </a:r>
                    </a:p>
                  </a:txBody>
                  <a:tcPr marT="45728" marB="45728"/>
                </a:tc>
                <a:tc>
                  <a:txBody>
                    <a:bodyPr/>
                    <a:lstStyle/>
                    <a:p>
                      <a:r>
                        <a:rPr lang="en-US" sz="1800" dirty="0"/>
                        <a:t>Jun</a:t>
                      </a:r>
                    </a:p>
                  </a:txBody>
                  <a:tcPr marT="45728" marB="45728"/>
                </a:tc>
                <a:tc>
                  <a:txBody>
                    <a:bodyPr/>
                    <a:lstStyle/>
                    <a:p>
                      <a:r>
                        <a:rPr lang="en-US" sz="1800" dirty="0"/>
                        <a:t>Jul</a:t>
                      </a:r>
                    </a:p>
                  </a:txBody>
                  <a:tcPr marT="45728" marB="45728"/>
                </a:tc>
                <a:tc>
                  <a:txBody>
                    <a:bodyPr/>
                    <a:lstStyle/>
                    <a:p>
                      <a:r>
                        <a:rPr lang="en-US" sz="1800" dirty="0"/>
                        <a:t>Aug</a:t>
                      </a:r>
                    </a:p>
                  </a:txBody>
                  <a:tcPr marT="45728" marB="45728"/>
                </a:tc>
                <a:tc>
                  <a:txBody>
                    <a:bodyPr/>
                    <a:lstStyle/>
                    <a:p>
                      <a:r>
                        <a:rPr lang="en-US" sz="1800" dirty="0"/>
                        <a:t>Sep</a:t>
                      </a:r>
                    </a:p>
                  </a:txBody>
                  <a:tcPr marT="45728" marB="45728"/>
                </a:tc>
                <a:tc>
                  <a:txBody>
                    <a:bodyPr/>
                    <a:lstStyle/>
                    <a:p>
                      <a:r>
                        <a:rPr lang="en-US" sz="1800" dirty="0"/>
                        <a:t>Oct</a:t>
                      </a:r>
                    </a:p>
                  </a:txBody>
                  <a:tcPr marT="45728" marB="45728"/>
                </a:tc>
                <a:tc>
                  <a:txBody>
                    <a:bodyPr/>
                    <a:lstStyle/>
                    <a:p>
                      <a:r>
                        <a:rPr lang="en-US" sz="1800" dirty="0"/>
                        <a:t>Nov</a:t>
                      </a:r>
                    </a:p>
                  </a:txBody>
                  <a:tcPr marT="45728" marB="45728"/>
                </a:tc>
                <a:extLst>
                  <a:ext uri="{0D108BD9-81ED-4DB2-BD59-A6C34878D82A}"/>
                </a:extLst>
              </a:tr>
              <a:tr h="640194">
                <a:tc>
                  <a:txBody>
                    <a:bodyPr/>
                    <a:lstStyle/>
                    <a:p>
                      <a:r>
                        <a:rPr lang="en-US" sz="1800" dirty="0"/>
                        <a:t>Pre-basic seed multiplication</a:t>
                      </a:r>
                    </a:p>
                  </a:txBody>
                  <a:tcPr marT="45728" marB="45728"/>
                </a:tc>
                <a:tc>
                  <a:txBody>
                    <a:bodyPr/>
                    <a:lstStyle/>
                    <a:p>
                      <a:endParaRPr lang="en-US" sz="1800" dirty="0"/>
                    </a:p>
                  </a:txBody>
                  <a:tcPr marT="45728" marB="45728">
                    <a:solidFill>
                      <a:srgbClr val="92D050">
                        <a:alpha val="20000"/>
                      </a:srgbClr>
                    </a:solidFill>
                  </a:tcPr>
                </a:tc>
                <a:tc>
                  <a:txBody>
                    <a:bodyPr/>
                    <a:lstStyle/>
                    <a:p>
                      <a:endParaRPr lang="en-US" sz="1800" dirty="0"/>
                    </a:p>
                  </a:txBody>
                  <a:tcPr marT="45728" marB="45728">
                    <a:solidFill>
                      <a:srgbClr val="92D050">
                        <a:alpha val="20000"/>
                      </a:srgbClr>
                    </a:solidFill>
                  </a:tcPr>
                </a:tc>
                <a:tc>
                  <a:txBody>
                    <a:bodyPr/>
                    <a:lstStyle/>
                    <a:p>
                      <a:endParaRPr lang="en-US" sz="1800" dirty="0"/>
                    </a:p>
                  </a:txBody>
                  <a:tcPr marT="45728" marB="45728">
                    <a:solidFill>
                      <a:srgbClr val="92D050">
                        <a:alpha val="20000"/>
                      </a:srgbClr>
                    </a:solidFill>
                  </a:tcPr>
                </a:tc>
                <a:tc>
                  <a:txBody>
                    <a:bodyPr/>
                    <a:lstStyle/>
                    <a:p>
                      <a:endParaRPr lang="en-US" sz="1800"/>
                    </a:p>
                  </a:txBody>
                  <a:tcPr marT="45728" marB="45728"/>
                </a:tc>
                <a:tc>
                  <a:txBody>
                    <a:bodyPr/>
                    <a:lstStyle/>
                    <a:p>
                      <a:endParaRPr lang="en-US" sz="1800"/>
                    </a:p>
                  </a:txBody>
                  <a:tcPr marT="45728" marB="45728"/>
                </a:tc>
                <a:tc>
                  <a:txBody>
                    <a:bodyPr/>
                    <a:lstStyle/>
                    <a:p>
                      <a:endParaRPr lang="en-US" sz="1800"/>
                    </a:p>
                  </a:txBody>
                  <a:tcPr marT="45728" marB="45728"/>
                </a:tc>
                <a:tc>
                  <a:txBody>
                    <a:bodyPr/>
                    <a:lstStyle/>
                    <a:p>
                      <a:endParaRPr lang="en-US" sz="1800"/>
                    </a:p>
                  </a:txBody>
                  <a:tcPr marT="45728" marB="45728"/>
                </a:tc>
                <a:tc>
                  <a:txBody>
                    <a:bodyPr/>
                    <a:lstStyle/>
                    <a:p>
                      <a:endParaRPr lang="en-US" sz="1800"/>
                    </a:p>
                  </a:txBody>
                  <a:tcPr marT="45728" marB="45728"/>
                </a:tc>
                <a:tc>
                  <a:txBody>
                    <a:bodyPr/>
                    <a:lstStyle/>
                    <a:p>
                      <a:endParaRPr lang="en-US" sz="1800" dirty="0"/>
                    </a:p>
                  </a:txBody>
                  <a:tcPr marT="45728" marB="45728">
                    <a:solidFill>
                      <a:srgbClr val="92D050">
                        <a:alpha val="20000"/>
                      </a:srgbClr>
                    </a:solidFill>
                  </a:tcPr>
                </a:tc>
                <a:tc>
                  <a:txBody>
                    <a:bodyPr/>
                    <a:lstStyle/>
                    <a:p>
                      <a:endParaRPr lang="en-US" sz="1800" dirty="0"/>
                    </a:p>
                  </a:txBody>
                  <a:tcPr marT="45728" marB="45728">
                    <a:solidFill>
                      <a:srgbClr val="92D050">
                        <a:alpha val="20000"/>
                      </a:srgbClr>
                    </a:solidFill>
                  </a:tcPr>
                </a:tc>
                <a:tc>
                  <a:txBody>
                    <a:bodyPr/>
                    <a:lstStyle/>
                    <a:p>
                      <a:endParaRPr lang="en-US" sz="1800" dirty="0"/>
                    </a:p>
                  </a:txBody>
                  <a:tcPr marT="45728" marB="45728">
                    <a:solidFill>
                      <a:srgbClr val="92D050">
                        <a:alpha val="20000"/>
                      </a:srgbClr>
                    </a:solidFill>
                  </a:tcPr>
                </a:tc>
                <a:tc>
                  <a:txBody>
                    <a:bodyPr/>
                    <a:lstStyle/>
                    <a:p>
                      <a:endParaRPr lang="en-US" sz="1800" dirty="0"/>
                    </a:p>
                  </a:txBody>
                  <a:tcPr marT="45728" marB="45728">
                    <a:solidFill>
                      <a:srgbClr val="92D050">
                        <a:alpha val="20000"/>
                      </a:srgbClr>
                    </a:solidFill>
                  </a:tcPr>
                </a:tc>
                <a:extLst>
                  <a:ext uri="{0D108BD9-81ED-4DB2-BD59-A6C34878D82A}"/>
                </a:extLst>
              </a:tr>
              <a:tr h="640194">
                <a:tc>
                  <a:txBody>
                    <a:bodyPr/>
                    <a:lstStyle/>
                    <a:p>
                      <a:r>
                        <a:rPr lang="en-US" sz="1800" dirty="0"/>
                        <a:t>Training of lead farmers</a:t>
                      </a:r>
                    </a:p>
                  </a:txBody>
                  <a:tcPr marT="45728" marB="45728"/>
                </a:tc>
                <a:tc>
                  <a:txBody>
                    <a:bodyPr/>
                    <a:lstStyle/>
                    <a:p>
                      <a:endParaRPr lang="en-US" sz="1800"/>
                    </a:p>
                  </a:txBody>
                  <a:tcPr marT="45728" marB="45728"/>
                </a:tc>
                <a:tc>
                  <a:txBody>
                    <a:bodyPr/>
                    <a:lstStyle/>
                    <a:p>
                      <a:endParaRPr lang="en-US" sz="1800" dirty="0"/>
                    </a:p>
                  </a:txBody>
                  <a:tcPr marT="45728" marB="45728">
                    <a:solidFill>
                      <a:srgbClr val="92D050"/>
                    </a:solidFill>
                  </a:tcPr>
                </a:tc>
                <a:tc>
                  <a:txBody>
                    <a:bodyPr/>
                    <a:lstStyle/>
                    <a:p>
                      <a:endParaRPr lang="en-US" sz="1800" dirty="0"/>
                    </a:p>
                  </a:txBody>
                  <a:tcPr marT="45728" marB="45728">
                    <a:solidFill>
                      <a:srgbClr val="92D050"/>
                    </a:solidFill>
                  </a:tcPr>
                </a:tc>
                <a:tc>
                  <a:txBody>
                    <a:bodyPr/>
                    <a:lstStyle/>
                    <a:p>
                      <a:endParaRPr lang="en-US" sz="1800"/>
                    </a:p>
                  </a:txBody>
                  <a:tcPr marT="45728" marB="45728"/>
                </a:tc>
                <a:tc>
                  <a:txBody>
                    <a:bodyPr/>
                    <a:lstStyle/>
                    <a:p>
                      <a:endParaRPr lang="en-US" sz="1800"/>
                    </a:p>
                  </a:txBody>
                  <a:tcPr marT="45728" marB="45728"/>
                </a:tc>
                <a:tc>
                  <a:txBody>
                    <a:bodyPr/>
                    <a:lstStyle/>
                    <a:p>
                      <a:endParaRPr lang="en-US" sz="1800"/>
                    </a:p>
                  </a:txBody>
                  <a:tcPr marT="45728" marB="45728"/>
                </a:tc>
                <a:tc>
                  <a:txBody>
                    <a:bodyPr/>
                    <a:lstStyle/>
                    <a:p>
                      <a:endParaRPr lang="en-US" sz="1800"/>
                    </a:p>
                  </a:txBody>
                  <a:tcPr marT="45728" marB="45728"/>
                </a:tc>
                <a:tc>
                  <a:txBody>
                    <a:bodyPr/>
                    <a:lstStyle/>
                    <a:p>
                      <a:endParaRPr lang="en-US" sz="1800"/>
                    </a:p>
                  </a:txBody>
                  <a:tcPr marT="45728" marB="45728"/>
                </a:tc>
                <a:tc>
                  <a:txBody>
                    <a:bodyPr/>
                    <a:lstStyle/>
                    <a:p>
                      <a:endParaRPr lang="en-US" sz="1800"/>
                    </a:p>
                  </a:txBody>
                  <a:tcPr marT="45728" marB="45728"/>
                </a:tc>
                <a:tc>
                  <a:txBody>
                    <a:bodyPr/>
                    <a:lstStyle/>
                    <a:p>
                      <a:endParaRPr lang="en-US" sz="1800"/>
                    </a:p>
                  </a:txBody>
                  <a:tcPr marT="45728" marB="45728"/>
                </a:tc>
                <a:tc>
                  <a:txBody>
                    <a:bodyPr/>
                    <a:lstStyle/>
                    <a:p>
                      <a:endParaRPr lang="en-US" sz="1800"/>
                    </a:p>
                  </a:txBody>
                  <a:tcPr marT="45728" marB="45728"/>
                </a:tc>
                <a:tc>
                  <a:txBody>
                    <a:bodyPr/>
                    <a:lstStyle/>
                    <a:p>
                      <a:endParaRPr lang="en-US" sz="1800"/>
                    </a:p>
                  </a:txBody>
                  <a:tcPr marT="45728" marB="45728"/>
                </a:tc>
                <a:extLst>
                  <a:ext uri="{0D108BD9-81ED-4DB2-BD59-A6C34878D82A}"/>
                </a:extLst>
              </a:tr>
              <a:tr h="640194">
                <a:tc>
                  <a:txBody>
                    <a:bodyPr/>
                    <a:lstStyle/>
                    <a:p>
                      <a:r>
                        <a:rPr lang="en-US" sz="1800" dirty="0"/>
                        <a:t>Dissemination of vines</a:t>
                      </a:r>
                    </a:p>
                  </a:txBody>
                  <a:tcPr marT="45728" marB="45728"/>
                </a:tc>
                <a:tc>
                  <a:txBody>
                    <a:bodyPr/>
                    <a:lstStyle/>
                    <a:p>
                      <a:endParaRPr lang="en-US" sz="1800"/>
                    </a:p>
                  </a:txBody>
                  <a:tcPr marT="45728" marB="45728"/>
                </a:tc>
                <a:tc>
                  <a:txBody>
                    <a:bodyPr/>
                    <a:lstStyle/>
                    <a:p>
                      <a:endParaRPr lang="en-US" sz="1800"/>
                    </a:p>
                  </a:txBody>
                  <a:tcPr marT="45728" marB="45728"/>
                </a:tc>
                <a:tc>
                  <a:txBody>
                    <a:bodyPr/>
                    <a:lstStyle/>
                    <a:p>
                      <a:endParaRPr lang="en-US" sz="1800" dirty="0"/>
                    </a:p>
                  </a:txBody>
                  <a:tcPr marT="45728" marB="45728">
                    <a:solidFill>
                      <a:srgbClr val="FFC000">
                        <a:alpha val="20000"/>
                      </a:srgbClr>
                    </a:solidFill>
                  </a:tcPr>
                </a:tc>
                <a:tc>
                  <a:txBody>
                    <a:bodyPr/>
                    <a:lstStyle/>
                    <a:p>
                      <a:endParaRPr lang="en-US" sz="1800" dirty="0"/>
                    </a:p>
                  </a:txBody>
                  <a:tcPr marT="45728" marB="45728">
                    <a:solidFill>
                      <a:srgbClr val="FFC000">
                        <a:alpha val="20000"/>
                      </a:srgbClr>
                    </a:solidFill>
                  </a:tcPr>
                </a:tc>
                <a:tc>
                  <a:txBody>
                    <a:bodyPr/>
                    <a:lstStyle/>
                    <a:p>
                      <a:endParaRPr lang="en-US" sz="1800" dirty="0"/>
                    </a:p>
                  </a:txBody>
                  <a:tcPr marT="45728" marB="45728">
                    <a:solidFill>
                      <a:srgbClr val="FFC000">
                        <a:alpha val="20000"/>
                      </a:srgbClr>
                    </a:solidFill>
                  </a:tcPr>
                </a:tc>
                <a:tc>
                  <a:txBody>
                    <a:bodyPr/>
                    <a:lstStyle/>
                    <a:p>
                      <a:endParaRPr lang="en-US" sz="1800"/>
                    </a:p>
                  </a:txBody>
                  <a:tcPr marT="45728" marB="45728"/>
                </a:tc>
                <a:tc>
                  <a:txBody>
                    <a:bodyPr/>
                    <a:lstStyle/>
                    <a:p>
                      <a:endParaRPr lang="en-US" sz="1800"/>
                    </a:p>
                  </a:txBody>
                  <a:tcPr marT="45728" marB="45728"/>
                </a:tc>
                <a:tc>
                  <a:txBody>
                    <a:bodyPr/>
                    <a:lstStyle/>
                    <a:p>
                      <a:endParaRPr lang="en-US" sz="1800"/>
                    </a:p>
                  </a:txBody>
                  <a:tcPr marT="45728" marB="45728"/>
                </a:tc>
                <a:tc>
                  <a:txBody>
                    <a:bodyPr/>
                    <a:lstStyle/>
                    <a:p>
                      <a:endParaRPr lang="en-US" sz="1800" dirty="0"/>
                    </a:p>
                  </a:txBody>
                  <a:tcPr marT="45728" marB="45728">
                    <a:solidFill>
                      <a:srgbClr val="FFC000">
                        <a:alpha val="20000"/>
                      </a:srgbClr>
                    </a:solidFill>
                  </a:tcPr>
                </a:tc>
                <a:tc>
                  <a:txBody>
                    <a:bodyPr/>
                    <a:lstStyle/>
                    <a:p>
                      <a:endParaRPr lang="en-US" sz="1800" dirty="0"/>
                    </a:p>
                  </a:txBody>
                  <a:tcPr marT="45728" marB="45728">
                    <a:solidFill>
                      <a:srgbClr val="FFC000">
                        <a:alpha val="20000"/>
                      </a:srgbClr>
                    </a:solidFill>
                  </a:tcPr>
                </a:tc>
                <a:tc>
                  <a:txBody>
                    <a:bodyPr/>
                    <a:lstStyle/>
                    <a:p>
                      <a:endParaRPr lang="en-US" sz="1800" dirty="0"/>
                    </a:p>
                  </a:txBody>
                  <a:tcPr marT="45728" marB="45728">
                    <a:solidFill>
                      <a:srgbClr val="FFC000">
                        <a:alpha val="20000"/>
                      </a:srgbClr>
                    </a:solidFill>
                  </a:tcPr>
                </a:tc>
                <a:tc>
                  <a:txBody>
                    <a:bodyPr/>
                    <a:lstStyle/>
                    <a:p>
                      <a:endParaRPr lang="en-US" sz="1800" dirty="0"/>
                    </a:p>
                  </a:txBody>
                  <a:tcPr marT="45728" marB="45728">
                    <a:solidFill>
                      <a:srgbClr val="FFC000">
                        <a:alpha val="20000"/>
                      </a:srgbClr>
                    </a:solidFill>
                  </a:tcPr>
                </a:tc>
                <a:extLst>
                  <a:ext uri="{0D108BD9-81ED-4DB2-BD59-A6C34878D82A}"/>
                </a:extLst>
              </a:tr>
              <a:tr h="640194">
                <a:tc>
                  <a:txBody>
                    <a:bodyPr/>
                    <a:lstStyle/>
                    <a:p>
                      <a:r>
                        <a:rPr lang="en-US" sz="1800" dirty="0"/>
                        <a:t>Follow-up of seed multiplication</a:t>
                      </a:r>
                    </a:p>
                  </a:txBody>
                  <a:tcPr marT="45728" marB="45728"/>
                </a:tc>
                <a:tc>
                  <a:txBody>
                    <a:bodyPr/>
                    <a:lstStyle/>
                    <a:p>
                      <a:endParaRPr lang="en-US" sz="1800"/>
                    </a:p>
                  </a:txBody>
                  <a:tcPr marT="45728" marB="45728"/>
                </a:tc>
                <a:tc>
                  <a:txBody>
                    <a:bodyPr/>
                    <a:lstStyle/>
                    <a:p>
                      <a:endParaRPr lang="en-US" sz="1800"/>
                    </a:p>
                  </a:txBody>
                  <a:tcPr marT="45728" marB="45728"/>
                </a:tc>
                <a:tc>
                  <a:txBody>
                    <a:bodyPr/>
                    <a:lstStyle/>
                    <a:p>
                      <a:endParaRPr lang="en-US" sz="1800"/>
                    </a:p>
                  </a:txBody>
                  <a:tcPr marT="45728" marB="45728"/>
                </a:tc>
                <a:tc>
                  <a:txBody>
                    <a:bodyPr/>
                    <a:lstStyle/>
                    <a:p>
                      <a:endParaRPr lang="en-US" sz="1800" dirty="0"/>
                    </a:p>
                  </a:txBody>
                  <a:tcPr marT="45728" marB="45728">
                    <a:solidFill>
                      <a:srgbClr val="FFC000"/>
                    </a:solidFill>
                  </a:tcPr>
                </a:tc>
                <a:tc>
                  <a:txBody>
                    <a:bodyPr/>
                    <a:lstStyle/>
                    <a:p>
                      <a:endParaRPr lang="en-US" sz="1800" dirty="0"/>
                    </a:p>
                  </a:txBody>
                  <a:tcPr marT="45728" marB="45728">
                    <a:solidFill>
                      <a:srgbClr val="FFC000"/>
                    </a:solidFill>
                  </a:tcPr>
                </a:tc>
                <a:tc>
                  <a:txBody>
                    <a:bodyPr/>
                    <a:lstStyle/>
                    <a:p>
                      <a:endParaRPr lang="en-US" sz="1800" dirty="0"/>
                    </a:p>
                  </a:txBody>
                  <a:tcPr marT="45728" marB="45728">
                    <a:solidFill>
                      <a:srgbClr val="FFC000"/>
                    </a:solidFill>
                  </a:tcPr>
                </a:tc>
                <a:tc>
                  <a:txBody>
                    <a:bodyPr/>
                    <a:lstStyle/>
                    <a:p>
                      <a:endParaRPr lang="en-US" sz="1800" dirty="0"/>
                    </a:p>
                  </a:txBody>
                  <a:tcPr marT="45728" marB="45728">
                    <a:solidFill>
                      <a:srgbClr val="FFC000"/>
                    </a:solidFill>
                  </a:tcPr>
                </a:tc>
                <a:tc>
                  <a:txBody>
                    <a:bodyPr/>
                    <a:lstStyle/>
                    <a:p>
                      <a:endParaRPr lang="en-US" sz="1800" dirty="0"/>
                    </a:p>
                  </a:txBody>
                  <a:tcPr marT="45728" marB="45728">
                    <a:solidFill>
                      <a:srgbClr val="FFC000"/>
                    </a:solidFill>
                  </a:tcPr>
                </a:tc>
                <a:tc>
                  <a:txBody>
                    <a:bodyPr/>
                    <a:lstStyle/>
                    <a:p>
                      <a:endParaRPr lang="en-US" sz="1800" dirty="0"/>
                    </a:p>
                  </a:txBody>
                  <a:tcPr marT="45728" marB="45728">
                    <a:solidFill>
                      <a:srgbClr val="FFC000"/>
                    </a:solidFill>
                  </a:tcPr>
                </a:tc>
                <a:tc>
                  <a:txBody>
                    <a:bodyPr/>
                    <a:lstStyle/>
                    <a:p>
                      <a:endParaRPr lang="en-US" sz="1800"/>
                    </a:p>
                  </a:txBody>
                  <a:tcPr marT="45728" marB="45728"/>
                </a:tc>
                <a:tc>
                  <a:txBody>
                    <a:bodyPr/>
                    <a:lstStyle/>
                    <a:p>
                      <a:endParaRPr lang="en-US" sz="1800" dirty="0"/>
                    </a:p>
                  </a:txBody>
                  <a:tcPr marT="45728" marB="45728"/>
                </a:tc>
                <a:tc>
                  <a:txBody>
                    <a:bodyPr/>
                    <a:lstStyle/>
                    <a:p>
                      <a:endParaRPr lang="en-US" sz="1800"/>
                    </a:p>
                  </a:txBody>
                  <a:tcPr marT="45728" marB="45728"/>
                </a:tc>
                <a:extLst>
                  <a:ext uri="{0D108BD9-81ED-4DB2-BD59-A6C34878D82A}"/>
                </a:extLst>
              </a:tr>
              <a:tr h="640194">
                <a:tc>
                  <a:txBody>
                    <a:bodyPr/>
                    <a:lstStyle/>
                    <a:p>
                      <a:r>
                        <a:rPr lang="en-US" sz="1800" dirty="0"/>
                        <a:t>Initiate link farmers-processors</a:t>
                      </a:r>
                    </a:p>
                  </a:txBody>
                  <a:tcPr marT="45728" marB="45728"/>
                </a:tc>
                <a:tc>
                  <a:txBody>
                    <a:bodyPr/>
                    <a:lstStyle/>
                    <a:p>
                      <a:endParaRPr lang="en-US" sz="1800" dirty="0"/>
                    </a:p>
                  </a:txBody>
                  <a:tcPr marT="45728" marB="45728">
                    <a:solidFill>
                      <a:srgbClr val="92D050">
                        <a:alpha val="20000"/>
                      </a:srgbClr>
                    </a:solidFill>
                  </a:tcPr>
                </a:tc>
                <a:tc>
                  <a:txBody>
                    <a:bodyPr/>
                    <a:lstStyle/>
                    <a:p>
                      <a:endParaRPr lang="en-US" sz="1800" dirty="0"/>
                    </a:p>
                  </a:txBody>
                  <a:tcPr marT="45728" marB="45728">
                    <a:solidFill>
                      <a:srgbClr val="92D050">
                        <a:alpha val="20000"/>
                      </a:srgbClr>
                    </a:solidFill>
                  </a:tcPr>
                </a:tc>
                <a:tc>
                  <a:txBody>
                    <a:bodyPr/>
                    <a:lstStyle/>
                    <a:p>
                      <a:endParaRPr lang="en-US" sz="1800" dirty="0"/>
                    </a:p>
                  </a:txBody>
                  <a:tcPr marT="45728" marB="45728">
                    <a:solidFill>
                      <a:srgbClr val="92D050">
                        <a:alpha val="20000"/>
                      </a:srgbClr>
                    </a:solidFill>
                  </a:tcPr>
                </a:tc>
                <a:tc>
                  <a:txBody>
                    <a:bodyPr/>
                    <a:lstStyle/>
                    <a:p>
                      <a:endParaRPr lang="en-US" sz="1800" dirty="0"/>
                    </a:p>
                  </a:txBody>
                  <a:tcPr marT="45728" marB="45728">
                    <a:solidFill>
                      <a:srgbClr val="92D050">
                        <a:alpha val="20000"/>
                      </a:srgbClr>
                    </a:solidFill>
                  </a:tcPr>
                </a:tc>
                <a:tc>
                  <a:txBody>
                    <a:bodyPr/>
                    <a:lstStyle/>
                    <a:p>
                      <a:endParaRPr lang="en-US" sz="1800" dirty="0"/>
                    </a:p>
                  </a:txBody>
                  <a:tcPr marT="45728" marB="45728">
                    <a:solidFill>
                      <a:srgbClr val="92D050">
                        <a:alpha val="20000"/>
                      </a:srgbClr>
                    </a:solidFill>
                  </a:tcPr>
                </a:tc>
                <a:tc>
                  <a:txBody>
                    <a:bodyPr/>
                    <a:lstStyle/>
                    <a:p>
                      <a:endParaRPr lang="en-US" sz="1800"/>
                    </a:p>
                  </a:txBody>
                  <a:tcPr marT="45728" marB="45728">
                    <a:solidFill>
                      <a:srgbClr val="92D050">
                        <a:alpha val="20000"/>
                      </a:srgbClr>
                    </a:solidFill>
                  </a:tcPr>
                </a:tc>
                <a:tc>
                  <a:txBody>
                    <a:bodyPr/>
                    <a:lstStyle/>
                    <a:p>
                      <a:endParaRPr lang="en-US" sz="1800"/>
                    </a:p>
                  </a:txBody>
                  <a:tcPr marT="45728" marB="45728">
                    <a:solidFill>
                      <a:srgbClr val="92D050">
                        <a:alpha val="20000"/>
                      </a:srgbClr>
                    </a:solidFill>
                  </a:tcPr>
                </a:tc>
                <a:tc>
                  <a:txBody>
                    <a:bodyPr/>
                    <a:lstStyle/>
                    <a:p>
                      <a:endParaRPr lang="en-US" sz="1800"/>
                    </a:p>
                  </a:txBody>
                  <a:tcPr marT="45728" marB="45728">
                    <a:solidFill>
                      <a:srgbClr val="92D050">
                        <a:alpha val="20000"/>
                      </a:srgbClr>
                    </a:solidFill>
                  </a:tcPr>
                </a:tc>
                <a:tc>
                  <a:txBody>
                    <a:bodyPr/>
                    <a:lstStyle/>
                    <a:p>
                      <a:endParaRPr lang="en-US" sz="1800" dirty="0"/>
                    </a:p>
                  </a:txBody>
                  <a:tcPr marT="45728" marB="45728">
                    <a:solidFill>
                      <a:srgbClr val="92D050">
                        <a:alpha val="20000"/>
                      </a:srgbClr>
                    </a:solidFill>
                  </a:tcPr>
                </a:tc>
                <a:tc>
                  <a:txBody>
                    <a:bodyPr/>
                    <a:lstStyle/>
                    <a:p>
                      <a:endParaRPr lang="en-US" sz="1800" dirty="0"/>
                    </a:p>
                  </a:txBody>
                  <a:tcPr marT="45728" marB="45728">
                    <a:solidFill>
                      <a:srgbClr val="92D050">
                        <a:alpha val="20000"/>
                      </a:srgbClr>
                    </a:solidFill>
                  </a:tcPr>
                </a:tc>
                <a:tc>
                  <a:txBody>
                    <a:bodyPr/>
                    <a:lstStyle/>
                    <a:p>
                      <a:endParaRPr lang="en-US" sz="1800" dirty="0"/>
                    </a:p>
                  </a:txBody>
                  <a:tcPr marT="45728" marB="45728">
                    <a:solidFill>
                      <a:srgbClr val="92D050">
                        <a:alpha val="20000"/>
                      </a:srgbClr>
                    </a:solidFill>
                  </a:tcPr>
                </a:tc>
                <a:tc>
                  <a:txBody>
                    <a:bodyPr/>
                    <a:lstStyle/>
                    <a:p>
                      <a:endParaRPr lang="en-US" sz="1800" dirty="0"/>
                    </a:p>
                  </a:txBody>
                  <a:tcPr marT="45728" marB="45728">
                    <a:solidFill>
                      <a:srgbClr val="92D050">
                        <a:alpha val="20000"/>
                      </a:srgbClr>
                    </a:solidFill>
                  </a:tcPr>
                </a:tc>
                <a:extLst>
                  <a:ext uri="{0D108BD9-81ED-4DB2-BD59-A6C34878D82A}"/>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39700"/>
            <a:ext cx="9144000" cy="1179513"/>
          </a:xfrm>
          <a:prstGeom prst="rect">
            <a:avLst/>
          </a:prstGeom>
        </p:spPr>
        <p:txBody>
          <a:bodyP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8000" b="1" dirty="0">
                <a:solidFill>
                  <a:srgbClr val="FF6600"/>
                </a:solidFill>
                <a:latin typeface="Times New Roman" pitchFamily="18" charset="0"/>
                <a:cs typeface="Times New Roman" pitchFamily="18" charset="0"/>
              </a:rPr>
              <a:t>Thank you for your attention!</a:t>
            </a:r>
            <a:br>
              <a:rPr lang="en-GB" sz="8000" b="1" dirty="0">
                <a:solidFill>
                  <a:srgbClr val="FF6600"/>
                </a:solidFill>
                <a:latin typeface="Times New Roman" pitchFamily="18" charset="0"/>
                <a:cs typeface="Times New Roman" pitchFamily="18" charset="0"/>
              </a:rPr>
            </a:br>
            <a:r>
              <a:rPr lang="en-GB" sz="8000" b="1" dirty="0">
                <a:solidFill>
                  <a:srgbClr val="660066"/>
                </a:solidFill>
                <a:latin typeface="Times New Roman" pitchFamily="18" charset="0"/>
                <a:cs typeface="Times New Roman" pitchFamily="18" charset="0"/>
              </a:rPr>
              <a:t/>
            </a:r>
            <a:br>
              <a:rPr lang="en-GB" sz="8000" b="1" dirty="0">
                <a:solidFill>
                  <a:srgbClr val="660066"/>
                </a:solidFill>
                <a:latin typeface="Times New Roman" pitchFamily="18" charset="0"/>
                <a:cs typeface="Times New Roman" pitchFamily="18" charset="0"/>
              </a:rPr>
            </a:br>
            <a:r>
              <a:rPr lang="en-GB" sz="1400" b="1" dirty="0">
                <a:latin typeface="Times New Roman" pitchFamily="18" charset="0"/>
                <a:cs typeface="Times New Roman" pitchFamily="18" charset="0"/>
              </a:rPr>
              <a:t/>
            </a:r>
            <a:br>
              <a:rPr lang="en-GB" sz="1400" b="1" dirty="0">
                <a:latin typeface="Times New Roman" pitchFamily="18" charset="0"/>
                <a:cs typeface="Times New Roman" pitchFamily="18" charset="0"/>
              </a:rPr>
            </a:br>
            <a:endParaRPr lang="en-US" sz="1600" b="1" dirty="0">
              <a:solidFill>
                <a:srgbClr val="008000"/>
              </a:solidFill>
            </a:endParaRPr>
          </a:p>
        </p:txBody>
      </p:sp>
      <p:sp>
        <p:nvSpPr>
          <p:cNvPr id="25603" name="AutoShape 6" descr="Tokeo la picha la iron rich beans imag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5604" name="AutoShape 8" descr="Tokeo la picha la iron rich beans image"/>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pic>
        <p:nvPicPr>
          <p:cNvPr id="2560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0075" y="1776413"/>
            <a:ext cx="2925763"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23" descr="New CIP Logo-12x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775" y="668338"/>
            <a:ext cx="1141413"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63" y="2671763"/>
            <a:ext cx="1860550"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013" y="3949700"/>
            <a:ext cx="16668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728663"/>
            <a:ext cx="14478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2295525"/>
            <a:ext cx="13636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2288" y="3584575"/>
            <a:ext cx="16351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30" descr="D:\CIP 2016\RAC\Logos and photos\logos\Governmet 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5229225"/>
            <a:ext cx="1649413"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31"/>
          <p:cNvPicPr>
            <a:picLocks noChangeAspect="1" noChangeArrowheads="1"/>
          </p:cNvPicPr>
          <p:nvPr/>
        </p:nvPicPr>
        <p:blipFill>
          <a:blip r:embed="rId10">
            <a:extLst>
              <a:ext uri="{28A0092B-C50C-407E-A947-70E740481C1C}">
                <a14:useLocalDpi xmlns:a14="http://schemas.microsoft.com/office/drawing/2010/main" val="0"/>
              </a:ext>
            </a:extLst>
          </a:blip>
          <a:srcRect l="-2245" t="-1704" r="75322" b="5925"/>
          <a:stretch>
            <a:fillRect/>
          </a:stretch>
        </p:blipFill>
        <p:spPr bwMode="auto">
          <a:xfrm>
            <a:off x="608013" y="5229225"/>
            <a:ext cx="1866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04800" y="0"/>
            <a:ext cx="6553200" cy="563563"/>
          </a:xfrm>
        </p:spPr>
        <p:txBody>
          <a:bodyPr/>
          <a:lstStyle/>
          <a:p>
            <a:r>
              <a:rPr lang="en-GB" altLang="en-US" smtClean="0"/>
              <a:t>Achievements</a:t>
            </a:r>
          </a:p>
        </p:txBody>
      </p:sp>
      <p:sp>
        <p:nvSpPr>
          <p:cNvPr id="4099" name="Content Placeholder 2"/>
          <p:cNvSpPr>
            <a:spLocks noGrp="1"/>
          </p:cNvSpPr>
          <p:nvPr>
            <p:ph idx="1"/>
          </p:nvPr>
        </p:nvSpPr>
        <p:spPr>
          <a:xfrm>
            <a:off x="0" y="609600"/>
            <a:ext cx="6096000" cy="5943600"/>
          </a:xfrm>
        </p:spPr>
        <p:txBody>
          <a:bodyPr/>
          <a:lstStyle/>
          <a:p>
            <a:pPr>
              <a:buFont typeface="Arial" panose="020B0604020202020204" pitchFamily="34" charset="0"/>
              <a:buNone/>
            </a:pPr>
            <a:r>
              <a:rPr lang="en-GB" altLang="en-US" smtClean="0"/>
              <a:t>1.Situation analysis implementation</a:t>
            </a:r>
          </a:p>
          <a:p>
            <a:pPr lvl="1">
              <a:buFontTx/>
              <a:buChar char="-"/>
            </a:pPr>
            <a:r>
              <a:rPr lang="en-GB" altLang="en-US" sz="2400" smtClean="0"/>
              <a:t>1</a:t>
            </a:r>
            <a:r>
              <a:rPr lang="en-GB" altLang="en-US" sz="2400" baseline="30000" smtClean="0"/>
              <a:t>st</a:t>
            </a:r>
            <a:r>
              <a:rPr lang="en-GB" altLang="en-US" sz="2400" smtClean="0"/>
              <a:t> draft shared  ready for review</a:t>
            </a:r>
          </a:p>
          <a:p>
            <a:pPr lvl="1">
              <a:buFontTx/>
              <a:buChar char="-"/>
            </a:pPr>
            <a:r>
              <a:rPr lang="en-GB" altLang="en-US" sz="2400" smtClean="0"/>
              <a:t>Final report awaited</a:t>
            </a:r>
          </a:p>
          <a:p>
            <a:pPr>
              <a:buFont typeface="Arial" panose="020B0604020202020204" pitchFamily="34" charset="0"/>
              <a:buNone/>
            </a:pPr>
            <a:r>
              <a:rPr lang="en-GB" altLang="en-US" smtClean="0"/>
              <a:t>2. Advocacy – strategy awaited however the country coordinator</a:t>
            </a:r>
          </a:p>
          <a:p>
            <a:pPr lvl="1">
              <a:buFontTx/>
              <a:buChar char="-"/>
            </a:pPr>
            <a:r>
              <a:rPr lang="en-GB" altLang="en-US" sz="2400" smtClean="0"/>
              <a:t>initiated meetings with TFNC to position biofortification</a:t>
            </a:r>
          </a:p>
          <a:p>
            <a:pPr lvl="1">
              <a:buFontTx/>
              <a:buChar char="-"/>
            </a:pPr>
            <a:r>
              <a:rPr lang="en-GB" altLang="en-US" sz="2400" smtClean="0"/>
              <a:t>involved in the MNAP development process </a:t>
            </a:r>
          </a:p>
          <a:p>
            <a:pPr lvl="1">
              <a:buFontTx/>
              <a:buChar char="-"/>
            </a:pPr>
            <a:r>
              <a:rPr lang="en-GB" altLang="en-US" sz="2400" smtClean="0"/>
              <a:t>engaged in the JNR meeting and tabled biofortification for discussion</a:t>
            </a:r>
          </a:p>
        </p:txBody>
      </p:sp>
      <p:pic>
        <p:nvPicPr>
          <p:cNvPr id="41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900" y="0"/>
            <a:ext cx="3086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altLang="en-US" smtClean="0"/>
              <a:t>Achievement cont...</a:t>
            </a:r>
          </a:p>
        </p:txBody>
      </p:sp>
      <p:sp>
        <p:nvSpPr>
          <p:cNvPr id="5123" name="Content Placeholder 2"/>
          <p:cNvSpPr>
            <a:spLocks noGrp="1"/>
          </p:cNvSpPr>
          <p:nvPr>
            <p:ph idx="1"/>
          </p:nvPr>
        </p:nvSpPr>
        <p:spPr/>
        <p:txBody>
          <a:bodyPr/>
          <a:lstStyle/>
          <a:p>
            <a:pPr>
              <a:buFont typeface="Arial" panose="020B0604020202020204" pitchFamily="34" charset="0"/>
              <a:buNone/>
            </a:pPr>
            <a:r>
              <a:rPr lang="en-GB" altLang="en-US" smtClean="0"/>
              <a:t>3. Meeting with National variety release committee</a:t>
            </a:r>
          </a:p>
          <a:p>
            <a:pPr lvl="1">
              <a:buFontTx/>
              <a:buChar char="-"/>
            </a:pPr>
            <a:r>
              <a:rPr lang="en-GB" altLang="en-US" smtClean="0"/>
              <a:t>advocacy on special criteria for release of bio fortified varieties; now this is included</a:t>
            </a:r>
          </a:p>
          <a:p>
            <a:pPr>
              <a:buFont typeface="Arial" panose="020B0604020202020204" pitchFamily="34" charset="0"/>
              <a:buNone/>
            </a:pPr>
            <a:r>
              <a:rPr lang="en-GB" altLang="en-US" smtClean="0"/>
              <a:t>4. Together with CIMMYT met with food processors for potential processing of maize products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smtClean="0"/>
              <a:t>Challenges</a:t>
            </a:r>
          </a:p>
        </p:txBody>
      </p:sp>
      <p:sp>
        <p:nvSpPr>
          <p:cNvPr id="6147" name="Content Placeholder 2"/>
          <p:cNvSpPr>
            <a:spLocks noGrp="1"/>
          </p:cNvSpPr>
          <p:nvPr>
            <p:ph idx="1"/>
          </p:nvPr>
        </p:nvSpPr>
        <p:spPr/>
        <p:txBody>
          <a:bodyPr/>
          <a:lstStyle/>
          <a:p>
            <a:pPr marL="514350" indent="-514350">
              <a:buFont typeface="Arial" panose="020B0604020202020204" pitchFamily="34" charset="0"/>
              <a:buAutoNum type="arabicPeriod"/>
            </a:pPr>
            <a:r>
              <a:rPr lang="en-GB" altLang="en-US" smtClean="0"/>
              <a:t>Initial SITAN cost under estimated;  The time required to improve on the budget allocated delayed the SITAN process</a:t>
            </a:r>
          </a:p>
          <a:p>
            <a:pPr marL="514350" indent="-514350">
              <a:buFont typeface="Arial" panose="020B0604020202020204" pitchFamily="34" charset="0"/>
              <a:buAutoNum type="arabicPeriod"/>
            </a:pPr>
            <a:r>
              <a:rPr lang="en-GB" altLang="en-US" smtClean="0"/>
              <a:t>Lack of released maize and bean varieties delayed advocacy for a food-basket</a:t>
            </a:r>
          </a:p>
          <a:p>
            <a:pPr marL="514350" indent="-514350">
              <a:buFont typeface="Arial" panose="020B0604020202020204" pitchFamily="34" charset="0"/>
              <a:buAutoNum type="arabicPeriod"/>
            </a:pPr>
            <a:endParaRPr lang="en-GB" alt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smtClean="0"/>
              <a:t>Plans</a:t>
            </a:r>
          </a:p>
        </p:txBody>
      </p:sp>
      <p:sp>
        <p:nvSpPr>
          <p:cNvPr id="7171" name="Content Placeholder 2"/>
          <p:cNvSpPr>
            <a:spLocks noGrp="1"/>
          </p:cNvSpPr>
          <p:nvPr>
            <p:ph idx="1"/>
          </p:nvPr>
        </p:nvSpPr>
        <p:spPr>
          <a:xfrm>
            <a:off x="457200" y="1219200"/>
            <a:ext cx="8305800" cy="5257800"/>
          </a:xfrm>
        </p:spPr>
        <p:txBody>
          <a:bodyPr/>
          <a:lstStyle/>
          <a:p>
            <a:r>
              <a:rPr lang="en-GB" altLang="en-US" smtClean="0"/>
              <a:t>Finalize SITAN report and strategy</a:t>
            </a:r>
          </a:p>
          <a:p>
            <a:r>
              <a:rPr lang="en-GB" altLang="en-US" smtClean="0"/>
              <a:t>Identification of country advocates/champions</a:t>
            </a:r>
          </a:p>
          <a:p>
            <a:r>
              <a:rPr lang="en-GB" altLang="en-US" smtClean="0"/>
              <a:t>Establish a bio fortification platform</a:t>
            </a:r>
          </a:p>
          <a:p>
            <a:r>
              <a:rPr lang="en-GB" altLang="en-US" smtClean="0"/>
              <a:t>Engage with TFNC/PMO during planning and nutrition for resource allocation in the LGAs</a:t>
            </a:r>
          </a:p>
          <a:p>
            <a:r>
              <a:rPr lang="en-GB" altLang="en-US" smtClean="0"/>
              <a:t>Facilitate TFNC/PMO engagement with RAS on advocacy for biofortification and investment</a:t>
            </a:r>
          </a:p>
          <a:p>
            <a:r>
              <a:rPr lang="en-GB" altLang="en-US" smtClean="0"/>
              <a:t>Coordinate BNFB partners for meeting with TOSCI and ASA for fast-racking release of varieties</a:t>
            </a:r>
          </a:p>
          <a:p>
            <a:endParaRPr lang="en-GB" alt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2"/>
          <p:cNvSpPr>
            <a:spLocks noGrp="1"/>
          </p:cNvSpPr>
          <p:nvPr>
            <p:ph type="subTitle" idx="1"/>
          </p:nvPr>
        </p:nvSpPr>
        <p:spPr>
          <a:xfrm>
            <a:off x="1600200" y="3124200"/>
            <a:ext cx="6400800" cy="990600"/>
          </a:xfrm>
        </p:spPr>
        <p:txBody>
          <a:bodyPr/>
          <a:lstStyle/>
          <a:p>
            <a:pPr eaLnBrk="1" hangingPunct="1"/>
            <a:r>
              <a:rPr lang="en-US" altLang="en-US" smtClean="0">
                <a:solidFill>
                  <a:schemeClr val="tx1"/>
                </a:solidFill>
                <a:latin typeface="Times New Roman" panose="02020603050405020304" pitchFamily="18" charset="0"/>
                <a:cs typeface="Times New Roman" panose="02020603050405020304" pitchFamily="18" charset="0"/>
              </a:rPr>
              <a:t>OBJECTIVE 2</a:t>
            </a:r>
          </a:p>
        </p:txBody>
      </p:sp>
      <p:pic>
        <p:nvPicPr>
          <p:cNvPr id="4" name="Picture 3" descr="G:\DCIM\101MSDCF\DSC01300.JPG"/>
          <p:cNvPicPr/>
          <p:nvPr/>
        </p:nvPicPr>
        <p:blipFill rotWithShape="1">
          <a:blip r:embed="rId2" cstate="print">
            <a:extLst/>
          </a:blip>
          <a:srcRect l="20796" t="10609" r="7957" b="8137"/>
          <a:stretch/>
        </p:blipFill>
        <p:spPr bwMode="auto">
          <a:xfrm>
            <a:off x="228600" y="5105400"/>
            <a:ext cx="2279015" cy="15684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p:spPr>
      </p:pic>
      <p:pic>
        <p:nvPicPr>
          <p:cNvPr id="819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3" y="152400"/>
            <a:ext cx="12223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 descr="Description: CIP Logo 0-65-100-0 12X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228600"/>
            <a:ext cx="10953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6"/>
          <p:cNvSpPr txBox="1">
            <a:spLocks noChangeArrowheads="1"/>
          </p:cNvSpPr>
          <p:nvPr/>
        </p:nvSpPr>
        <p:spPr bwMode="auto">
          <a:xfrm>
            <a:off x="1295400" y="4267200"/>
            <a:ext cx="723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latin typeface="Times New Roman" panose="02020603050405020304" pitchFamily="18" charset="0"/>
                <a:cs typeface="Times New Roman" panose="02020603050405020304" pitchFamily="18" charset="0"/>
              </a:rPr>
              <a:t>K. Mtunda, N. Luambano, M. Yongolo, E. Mpayo and Margaret Benjamin</a:t>
            </a:r>
          </a:p>
          <a:p>
            <a:pPr algn="ctr" eaLnBrk="1" hangingPunct="1"/>
            <a:r>
              <a:rPr lang="en-US" altLang="en-US" sz="2400">
                <a:latin typeface="Times New Roman" panose="02020603050405020304" pitchFamily="18" charset="0"/>
                <a:cs typeface="Times New Roman" panose="02020603050405020304" pitchFamily="18" charset="0"/>
              </a:rPr>
              <a:t>Sugarcane Research Institute-Kibaha</a:t>
            </a:r>
          </a:p>
        </p:txBody>
      </p:sp>
      <p:sp>
        <p:nvSpPr>
          <p:cNvPr id="8199" name="TextBox 7"/>
          <p:cNvSpPr txBox="1">
            <a:spLocks noChangeArrowheads="1"/>
          </p:cNvSpPr>
          <p:nvPr/>
        </p:nvSpPr>
        <p:spPr bwMode="auto">
          <a:xfrm>
            <a:off x="2667000" y="5867400"/>
            <a:ext cx="647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Presented at the annual meeting, 2-5 November 2016,  Nigeria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 y="14288"/>
            <a:ext cx="8839200" cy="1143000"/>
          </a:xfrm>
        </p:spPr>
        <p:txBody>
          <a:bodyPr rtlCol="0">
            <a:normAutofit/>
          </a:bodyPr>
          <a:lstStyle/>
          <a:p>
            <a:pPr eaLnBrk="1" fontAlgn="auto" hangingPunct="1">
              <a:spcAft>
                <a:spcPts val="0"/>
              </a:spcAft>
              <a:defRPr/>
            </a:pPr>
            <a:r>
              <a:rPr lang="en-US" dirty="0">
                <a:solidFill>
                  <a:schemeClr val="accent6">
                    <a:lumMod val="75000"/>
                  </a:schemeClr>
                </a:solidFill>
              </a:rPr>
              <a:t>	</a:t>
            </a:r>
            <a:r>
              <a:rPr lang="en-US" b="1" dirty="0">
                <a:solidFill>
                  <a:srgbClr val="A50021"/>
                </a:solidFill>
              </a:rPr>
              <a:t>Objective 2:</a:t>
            </a:r>
          </a:p>
        </p:txBody>
      </p:sp>
      <p:sp>
        <p:nvSpPr>
          <p:cNvPr id="5123" name="Content Placeholder 2"/>
          <p:cNvSpPr>
            <a:spLocks noGrp="1"/>
          </p:cNvSpPr>
          <p:nvPr>
            <p:ph idx="1"/>
          </p:nvPr>
        </p:nvSpPr>
        <p:spPr>
          <a:xfrm>
            <a:off x="457200" y="1143000"/>
            <a:ext cx="8382000" cy="4678363"/>
          </a:xfrm>
        </p:spPr>
        <p:txBody>
          <a:bodyPr rtlCol="0">
            <a:normAutofit lnSpcReduction="10000"/>
          </a:bodyPr>
          <a:lstStyle/>
          <a:p>
            <a:pPr marL="514350" indent="-514350" eaLnBrk="1" fontAlgn="auto" hangingPunct="1">
              <a:spcAft>
                <a:spcPts val="0"/>
              </a:spcAft>
              <a:buFont typeface="Arial" panose="020B0604020202020204" pitchFamily="34" charset="0"/>
              <a:buAutoNum type="arabicPeriod" startAt="2"/>
              <a:defRPr/>
            </a:pPr>
            <a:r>
              <a:rPr lang="en-US" sz="2800" b="1" dirty="0">
                <a:solidFill>
                  <a:schemeClr val="accent3">
                    <a:lumMod val="50000"/>
                  </a:schemeClr>
                </a:solidFill>
              </a:rPr>
              <a:t>Strengthened institutional and community capabilities to produce and consume </a:t>
            </a:r>
            <a:r>
              <a:rPr lang="en-US" sz="2800" b="1" dirty="0" err="1">
                <a:solidFill>
                  <a:schemeClr val="accent3">
                    <a:lumMod val="50000"/>
                  </a:schemeClr>
                </a:solidFill>
              </a:rPr>
              <a:t>biofortified</a:t>
            </a:r>
            <a:r>
              <a:rPr lang="en-US" sz="2800" b="1" dirty="0">
                <a:solidFill>
                  <a:schemeClr val="accent3">
                    <a:lumMod val="50000"/>
                  </a:schemeClr>
                </a:solidFill>
              </a:rPr>
              <a:t> </a:t>
            </a:r>
          </a:p>
          <a:p>
            <a:pPr marL="0" indent="0" eaLnBrk="1" fontAlgn="auto" hangingPunct="1">
              <a:spcAft>
                <a:spcPts val="0"/>
              </a:spcAft>
              <a:buFont typeface="Arial" panose="020B0604020202020204" pitchFamily="34" charset="0"/>
              <a:buNone/>
              <a:defRPr/>
            </a:pPr>
            <a:endParaRPr lang="en-US" sz="2800" b="1" dirty="0">
              <a:solidFill>
                <a:schemeClr val="accent3">
                  <a:lumMod val="50000"/>
                </a:schemeClr>
              </a:solidFill>
            </a:endParaRPr>
          </a:p>
          <a:p>
            <a:pPr marL="0" indent="0" eaLnBrk="1" fontAlgn="auto" hangingPunct="1">
              <a:spcAft>
                <a:spcPts val="0"/>
              </a:spcAft>
              <a:buFont typeface="Arial" panose="020B0604020202020204" pitchFamily="34" charset="0"/>
              <a:buNone/>
              <a:defRPr/>
            </a:pPr>
            <a:r>
              <a:rPr lang="en-US" sz="2400" dirty="0">
                <a:solidFill>
                  <a:srgbClr val="0070C0"/>
                </a:solidFill>
              </a:rPr>
              <a:t>2.1. Strengthened capacities and competencies of investors and executing institutions </a:t>
            </a:r>
          </a:p>
          <a:p>
            <a:pPr marL="0" indent="0" eaLnBrk="1" fontAlgn="auto" hangingPunct="1">
              <a:spcAft>
                <a:spcPts val="0"/>
              </a:spcAft>
              <a:buFont typeface="Arial" panose="020B0604020202020204" pitchFamily="34" charset="0"/>
              <a:buNone/>
              <a:defRPr/>
            </a:pPr>
            <a:endParaRPr lang="en-US" sz="2400" dirty="0">
              <a:solidFill>
                <a:srgbClr val="0070C0"/>
              </a:solidFill>
            </a:endParaRPr>
          </a:p>
          <a:p>
            <a:pPr marL="0" indent="0" eaLnBrk="1" fontAlgn="auto" hangingPunct="1">
              <a:spcAft>
                <a:spcPts val="0"/>
              </a:spcAft>
              <a:buFont typeface="Arial" panose="020B0604020202020204" pitchFamily="34" charset="0"/>
              <a:buNone/>
              <a:defRPr/>
            </a:pPr>
            <a:r>
              <a:rPr lang="en-US" sz="2400" dirty="0">
                <a:solidFill>
                  <a:srgbClr val="0070C0"/>
                </a:solidFill>
              </a:rPr>
              <a:t>2.2. Enhanced awareness of and increased organizational action for bio-fortification</a:t>
            </a:r>
          </a:p>
          <a:p>
            <a:pPr marL="0" indent="0" eaLnBrk="1" fontAlgn="auto" hangingPunct="1">
              <a:spcAft>
                <a:spcPts val="0"/>
              </a:spcAft>
              <a:buFont typeface="Arial" panose="020B0604020202020204" pitchFamily="34" charset="0"/>
              <a:buNone/>
              <a:defRPr/>
            </a:pPr>
            <a:endParaRPr lang="en-US" sz="2400" dirty="0">
              <a:solidFill>
                <a:srgbClr val="0070C0"/>
              </a:solidFill>
            </a:endParaRPr>
          </a:p>
          <a:p>
            <a:pPr marL="0" indent="0" eaLnBrk="1" fontAlgn="auto" hangingPunct="1">
              <a:spcAft>
                <a:spcPts val="0"/>
              </a:spcAft>
              <a:buFont typeface="Arial" panose="020B0604020202020204" pitchFamily="34" charset="0"/>
              <a:buNone/>
              <a:defRPr/>
            </a:pPr>
            <a:r>
              <a:rPr lang="en-US" sz="2400" dirty="0">
                <a:solidFill>
                  <a:srgbClr val="0070C0"/>
                </a:solidFill>
              </a:rPr>
              <a:t>2.3. Biofortification increasingly mainstreamed in national nutrition programs / bio-fortified varieties released and utilized</a:t>
            </a:r>
          </a:p>
          <a:p>
            <a:pPr marL="0" indent="0" eaLnBrk="1" fontAlgn="auto" hangingPunct="1">
              <a:spcAft>
                <a:spcPts val="0"/>
              </a:spcAft>
              <a:buFont typeface="Arial" panose="020B0604020202020204" pitchFamily="34" charset="0"/>
              <a:buNone/>
              <a:defRPr/>
            </a:pPr>
            <a:endParaRPr lang="en-US" sz="2400" dirty="0">
              <a:solidFill>
                <a:schemeClr val="accent3">
                  <a:lumMod val="50000"/>
                </a:schemeClr>
              </a:solidFill>
            </a:endParaRPr>
          </a:p>
          <a:p>
            <a:pPr marL="0" indent="0" eaLnBrk="1" fontAlgn="auto" hangingPunct="1">
              <a:spcAft>
                <a:spcPts val="0"/>
              </a:spcAft>
              <a:buFont typeface="Arial" panose="020B0604020202020204" pitchFamily="34" charset="0"/>
              <a:buNone/>
              <a:defRPr/>
            </a:pPr>
            <a:endParaRPr lang="en-US" sz="2800" dirty="0">
              <a:solidFill>
                <a:srgbClr val="92D050"/>
              </a:solidFill>
            </a:endParaRPr>
          </a:p>
        </p:txBody>
      </p:sp>
      <p:cxnSp>
        <p:nvCxnSpPr>
          <p:cNvPr id="7" name="Straight Connector 6"/>
          <p:cNvCxnSpPr/>
          <p:nvPr/>
        </p:nvCxnSpPr>
        <p:spPr>
          <a:xfrm>
            <a:off x="381000" y="1157288"/>
            <a:ext cx="8458200" cy="0"/>
          </a:xfrm>
          <a:prstGeom prst="line">
            <a:avLst/>
          </a:prstGeom>
          <a:ln w="66675" cmpd="thickThi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22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4480" t="-1788" r="-4480" b="1788"/>
          <a:stretch>
            <a:fillRect/>
          </a:stretch>
        </p:blipFill>
        <p:spPr bwMode="auto">
          <a:xfrm>
            <a:off x="439738" y="6057900"/>
            <a:ext cx="11604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 descr="https://encrypted-tbn0.gstatic.com/images?q=tbn:ANd9GcQvApC13FqFXYlAW9xUPHi7KZDQHF2PLAI9fxdV6d9bJkLfcW12"/>
          <p:cNvPicPr>
            <a:picLocks noChangeAspect="1" noChangeArrowheads="1"/>
          </p:cNvPicPr>
          <p:nvPr/>
        </p:nvPicPr>
        <p:blipFill>
          <a:blip r:embed="rId4">
            <a:extLst>
              <a:ext uri="{28A0092B-C50C-407E-A947-70E740481C1C}">
                <a14:useLocalDpi xmlns:a14="http://schemas.microsoft.com/office/drawing/2010/main" val="0"/>
              </a:ext>
            </a:extLst>
          </a:blip>
          <a:srcRect l="6963" r="6636"/>
          <a:stretch>
            <a:fillRect/>
          </a:stretch>
        </p:blipFill>
        <p:spPr bwMode="auto">
          <a:xfrm>
            <a:off x="2660650" y="6067425"/>
            <a:ext cx="9969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http://maizebiofortificationafrica.org/wp-content/uploads/2011/05/Orangemaizeear.jpg"/>
          <p:cNvPicPr>
            <a:picLocks noChangeAspect="1" noChangeArrowheads="1"/>
          </p:cNvPicPr>
          <p:nvPr/>
        </p:nvPicPr>
        <p:blipFill>
          <a:blip r:embed="rId5" cstate="print">
            <a:extLst>
              <a:ext uri="{28A0092B-C50C-407E-A947-70E740481C1C}">
                <a14:useLocalDpi xmlns:a14="http://schemas.microsoft.com/office/drawing/2010/main" val="0"/>
              </a:ext>
            </a:extLst>
          </a:blip>
          <a:srcRect t="13533" b="4546"/>
          <a:stretch>
            <a:fillRect/>
          </a:stretch>
        </p:blipFill>
        <p:spPr bwMode="auto">
          <a:xfrm>
            <a:off x="4800600" y="6145213"/>
            <a:ext cx="762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3" descr="D:\CIP 2014\Building Nutritious Food Baskets\Communications\BNFB Logo\LYAMUNGU 90.JPG"/>
          <p:cNvPicPr>
            <a:picLocks noChangeAspect="1" noChangeArrowheads="1"/>
          </p:cNvPicPr>
          <p:nvPr/>
        </p:nvPicPr>
        <p:blipFill>
          <a:blip r:embed="rId6">
            <a:extLst>
              <a:ext uri="{28A0092B-C50C-407E-A947-70E740481C1C}">
                <a14:useLocalDpi xmlns:a14="http://schemas.microsoft.com/office/drawing/2010/main" val="0"/>
              </a:ext>
            </a:extLst>
          </a:blip>
          <a:srcRect l="26357" t="26086" r="34846" b="20721"/>
          <a:stretch>
            <a:fillRect/>
          </a:stretch>
        </p:blipFill>
        <p:spPr bwMode="auto">
          <a:xfrm>
            <a:off x="6858000" y="6057900"/>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 y="14288"/>
            <a:ext cx="8839200" cy="1143000"/>
          </a:xfrm>
        </p:spPr>
        <p:txBody>
          <a:bodyPr rtlCol="0">
            <a:normAutofit/>
          </a:bodyPr>
          <a:lstStyle/>
          <a:p>
            <a:pPr eaLnBrk="1" fontAlgn="auto" hangingPunct="1">
              <a:spcAft>
                <a:spcPts val="0"/>
              </a:spcAft>
              <a:defRPr/>
            </a:pPr>
            <a:r>
              <a:rPr lang="en-US" dirty="0">
                <a:solidFill>
                  <a:schemeClr val="accent6">
                    <a:lumMod val="75000"/>
                  </a:schemeClr>
                </a:solidFill>
              </a:rPr>
              <a:t>	</a:t>
            </a:r>
            <a:r>
              <a:rPr lang="en-US" b="1" dirty="0">
                <a:solidFill>
                  <a:srgbClr val="A50021"/>
                </a:solidFill>
              </a:rPr>
              <a:t>Activities</a:t>
            </a:r>
          </a:p>
        </p:txBody>
      </p:sp>
      <p:sp>
        <p:nvSpPr>
          <p:cNvPr id="5123" name="Content Placeholder 2"/>
          <p:cNvSpPr>
            <a:spLocks noGrp="1"/>
          </p:cNvSpPr>
          <p:nvPr>
            <p:ph idx="1"/>
          </p:nvPr>
        </p:nvSpPr>
        <p:spPr>
          <a:xfrm>
            <a:off x="457200" y="1143000"/>
            <a:ext cx="8382000" cy="4678363"/>
          </a:xfrm>
        </p:spPr>
        <p:txBody>
          <a:bodyPr rtlCol="0">
            <a:normAutofit/>
          </a:bodyPr>
          <a:lstStyle/>
          <a:p>
            <a:pPr marL="0" indent="0" eaLnBrk="1" fontAlgn="auto" hangingPunct="1">
              <a:spcAft>
                <a:spcPts val="0"/>
              </a:spcAft>
              <a:buFont typeface="Arial" panose="020B0604020202020204" pitchFamily="34" charset="0"/>
              <a:buNone/>
              <a:defRPr/>
            </a:pPr>
            <a:endParaRPr lang="en-US" sz="2400" dirty="0">
              <a:solidFill>
                <a:schemeClr val="accent3">
                  <a:lumMod val="50000"/>
                </a:schemeClr>
              </a:solidFill>
            </a:endParaRPr>
          </a:p>
          <a:p>
            <a:pPr eaLnBrk="1" fontAlgn="auto" hangingPunct="1">
              <a:spcAft>
                <a:spcPts val="0"/>
              </a:spcAft>
              <a:defRPr/>
            </a:pPr>
            <a:r>
              <a:rPr lang="en-US" sz="2800" b="1" dirty="0"/>
              <a:t>Sugarcane Research Institute (SRI) is fully responsible for achieving the following outputs: </a:t>
            </a:r>
            <a:endParaRPr lang="en-US" sz="2800" dirty="0"/>
          </a:p>
          <a:p>
            <a:pPr eaLnBrk="1" fontAlgn="auto" hangingPunct="1">
              <a:spcAft>
                <a:spcPts val="0"/>
              </a:spcAft>
              <a:defRPr/>
            </a:pPr>
            <a:r>
              <a:rPr lang="en-US" sz="2800" dirty="0"/>
              <a:t>Continuous supply and maintenance of pre-basic OFSP seed.</a:t>
            </a:r>
          </a:p>
          <a:p>
            <a:pPr lvl="1" eaLnBrk="1" fontAlgn="auto" hangingPunct="1">
              <a:spcAft>
                <a:spcPts val="0"/>
              </a:spcAft>
              <a:defRPr/>
            </a:pPr>
            <a:r>
              <a:rPr lang="en-US" sz="2400" dirty="0"/>
              <a:t>2.5 acres under multiplication at  ARI-</a:t>
            </a:r>
            <a:r>
              <a:rPr lang="en-US" sz="2400" dirty="0" err="1"/>
              <a:t>Hombolo</a:t>
            </a:r>
            <a:endParaRPr lang="en-US" sz="2400" dirty="0"/>
          </a:p>
          <a:p>
            <a:pPr lvl="1" eaLnBrk="1" fontAlgn="auto" hangingPunct="1">
              <a:spcAft>
                <a:spcPts val="0"/>
              </a:spcAft>
              <a:defRPr/>
            </a:pPr>
            <a:r>
              <a:rPr lang="en-US" sz="2400" dirty="0"/>
              <a:t>0.75 acre under multiplication at 88 ground-Dodoma</a:t>
            </a:r>
          </a:p>
          <a:p>
            <a:pPr marL="0" indent="0" eaLnBrk="1" fontAlgn="auto" hangingPunct="1">
              <a:spcAft>
                <a:spcPts val="0"/>
              </a:spcAft>
              <a:buFont typeface="Arial" panose="020B0604020202020204" pitchFamily="34" charset="0"/>
              <a:buNone/>
              <a:defRPr/>
            </a:pPr>
            <a:endParaRPr lang="en-US" sz="2800" dirty="0">
              <a:solidFill>
                <a:srgbClr val="92D050"/>
              </a:solidFill>
            </a:endParaRPr>
          </a:p>
        </p:txBody>
      </p:sp>
      <p:cxnSp>
        <p:nvCxnSpPr>
          <p:cNvPr id="7" name="Straight Connector 6"/>
          <p:cNvCxnSpPr/>
          <p:nvPr/>
        </p:nvCxnSpPr>
        <p:spPr>
          <a:xfrm>
            <a:off x="381000" y="1157288"/>
            <a:ext cx="8458200" cy="0"/>
          </a:xfrm>
          <a:prstGeom prst="line">
            <a:avLst/>
          </a:prstGeom>
          <a:ln w="66675" cmpd="thickThi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024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4480" t="-1788" r="-4480" b="1788"/>
          <a:stretch>
            <a:fillRect/>
          </a:stretch>
        </p:blipFill>
        <p:spPr bwMode="auto">
          <a:xfrm>
            <a:off x="439738" y="6057900"/>
            <a:ext cx="11604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2" descr="https://encrypted-tbn0.gstatic.com/images?q=tbn:ANd9GcQvApC13FqFXYlAW9xUPHi7KZDQHF2PLAI9fxdV6d9bJkLfcW12"/>
          <p:cNvPicPr>
            <a:picLocks noChangeAspect="1" noChangeArrowheads="1"/>
          </p:cNvPicPr>
          <p:nvPr/>
        </p:nvPicPr>
        <p:blipFill>
          <a:blip r:embed="rId4">
            <a:extLst>
              <a:ext uri="{28A0092B-C50C-407E-A947-70E740481C1C}">
                <a14:useLocalDpi xmlns:a14="http://schemas.microsoft.com/office/drawing/2010/main" val="0"/>
              </a:ext>
            </a:extLst>
          </a:blip>
          <a:srcRect l="6963" r="6636"/>
          <a:stretch>
            <a:fillRect/>
          </a:stretch>
        </p:blipFill>
        <p:spPr bwMode="auto">
          <a:xfrm>
            <a:off x="2660650" y="6067425"/>
            <a:ext cx="9969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4" descr="http://maizebiofortificationafrica.org/wp-content/uploads/2011/05/Orangemaizeear.jpg"/>
          <p:cNvPicPr>
            <a:picLocks noChangeAspect="1" noChangeArrowheads="1"/>
          </p:cNvPicPr>
          <p:nvPr/>
        </p:nvPicPr>
        <p:blipFill>
          <a:blip r:embed="rId5" cstate="print">
            <a:extLst>
              <a:ext uri="{28A0092B-C50C-407E-A947-70E740481C1C}">
                <a14:useLocalDpi xmlns:a14="http://schemas.microsoft.com/office/drawing/2010/main" val="0"/>
              </a:ext>
            </a:extLst>
          </a:blip>
          <a:srcRect t="13533" b="4546"/>
          <a:stretch>
            <a:fillRect/>
          </a:stretch>
        </p:blipFill>
        <p:spPr bwMode="auto">
          <a:xfrm>
            <a:off x="4800600" y="6145213"/>
            <a:ext cx="762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3" descr="D:\CIP 2014\Building Nutritious Food Baskets\Communications\BNFB Logo\LYAMUNGU 90.JPG"/>
          <p:cNvPicPr>
            <a:picLocks noChangeAspect="1" noChangeArrowheads="1"/>
          </p:cNvPicPr>
          <p:nvPr/>
        </p:nvPicPr>
        <p:blipFill>
          <a:blip r:embed="rId6">
            <a:extLst>
              <a:ext uri="{28A0092B-C50C-407E-A947-70E740481C1C}">
                <a14:useLocalDpi xmlns:a14="http://schemas.microsoft.com/office/drawing/2010/main" val="0"/>
              </a:ext>
            </a:extLst>
          </a:blip>
          <a:srcRect l="26357" t="26086" r="34846" b="20721"/>
          <a:stretch>
            <a:fillRect/>
          </a:stretch>
        </p:blipFill>
        <p:spPr bwMode="auto">
          <a:xfrm>
            <a:off x="6858000" y="6057900"/>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697</Words>
  <Application>Microsoft Office PowerPoint</Application>
  <PresentationFormat>On-screen Show (4:3)</PresentationFormat>
  <Paragraphs>105</Paragraphs>
  <Slides>24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Times New Roman</vt:lpstr>
      <vt:lpstr>Lucida Sans Unicode</vt:lpstr>
      <vt:lpstr>MS PGothic</vt:lpstr>
      <vt:lpstr>Office Theme</vt:lpstr>
      <vt:lpstr>Building Nutritious Food Baskets Project</vt:lpstr>
      <vt:lpstr>Objective 1</vt:lpstr>
      <vt:lpstr>Achievements</vt:lpstr>
      <vt:lpstr>Achievement cont...</vt:lpstr>
      <vt:lpstr>Challenges</vt:lpstr>
      <vt:lpstr>Plans</vt:lpstr>
      <vt:lpstr>PowerPoint Presentation</vt:lpstr>
      <vt:lpstr> Objective 2:</vt:lpstr>
      <vt:lpstr> Activities</vt:lpstr>
      <vt:lpstr>PowerPoint Presentation</vt:lpstr>
      <vt:lpstr>PowerPoint Presentation</vt:lpstr>
      <vt:lpstr>PowerPoint Presentation</vt:lpstr>
      <vt:lpstr>PowerPoint Presentation</vt:lpstr>
      <vt:lpstr> Activities</vt:lpstr>
      <vt:lpstr>Practical session at 88 ground Dodoma</vt:lpstr>
      <vt:lpstr> Activities</vt:lpstr>
      <vt:lpstr>Processed products: Matoborwa and Vitamu</vt:lpstr>
      <vt:lpstr> Activities</vt:lpstr>
      <vt:lpstr> Activities</vt:lpstr>
      <vt:lpstr>Illindi Village –Launch of 4 years OFSP plan</vt:lpstr>
      <vt:lpstr>Challenges</vt:lpstr>
      <vt:lpstr>Lessons learned</vt:lpstr>
      <vt:lpstr>Workplan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Kiddo Mtunda</dc:creator>
  <cp:lastModifiedBy>Munyeki, Nancy (CIP-SSA)</cp:lastModifiedBy>
  <cp:revision>11</cp:revision>
  <dcterms:created xsi:type="dcterms:W3CDTF">2016-09-21T19:27:05Z</dcterms:created>
  <dcterms:modified xsi:type="dcterms:W3CDTF">2017-02-08T05:54:47Z</dcterms:modified>
</cp:coreProperties>
</file>