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343" r:id="rId4"/>
    <p:sldId id="346" r:id="rId5"/>
    <p:sldId id="297" r:id="rId6"/>
    <p:sldId id="298" r:id="rId7"/>
    <p:sldId id="300" r:id="rId8"/>
    <p:sldId id="301" r:id="rId9"/>
    <p:sldId id="336" r:id="rId10"/>
    <p:sldId id="337" r:id="rId11"/>
    <p:sldId id="339" r:id="rId12"/>
    <p:sldId id="321" r:id="rId13"/>
    <p:sldId id="265" r:id="rId14"/>
    <p:sldId id="345" r:id="rId15"/>
    <p:sldId id="307" r:id="rId16"/>
    <p:sldId id="292" r:id="rId17"/>
    <p:sldId id="294" r:id="rId18"/>
    <p:sldId id="290" r:id="rId19"/>
    <p:sldId id="314" r:id="rId20"/>
    <p:sldId id="311" r:id="rId21"/>
    <p:sldId id="316" r:id="rId22"/>
    <p:sldId id="319" r:id="rId23"/>
    <p:sldId id="317" r:id="rId24"/>
    <p:sldId id="306" r:id="rId25"/>
    <p:sldId id="323" r:id="rId26"/>
    <p:sldId id="325" r:id="rId27"/>
    <p:sldId id="326" r:id="rId28"/>
    <p:sldId id="327" r:id="rId29"/>
    <p:sldId id="330" r:id="rId30"/>
    <p:sldId id="328" r:id="rId31"/>
    <p:sldId id="347" r:id="rId32"/>
    <p:sldId id="348" r:id="rId33"/>
    <p:sldId id="33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7005" autoAdjust="0"/>
  </p:normalViewPr>
  <p:slideViewPr>
    <p:cSldViewPr>
      <p:cViewPr varScale="1">
        <p:scale>
          <a:sx n="94" d="100"/>
          <a:sy n="94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B7CA-93FB-402B-A6F3-B923CDD0C7B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E3-99E6-40B5-89BC-2CBC694D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2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B7CA-93FB-402B-A6F3-B923CDD0C7B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E3-99E6-40B5-89BC-2CBC694D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B7CA-93FB-402B-A6F3-B923CDD0C7B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E3-99E6-40B5-89BC-2CBC694D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2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B7CA-93FB-402B-A6F3-B923CDD0C7B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E3-99E6-40B5-89BC-2CBC694D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5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B7CA-93FB-402B-A6F3-B923CDD0C7B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E3-99E6-40B5-89BC-2CBC694D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5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B7CA-93FB-402B-A6F3-B923CDD0C7B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E3-99E6-40B5-89BC-2CBC694D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B7CA-93FB-402B-A6F3-B923CDD0C7B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E3-99E6-40B5-89BC-2CBC694D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B7CA-93FB-402B-A6F3-B923CDD0C7B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E3-99E6-40B5-89BC-2CBC694D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B7CA-93FB-402B-A6F3-B923CDD0C7B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E3-99E6-40B5-89BC-2CBC694D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4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B7CA-93FB-402B-A6F3-B923CDD0C7B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E3-99E6-40B5-89BC-2CBC694D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B7CA-93FB-402B-A6F3-B923CDD0C7B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E3-99E6-40B5-89BC-2CBC694D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B7CA-93FB-402B-A6F3-B923CDD0C7B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A92E3-99E6-40B5-89BC-2CBC694D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0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otein" TargetMode="External"/><Relationship Id="rId3" Type="http://schemas.openxmlformats.org/officeDocument/2006/relationships/hyperlink" Target="https://en.wikipedia.org/wiki/Cluster_analysis" TargetMode="External"/><Relationship Id="rId7" Type="http://schemas.openxmlformats.org/officeDocument/2006/relationships/hyperlink" Target="https://en.wikipedia.org/wiki/DNA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Masatoshi_Nei" TargetMode="External"/><Relationship Id="rId5" Type="http://schemas.openxmlformats.org/officeDocument/2006/relationships/hyperlink" Target="https://en.wikipedia.org/w/index.php?title=Naruya_Saitou&amp;action=edit&amp;redlink=1" TargetMode="External"/><Relationship Id="rId10" Type="http://schemas.openxmlformats.org/officeDocument/2006/relationships/hyperlink" Target="https://en.wikipedia.org/wiki/Taxa" TargetMode="External"/><Relationship Id="rId4" Type="http://schemas.openxmlformats.org/officeDocument/2006/relationships/hyperlink" Target="https://en.wikipedia.org/wiki/Phylogenetic_trees" TargetMode="External"/><Relationship Id="rId9" Type="http://schemas.openxmlformats.org/officeDocument/2006/relationships/hyperlink" Target="https://en.wikipedia.org/wiki/Primary_structur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03" y="1600200"/>
            <a:ext cx="7962900" cy="108902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CC"/>
                </a:solidFill>
                <a:latin typeface="Sylfaen" pitchFamily="18" charset="0"/>
              </a:rPr>
              <a:t>DNA profiling of </a:t>
            </a:r>
            <a:r>
              <a:rPr lang="en-US" sz="4000" dirty="0" err="1">
                <a:solidFill>
                  <a:srgbClr val="0000CC"/>
                </a:solidFill>
                <a:latin typeface="Sylfaen" pitchFamily="18" charset="0"/>
              </a:rPr>
              <a:t>sweetpotato</a:t>
            </a:r>
            <a:r>
              <a:rPr lang="en-US" sz="4000" dirty="0">
                <a:solidFill>
                  <a:srgbClr val="0000CC"/>
                </a:solidFill>
                <a:latin typeface="Sylfaen" pitchFamily="18" charset="0"/>
              </a:rPr>
              <a:t> cultivars and clones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830" y="35052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ylfaen" pitchFamily="18" charset="0"/>
              </a:rPr>
              <a:t>GT4SP Capacity building &amp; Training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Sylfaen" pitchFamily="18" charset="0"/>
              </a:rPr>
              <a:t>WEBINAR 30</a:t>
            </a:r>
            <a:r>
              <a:rPr lang="en-US" sz="3600" baseline="30000" dirty="0">
                <a:solidFill>
                  <a:srgbClr val="FF0000"/>
                </a:solidFill>
                <a:latin typeface="Sylfaen" pitchFamily="18" charset="0"/>
              </a:rPr>
              <a:t>th</a:t>
            </a:r>
            <a:r>
              <a:rPr lang="en-US" sz="3600" dirty="0">
                <a:solidFill>
                  <a:srgbClr val="FF0000"/>
                </a:solidFill>
                <a:latin typeface="Sylfaen" pitchFamily="18" charset="0"/>
              </a:rPr>
              <a:t> November 2016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Sylfaen" pitchFamily="18" charset="0"/>
              </a:rPr>
              <a:t>Time 11.00-12.30</a:t>
            </a:r>
          </a:p>
          <a:p>
            <a:pPr algn="ctr"/>
            <a:r>
              <a:rPr lang="en-US" sz="3600" dirty="0">
                <a:latin typeface="Sylfaen" pitchFamily="18" charset="0"/>
              </a:rPr>
              <a:t>Mercy Kitavi</a:t>
            </a:r>
          </a:p>
        </p:txBody>
      </p:sp>
    </p:spTree>
    <p:extLst>
      <p:ext uri="{BB962C8B-B14F-4D97-AF65-F5344CB8AC3E}">
        <p14:creationId xmlns:p14="http://schemas.microsoft.com/office/powerpoint/2010/main" val="93484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905001"/>
            <a:ext cx="4930588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0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222380"/>
            <a:ext cx="8686800" cy="529340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latin typeface="Adobe Caslon Pro Bold" panose="0205070206050A020403" pitchFamily="18" charset="0"/>
              </a:rPr>
              <a:t>Figure 3. SSR primer pairs for Amplification of PCR products. A: PCR products amplified by 20 primer pairs from two cultivars B: PCR products amplified by 2 primer pairs from twenty </a:t>
            </a:r>
            <a:r>
              <a:rPr lang="en-US" sz="1200" dirty="0" err="1">
                <a:latin typeface="Adobe Caslon Pro Bold" panose="0205070206050A020403" pitchFamily="18" charset="0"/>
              </a:rPr>
              <a:t>sweetpotato</a:t>
            </a:r>
            <a:r>
              <a:rPr lang="en-US" sz="1200" dirty="0">
                <a:latin typeface="Adobe Caslon Pro Bold" panose="0205070206050A020403" pitchFamily="18" charset="0"/>
              </a:rPr>
              <a:t> cultivars – Zhang et al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867" t="42512" r="21667" b="38750"/>
          <a:stretch/>
        </p:blipFill>
        <p:spPr>
          <a:xfrm>
            <a:off x="147484" y="3657600"/>
            <a:ext cx="8082116" cy="2392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484" y="118378"/>
            <a:ext cx="876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ylfaen" pitchFamily="18" charset="0"/>
              </a:rPr>
              <a:t>Fragment analysis on gel systems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269469" y="3191347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Primer dimer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9674" y="1409458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Un amplified DNA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7965359" y="2024867"/>
            <a:ext cx="369436" cy="940484"/>
          </a:xfrm>
          <a:prstGeom prst="rightBrace">
            <a:avLst>
              <a:gd name="adj1" fmla="val 8333"/>
              <a:gd name="adj2" fmla="val 5098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9072" y="2438400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PCR products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6867" t="24222" r="22408" b="57734"/>
          <a:stretch/>
        </p:blipFill>
        <p:spPr>
          <a:xfrm>
            <a:off x="63295" y="1236821"/>
            <a:ext cx="7937705" cy="23036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0" y="1447800"/>
            <a:ext cx="685800" cy="1905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1507539"/>
            <a:ext cx="373626" cy="1905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965358" y="3314457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938335" y="1532568"/>
            <a:ext cx="2070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82209" y="990600"/>
            <a:ext cx="9589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Polymorphism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0200" y="102949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No amplification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07984" y="1287385"/>
            <a:ext cx="0" cy="4403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39413" y="1188383"/>
            <a:ext cx="0" cy="2349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562600" y="1295400"/>
            <a:ext cx="0" cy="4403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5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 animBg="1"/>
      <p:bldP spid="15" grpId="0" animBg="1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AEEF0-4677-496C-8C8E-0DEE0290D7D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" b="2415"/>
          <a:stretch/>
        </p:blipFill>
        <p:spPr bwMode="auto">
          <a:xfrm>
            <a:off x="152400" y="1524000"/>
            <a:ext cx="8686800" cy="512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113133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Sylfaen" pitchFamily="18" charset="0"/>
              </a:rPr>
              <a:t>Polyacryamide</a:t>
            </a:r>
            <a:r>
              <a:rPr lang="en-US" sz="3600" dirty="0">
                <a:latin typeface="Sylfaen" pitchFamily="18" charset="0"/>
              </a:rPr>
              <a:t> gels- PAGE &amp; LICOR</a:t>
            </a:r>
            <a:br>
              <a:rPr lang="en-US" dirty="0">
                <a:latin typeface="Sylfaen" pitchFamily="18" charset="0"/>
              </a:rPr>
            </a:br>
            <a:endParaRPr lang="en-US" sz="3100" dirty="0">
              <a:latin typeface="Sylfae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5332" y="2049693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6514" y="168036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lfaen" pitchFamily="18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1000780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ylfaen" pitchFamily="18" charset="0"/>
              </a:rPr>
              <a:t>Gel images from the </a:t>
            </a:r>
            <a:r>
              <a:rPr lang="en-US" sz="2400" b="1" dirty="0" err="1">
                <a:latin typeface="Sylfaen" pitchFamily="18" charset="0"/>
              </a:rPr>
              <a:t>LiCOR</a:t>
            </a:r>
            <a:r>
              <a:rPr lang="en-US" sz="2400" b="1" dirty="0">
                <a:latin typeface="Sylfaen" pitchFamily="18" charset="0"/>
              </a:rPr>
              <a:t> IR2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484" y="5370193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100bp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84" y="2539784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500bp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484" y="4007992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300bp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84" y="4819538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200bp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484" y="5118556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150bp</a:t>
            </a:r>
          </a:p>
        </p:txBody>
      </p:sp>
    </p:spTree>
    <p:extLst>
      <p:ext uri="{BB962C8B-B14F-4D97-AF65-F5344CB8AC3E}">
        <p14:creationId xmlns:p14="http://schemas.microsoft.com/office/powerpoint/2010/main" val="33207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5737" y="8130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Sylfaen" pitchFamily="18" charset="0"/>
              </a:rPr>
              <a:t>Capillary fragment analysis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0"/>
          <a:stretch/>
        </p:blipFill>
        <p:spPr bwMode="auto">
          <a:xfrm>
            <a:off x="864711" y="2971800"/>
            <a:ext cx="6526689" cy="323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7534275" cy="20955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352800" y="6400800"/>
            <a:ext cx="38862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9000" y="652093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8052" y="3619500"/>
            <a:ext cx="3886200" cy="260762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92678" y="3149825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Allele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3139656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Allele 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943600" y="3411435"/>
            <a:ext cx="0" cy="39856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03981" y="3401266"/>
            <a:ext cx="0" cy="31063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03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450" y="3284880"/>
            <a:ext cx="4813301" cy="3496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9600"/>
            <a:ext cx="8248603" cy="2514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71512"/>
            <a:ext cx="5803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Sylfaen" panose="010A0502050306030303" pitchFamily="18" charset="0"/>
              </a:rPr>
              <a:t>Generating data/scoring alleles on gel</a:t>
            </a:r>
          </a:p>
        </p:txBody>
      </p:sp>
    </p:spTree>
    <p:extLst>
      <p:ext uri="{BB962C8B-B14F-4D97-AF65-F5344CB8AC3E}">
        <p14:creationId xmlns:p14="http://schemas.microsoft.com/office/powerpoint/2010/main" val="173076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24" y="76200"/>
            <a:ext cx="8768576" cy="14478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Sylfaen" pitchFamily="18" charset="0"/>
              </a:rPr>
              <a:t>Convert SSR </a:t>
            </a:r>
            <a:r>
              <a:rPr lang="en-US" sz="3200" dirty="0" err="1">
                <a:latin typeface="Sylfaen" pitchFamily="18" charset="0"/>
              </a:rPr>
              <a:t>basepairs</a:t>
            </a:r>
            <a:r>
              <a:rPr lang="en-US" sz="3200" dirty="0">
                <a:latin typeface="Sylfaen" pitchFamily="18" charset="0"/>
              </a:rPr>
              <a:t> data file into binary format either manually, excel or using ALS Binary software</a:t>
            </a:r>
            <a:endParaRPr lang="en-US" sz="3600" dirty="0">
              <a:latin typeface="Sylfae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03" y="1828800"/>
            <a:ext cx="214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Marker 1- Allele data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19600" y="1874942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05368" y="1871225"/>
            <a:ext cx="296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Marker 1-  binary format data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" y="2351041"/>
            <a:ext cx="4660901" cy="338619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702464"/>
              </p:ext>
            </p:extLst>
          </p:nvPr>
        </p:nvGraphicFramePr>
        <p:xfrm>
          <a:off x="4876800" y="2351041"/>
          <a:ext cx="4191000" cy="338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Worksheet" r:id="rId4" imgW="4848120" imgH="4200525" progId="Excel.Sheet.12">
                  <p:embed/>
                </p:oleObj>
              </mc:Choice>
              <mc:Fallback>
                <p:oleObj name="Worksheet" r:id="rId4" imgW="4848120" imgH="4200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0" y="2351041"/>
                        <a:ext cx="4191000" cy="3386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776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Sylfaen" pitchFamily="18" charset="0"/>
              </a:rPr>
              <a:t>Phylogeny and clone identification with </a:t>
            </a:r>
            <a:r>
              <a:rPr lang="en-US" sz="3600" dirty="0" err="1">
                <a:solidFill>
                  <a:srgbClr val="0000CC"/>
                </a:solidFill>
                <a:latin typeface="Sylfaen" pitchFamily="18" charset="0"/>
              </a:rPr>
              <a:t>DARwin</a:t>
            </a:r>
            <a:endParaRPr lang="en-US" sz="3600" dirty="0">
              <a:solidFill>
                <a:srgbClr val="0000CC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Sylfaen" pitchFamily="18" charset="0"/>
              </a:rPr>
              <a:t>Steps </a:t>
            </a:r>
          </a:p>
          <a:p>
            <a:r>
              <a:rPr lang="en-US" sz="2800" dirty="0">
                <a:latin typeface="Sylfaen" pitchFamily="18" charset="0"/>
              </a:rPr>
              <a:t>Prepare your genetic data files in excel (SSR, AFLP, RAPDs)</a:t>
            </a:r>
          </a:p>
          <a:p>
            <a:pPr marL="0" indent="0">
              <a:buNone/>
            </a:pPr>
            <a:endParaRPr lang="en-US" sz="2800" dirty="0">
              <a:latin typeface="Sylfaen" pitchFamily="18" charset="0"/>
            </a:endParaRPr>
          </a:p>
          <a:p>
            <a:r>
              <a:rPr lang="en-US" sz="2800" dirty="0">
                <a:latin typeface="Sylfaen" pitchFamily="18" charset="0"/>
              </a:rPr>
              <a:t>Format your data into a .VAR and .Don files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Sylfaen" pitchFamily="18" charset="0"/>
              </a:rPr>
              <a:t>.</a:t>
            </a:r>
            <a:r>
              <a:rPr lang="en-US" sz="2200" dirty="0">
                <a:latin typeface="Sylfaen" pitchFamily="18" charset="0"/>
              </a:rPr>
              <a:t>VAR file- markers as columns &amp; rows as genotypes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latin typeface="Sylfaen" pitchFamily="18" charset="0"/>
              </a:rPr>
              <a:t>.Don file has genotype information e.g. genotype names, country of origin, place of collection </a:t>
            </a:r>
            <a:r>
              <a:rPr lang="en-US" sz="2200" dirty="0" err="1">
                <a:latin typeface="Sylfaen" pitchFamily="18" charset="0"/>
              </a:rPr>
              <a:t>etc</a:t>
            </a:r>
            <a:endParaRPr lang="en-US" sz="2200" dirty="0">
              <a:latin typeface="Sylfaen" pitchFamily="18" charset="0"/>
            </a:endParaRPr>
          </a:p>
          <a:p>
            <a:pPr marL="457200" lvl="1" indent="0">
              <a:buNone/>
            </a:pPr>
            <a:endParaRPr lang="en-US" sz="2200" dirty="0">
              <a:latin typeface="Sylfaen" pitchFamily="18" charset="0"/>
            </a:endParaRPr>
          </a:p>
          <a:p>
            <a:r>
              <a:rPr lang="en-US" sz="2800" dirty="0">
                <a:latin typeface="Sylfaen" pitchFamily="18" charset="0"/>
              </a:rPr>
              <a:t>Save files as a tab delimited files </a:t>
            </a:r>
            <a:r>
              <a:rPr lang="en-US" sz="2800" dirty="0" err="1">
                <a:latin typeface="Sylfaen" pitchFamily="18" charset="0"/>
              </a:rPr>
              <a:t>e.g</a:t>
            </a:r>
            <a:r>
              <a:rPr lang="en-US" sz="2800" dirty="0">
                <a:latin typeface="Sylfaen" pitchFamily="18" charset="0"/>
              </a:rPr>
              <a:t> edited_Webinar_2.var &amp; webinar_2.Don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8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99"/>
          <a:stretch/>
        </p:blipFill>
        <p:spPr bwMode="auto">
          <a:xfrm>
            <a:off x="466767" y="2616158"/>
            <a:ext cx="8104140" cy="31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66750" y="1862554"/>
            <a:ext cx="300015" cy="1261646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6" idx="1"/>
          </p:cNvCxnSpPr>
          <p:nvPr/>
        </p:nvCxnSpPr>
        <p:spPr>
          <a:xfrm flipH="1">
            <a:off x="1019133" y="1563993"/>
            <a:ext cx="1190667" cy="1591802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09800" y="1148494"/>
            <a:ext cx="11049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Sylfaen" pitchFamily="18" charset="0"/>
              </a:rPr>
              <a:t>No. of alleles/</a:t>
            </a:r>
          </a:p>
          <a:p>
            <a:r>
              <a:rPr lang="en-US" sz="1600" dirty="0">
                <a:solidFill>
                  <a:srgbClr val="0000CC"/>
                </a:solidFill>
                <a:latin typeface="Sylfaen" pitchFamily="18" charset="0"/>
              </a:rPr>
              <a:t>fragments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24000"/>
            <a:ext cx="16954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Sylfaen" pitchFamily="18" charset="0"/>
              </a:rPr>
              <a:t>No. of genotypes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50" y="152400"/>
            <a:ext cx="892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itchFamily="18" charset="0"/>
              </a:rPr>
              <a:t>Data analysis with </a:t>
            </a:r>
            <a:r>
              <a:rPr lang="en-US" sz="3200" dirty="0" err="1">
                <a:latin typeface="Sylfaen" pitchFamily="18" charset="0"/>
              </a:rPr>
              <a:t>DARwin</a:t>
            </a:r>
            <a:endParaRPr lang="en-US" sz="3200" dirty="0">
              <a:latin typeface="Sylfae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6766" y="3124200"/>
            <a:ext cx="228601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0532" y="3124200"/>
            <a:ext cx="228601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75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2998" r="22032" b="55008"/>
          <a:stretch/>
        </p:blipFill>
        <p:spPr bwMode="auto">
          <a:xfrm>
            <a:off x="567017" y="3429000"/>
            <a:ext cx="802150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83" y="1260991"/>
            <a:ext cx="230094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838200" y="3821631"/>
            <a:ext cx="457200" cy="53340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514600" y="4019570"/>
            <a:ext cx="1019176" cy="75086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11360" y="2415659"/>
            <a:ext cx="176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click icon</a:t>
            </a:r>
          </a:p>
        </p:txBody>
      </p:sp>
      <p:cxnSp>
        <p:nvCxnSpPr>
          <p:cNvPr id="13" name="Straight Arrow Connector 12"/>
          <p:cNvCxnSpPr>
            <a:stCxn id="10" idx="3"/>
          </p:cNvCxnSpPr>
          <p:nvPr/>
        </p:nvCxnSpPr>
        <p:spPr>
          <a:xfrm>
            <a:off x="4076267" y="2600325"/>
            <a:ext cx="597293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29175" y="22098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77092" y="455033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2-single click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62218" y="4734996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 single click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33" y="228600"/>
            <a:ext cx="903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Sylfaen" pitchFamily="18" charset="0"/>
              </a:rPr>
              <a:t>DARwin</a:t>
            </a:r>
            <a:r>
              <a:rPr lang="en-US" sz="3200" b="1" dirty="0">
                <a:latin typeface="Sylfaen" pitchFamily="18" charset="0"/>
              </a:rPr>
              <a:t>- </a:t>
            </a:r>
            <a:r>
              <a:rPr lang="en-US" sz="3200" b="1" dirty="0" err="1">
                <a:latin typeface="Sylfaen" pitchFamily="18" charset="0"/>
              </a:rPr>
              <a:t>Dissimilatity</a:t>
            </a:r>
            <a:r>
              <a:rPr lang="en-US" sz="3200" b="1" dirty="0">
                <a:latin typeface="Sylfaen" pitchFamily="18" charset="0"/>
              </a:rPr>
              <a:t> analysis and Representation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128236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DARwin</a:t>
            </a:r>
            <a:r>
              <a:rPr lang="en-US" dirty="0"/>
              <a:t> is a </a:t>
            </a:r>
            <a:r>
              <a:rPr lang="en-US" i="1" dirty="0"/>
              <a:t>software</a:t>
            </a:r>
            <a:r>
              <a:rPr lang="en-US" dirty="0"/>
              <a:t> package developed for </a:t>
            </a:r>
            <a:r>
              <a:rPr lang="en-US" i="1" dirty="0"/>
              <a:t>diversity</a:t>
            </a:r>
            <a:r>
              <a:rPr lang="en-US" dirty="0"/>
              <a:t> and phylogenetic </a:t>
            </a:r>
            <a:r>
              <a:rPr lang="en-US" i="1" dirty="0"/>
              <a:t>analysis</a:t>
            </a:r>
            <a:r>
              <a:rPr lang="en-US" dirty="0"/>
              <a:t> on the basis of evolutionary dissimilarities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1" y="2051566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Sylfaen" pitchFamily="18" charset="0"/>
              </a:rPr>
              <a:t>DARwin</a:t>
            </a:r>
            <a:r>
              <a:rPr lang="en-US" b="1" dirty="0">
                <a:solidFill>
                  <a:srgbClr val="FF0000"/>
                </a:solidFill>
                <a:latin typeface="Sylfaen" pitchFamily="18" charset="0"/>
              </a:rPr>
              <a:t> 6 is an update of version 5 may have bugs and fail to work in some computers; </a:t>
            </a:r>
            <a:r>
              <a:rPr lang="en-US" b="1" dirty="0" err="1">
                <a:solidFill>
                  <a:srgbClr val="FF0000"/>
                </a:solidFill>
                <a:latin typeface="Sylfaen" pitchFamily="18" charset="0"/>
              </a:rPr>
              <a:t>DARwin</a:t>
            </a:r>
            <a:r>
              <a:rPr lang="en-US" b="1" dirty="0">
                <a:solidFill>
                  <a:srgbClr val="FF0000"/>
                </a:solidFill>
                <a:latin typeface="Sylfaen" pitchFamily="18" charset="0"/>
              </a:rPr>
              <a:t> 5 works well </a:t>
            </a:r>
          </a:p>
        </p:txBody>
      </p:sp>
    </p:spTree>
    <p:extLst>
      <p:ext uri="{BB962C8B-B14F-4D97-AF65-F5344CB8AC3E}">
        <p14:creationId xmlns:p14="http://schemas.microsoft.com/office/powerpoint/2010/main" val="3173289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t="10125" r="22577" b="17625"/>
          <a:stretch/>
        </p:blipFill>
        <p:spPr bwMode="auto">
          <a:xfrm>
            <a:off x="228600" y="762000"/>
            <a:ext cx="7896224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886200" y="2286000"/>
            <a:ext cx="12192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5000" y="229552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73674" y="2895600"/>
            <a:ext cx="914400" cy="16764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5600" y="3810000"/>
            <a:ext cx="454086" cy="533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11651" y="2019299"/>
            <a:ext cx="454086" cy="533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10353"/>
            <a:ext cx="487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ylfaen" pitchFamily="18" charset="0"/>
              </a:rPr>
              <a:t>Choose your .</a:t>
            </a:r>
            <a:r>
              <a:rPr lang="en-US" sz="3600" dirty="0" err="1">
                <a:latin typeface="Sylfaen" pitchFamily="18" charset="0"/>
              </a:rPr>
              <a:t>var</a:t>
            </a:r>
            <a:r>
              <a:rPr lang="en-US" sz="3600" dirty="0">
                <a:latin typeface="Sylfaen" pitchFamily="18" charset="0"/>
              </a:rPr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238763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lfaen" pitchFamily="18" charset="0"/>
              </a:rPr>
              <a:t>Genetic markers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276600" y="2057400"/>
            <a:ext cx="16002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1719590"/>
            <a:ext cx="2856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ylfaen" pitchFamily="18" charset="0"/>
              </a:rPr>
              <a:t>Genes responsible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130" y="5743544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ylfaen" pitchFamily="18" charset="0"/>
              </a:rPr>
              <a:t>Visual markers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34200" y="2656218"/>
            <a:ext cx="77689" cy="234437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57800" y="5451157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Sylfaen" pitchFamily="18" charset="0"/>
              </a:rPr>
              <a:t>Molecular markers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930" y="1669147"/>
            <a:ext cx="28860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Sylfaen" pitchFamily="18" charset="0"/>
              </a:rPr>
              <a:t>Traits; Drought tolerance, </a:t>
            </a:r>
          </a:p>
          <a:p>
            <a:pPr lvl="1"/>
            <a:r>
              <a:rPr lang="en-US" sz="2800" dirty="0">
                <a:latin typeface="Sylfaen" pitchFamily="18" charset="0"/>
              </a:rPr>
              <a:t>Yield, SPVD resistance</a:t>
            </a:r>
          </a:p>
          <a:p>
            <a:pPr lvl="1"/>
            <a:r>
              <a:rPr lang="el-GR" sz="2800" dirty="0">
                <a:latin typeface="Sylfaen" pitchFamily="18" charset="0"/>
              </a:rPr>
              <a:t>Β</a:t>
            </a:r>
            <a:r>
              <a:rPr lang="en-US" sz="2800" dirty="0">
                <a:latin typeface="Sylfaen" pitchFamily="18" charset="0"/>
              </a:rPr>
              <a:t> carotene</a:t>
            </a:r>
          </a:p>
          <a:p>
            <a:pPr lvl="1"/>
            <a:r>
              <a:rPr lang="en-US" sz="2800" dirty="0">
                <a:latin typeface="Sylfaen" pitchFamily="18" charset="0"/>
              </a:rPr>
              <a:t>Phenotype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1770" y="6035932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ylfaen" pitchFamily="18" charset="0"/>
              </a:rPr>
              <a:t>SSRs, AFLP, SNPs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04965" y="4829145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963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9" t="20442" r="20494" b="9395"/>
          <a:stretch/>
        </p:blipFill>
        <p:spPr bwMode="auto">
          <a:xfrm>
            <a:off x="1541721" y="895322"/>
            <a:ext cx="6446874" cy="534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642344" y="851648"/>
            <a:ext cx="0" cy="79138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74199" y="228598"/>
            <a:ext cx="361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Save your calculated dissimilarity file</a:t>
            </a:r>
          </a:p>
          <a:p>
            <a:r>
              <a:rPr lang="en-US" dirty="0"/>
              <a:t>Automatically saves as a .dis file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88702" y="2012361"/>
            <a:ext cx="86389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265" y="1643029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ylfaen" pitchFamily="18" charset="0"/>
              </a:rPr>
              <a:t>Your  imported file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90600" y="2398974"/>
            <a:ext cx="838200" cy="344227"/>
          </a:xfrm>
          <a:prstGeom prst="straightConnector1">
            <a:avLst/>
          </a:prstGeom>
          <a:ln w="28575">
            <a:solidFill>
              <a:srgbClr val="00CC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98974"/>
            <a:ext cx="106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ylfaen" pitchFamily="18" charset="0"/>
              </a:rPr>
              <a:t>Set the % of missing data that you want to allow</a:t>
            </a:r>
          </a:p>
        </p:txBody>
      </p:sp>
      <p:cxnSp>
        <p:nvCxnSpPr>
          <p:cNvPr id="13" name="Straight Arrow Connector 12"/>
          <p:cNvCxnSpPr>
            <a:stCxn id="18" idx="1"/>
          </p:cNvCxnSpPr>
          <p:nvPr/>
        </p:nvCxnSpPr>
        <p:spPr>
          <a:xfrm flipH="1">
            <a:off x="3768790" y="3276600"/>
            <a:ext cx="4384611" cy="152400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8585" y="76200"/>
            <a:ext cx="4537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 = no of samples/genotypes</a:t>
            </a:r>
          </a:p>
          <a:p>
            <a:r>
              <a:rPr lang="en-US" dirty="0"/>
              <a:t>variable = total alleles of all markers combined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53401" y="2584102"/>
            <a:ext cx="990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ylfaen" pitchFamily="18" charset="0"/>
              </a:rPr>
              <a:t>How many times you want your analysis repeated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066800" y="3673627"/>
            <a:ext cx="762000" cy="37410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265" y="3941598"/>
            <a:ext cx="1261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Sylfaen" pitchFamily="18" charset="0"/>
              </a:rPr>
              <a:t>Choose  the dissimilarity index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713195" y="4814599"/>
            <a:ext cx="4364006" cy="1454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77201" y="4537093"/>
            <a:ext cx="1066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ylfaen" pitchFamily="18" charset="0"/>
              </a:rPr>
              <a:t>Click here to see the explanation of chosen dissimilarity formula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905500" y="5609067"/>
            <a:ext cx="0" cy="62555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Box 4101"/>
          <p:cNvSpPr txBox="1"/>
          <p:nvPr/>
        </p:nvSpPr>
        <p:spPr>
          <a:xfrm>
            <a:off x="5642344" y="6400800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Sylfaen" pitchFamily="18" charset="0"/>
              </a:rPr>
              <a:t>Click here after all settings</a:t>
            </a:r>
          </a:p>
        </p:txBody>
      </p:sp>
    </p:spTree>
    <p:extLst>
      <p:ext uri="{BB962C8B-B14F-4D97-AF65-F5344CB8AC3E}">
        <p14:creationId xmlns:p14="http://schemas.microsoft.com/office/powerpoint/2010/main" val="1803560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3" t="19559" r="20422" b="12465"/>
          <a:stretch/>
        </p:blipFill>
        <p:spPr bwMode="auto">
          <a:xfrm>
            <a:off x="1066800" y="609600"/>
            <a:ext cx="7544436" cy="60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686493" y="457200"/>
            <a:ext cx="285307" cy="65885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86493" y="87868"/>
            <a:ext cx="109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2746299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1" t="20232" r="7732" b="6232"/>
          <a:stretch/>
        </p:blipFill>
        <p:spPr bwMode="auto">
          <a:xfrm>
            <a:off x="152400" y="707065"/>
            <a:ext cx="7974419" cy="560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304842" y="3352800"/>
            <a:ext cx="3703333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77200" y="2493081"/>
            <a:ext cx="1132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ylfaen" pitchFamily="18" charset="0"/>
              </a:rPr>
              <a:t>Choose the dissimilarity file you saved</a:t>
            </a:r>
          </a:p>
        </p:txBody>
      </p:sp>
      <p:cxnSp>
        <p:nvCxnSpPr>
          <p:cNvPr id="5" name="Straight Arrow Connector 4"/>
          <p:cNvCxnSpPr>
            <a:stCxn id="6" idx="1"/>
          </p:cNvCxnSpPr>
          <p:nvPr/>
        </p:nvCxnSpPr>
        <p:spPr>
          <a:xfrm flipH="1">
            <a:off x="7391400" y="5220586"/>
            <a:ext cx="925028" cy="6096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16428" y="4897420"/>
            <a:ext cx="73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lfaen" pitchFamily="18" charset="0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3035578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8" t="20255" r="20538" b="12931"/>
          <a:stretch/>
        </p:blipFill>
        <p:spPr bwMode="auto">
          <a:xfrm>
            <a:off x="1422991" y="1096926"/>
            <a:ext cx="6445102" cy="509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550195" y="5407542"/>
            <a:ext cx="2589028" cy="8063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219200" y="5029200"/>
            <a:ext cx="5334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550195" y="1828800"/>
            <a:ext cx="2300177" cy="1524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90600" y="1728512"/>
            <a:ext cx="609600" cy="46813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8439" y="2743200"/>
            <a:ext cx="580361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95600" y="762000"/>
            <a:ext cx="1066800" cy="12192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3119" y="2412087"/>
            <a:ext cx="1132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ylfaen" pitchFamily="18" charset="0"/>
              </a:rPr>
              <a:t>No. of coordinates the PCA will be represented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6158" y="4453435"/>
            <a:ext cx="11322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ylfaen" pitchFamily="18" charset="0"/>
              </a:rPr>
              <a:t>Choose the identifier file, the .don file that you prepared with the .</a:t>
            </a:r>
            <a:r>
              <a:rPr lang="en-US" sz="1400" dirty="0" err="1">
                <a:solidFill>
                  <a:srgbClr val="FF0000"/>
                </a:solidFill>
                <a:latin typeface="Sylfaen" pitchFamily="18" charset="0"/>
              </a:rPr>
              <a:t>var</a:t>
            </a:r>
            <a:endParaRPr lang="en-US" sz="1400" dirty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35591" y="5226562"/>
            <a:ext cx="113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lfaen" pitchFamily="18" charset="0"/>
              </a:rPr>
              <a:t>Click here last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91973" y="1504146"/>
            <a:ext cx="1132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ylfaen" pitchFamily="18" charset="0"/>
              </a:rPr>
              <a:t>Click here to save coordinate file. saves automatically as a .AFT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404" y="774405"/>
            <a:ext cx="1132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ylfaen" pitchFamily="18" charset="0"/>
              </a:rPr>
              <a:t>Dissimilarity file used for PCA construction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84604" y="533400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lfaen" pitchFamily="18" charset="0"/>
              </a:rPr>
              <a:t>Properties of the current file</a:t>
            </a:r>
          </a:p>
        </p:txBody>
      </p:sp>
    </p:spTree>
    <p:extLst>
      <p:ext uri="{BB962C8B-B14F-4D97-AF65-F5344CB8AC3E}">
        <p14:creationId xmlns:p14="http://schemas.microsoft.com/office/powerpoint/2010/main" val="23403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5299537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Axis	Eigenvalue		Inertia%</a:t>
            </a:r>
          </a:p>
          <a:p>
            <a:r>
              <a:rPr lang="en-US" sz="1400" dirty="0">
                <a:solidFill>
                  <a:srgbClr val="FF0000"/>
                </a:solidFill>
              </a:rPr>
              <a:t>1	0.02259		46.51</a:t>
            </a:r>
          </a:p>
          <a:p>
            <a:r>
              <a:rPr lang="en-US" sz="1400" dirty="0">
                <a:solidFill>
                  <a:srgbClr val="FF0000"/>
                </a:solidFill>
              </a:rPr>
              <a:t>2	0.01061		21.83</a:t>
            </a:r>
          </a:p>
          <a:p>
            <a:r>
              <a:rPr lang="en-US" sz="1400" dirty="0"/>
              <a:t>3	0.00511		10.52</a:t>
            </a:r>
          </a:p>
          <a:p>
            <a:r>
              <a:rPr lang="en-US" sz="1400" dirty="0"/>
              <a:t>4	0.00262		5.39</a:t>
            </a:r>
          </a:p>
          <a:p>
            <a:r>
              <a:rPr lang="en-US" sz="1400" dirty="0"/>
              <a:t>5	0.00246		5.06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6" b="43302"/>
          <a:stretch/>
        </p:blipFill>
        <p:spPr bwMode="auto">
          <a:xfrm>
            <a:off x="136451" y="152400"/>
            <a:ext cx="729791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114800" y="9906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9906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81500" y="1219200"/>
            <a:ext cx="3238499" cy="1219200"/>
          </a:xfrm>
          <a:prstGeom prst="straightConnector1">
            <a:avLst/>
          </a:prstGeom>
          <a:ln w="28575">
            <a:solidFill>
              <a:srgbClr val="00CC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19999" y="1981200"/>
            <a:ext cx="1333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Click the ? To choose your identifier file and the arrow to choose how you want your genotypes identified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95900" y="1194391"/>
            <a:ext cx="2239024" cy="0"/>
          </a:xfrm>
          <a:prstGeom prst="straightConnector1">
            <a:avLst/>
          </a:prstGeom>
          <a:ln w="28575">
            <a:solidFill>
              <a:srgbClr val="00CC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49224" y="251936"/>
            <a:ext cx="149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Label clones, genotypes, country </a:t>
            </a:r>
            <a:r>
              <a:rPr lang="en-US" sz="1600" dirty="0" err="1">
                <a:solidFill>
                  <a:srgbClr val="FF0000"/>
                </a:solidFill>
              </a:rPr>
              <a:t>etc</a:t>
            </a:r>
            <a:r>
              <a:rPr lang="en-US" sz="1600" dirty="0">
                <a:solidFill>
                  <a:srgbClr val="FF0000"/>
                </a:solidFill>
              </a:rPr>
              <a:t> with different </a:t>
            </a:r>
            <a:r>
              <a:rPr lang="en-US" sz="1600" dirty="0" err="1">
                <a:solidFill>
                  <a:srgbClr val="FF0000"/>
                </a:solidFill>
              </a:rPr>
              <a:t>colours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29200" y="5867400"/>
            <a:ext cx="20574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24823" y="5410200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Eigen values gives significance to the distribution of your samples on the Axes chosen</a:t>
            </a:r>
          </a:p>
        </p:txBody>
      </p:sp>
    </p:spTree>
    <p:extLst>
      <p:ext uri="{BB962C8B-B14F-4D97-AF65-F5344CB8AC3E}">
        <p14:creationId xmlns:p14="http://schemas.microsoft.com/office/powerpoint/2010/main" val="972956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6" t="20443" r="20567" b="12767"/>
          <a:stretch/>
        </p:blipFill>
        <p:spPr bwMode="auto">
          <a:xfrm>
            <a:off x="1219200" y="1295400"/>
            <a:ext cx="6391940" cy="50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869711" y="969335"/>
            <a:ext cx="311889" cy="108274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342860" y="1143000"/>
            <a:ext cx="219740" cy="93034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715000" y="2133600"/>
            <a:ext cx="22098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52730" y="790192"/>
            <a:ext cx="338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Increase or decrease font of labels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4065" y="44398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Choose font type of labels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38200" y="2209800"/>
            <a:ext cx="1066800" cy="6096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24000" y="967770"/>
            <a:ext cx="152400" cy="108274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71559" y="582489"/>
            <a:ext cx="140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Save the PCA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743200"/>
            <a:ext cx="971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Copy the PCA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133600" y="932328"/>
            <a:ext cx="457200" cy="111819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2199" y="590268"/>
            <a:ext cx="97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38200" y="2209800"/>
            <a:ext cx="1524000" cy="163032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3962400"/>
            <a:ext cx="977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 the display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35433" y="1883665"/>
            <a:ext cx="931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</a:t>
            </a:r>
            <a:r>
              <a:rPr lang="en-US" dirty="0" err="1"/>
              <a:t>eigen</a:t>
            </a:r>
            <a:r>
              <a:rPr lang="en-US" dirty="0"/>
              <a:t> values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15449" y="3389531"/>
            <a:ext cx="137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A PCA show variation of the samples in question when displayed on the axes</a:t>
            </a:r>
          </a:p>
          <a:p>
            <a:endParaRPr lang="en-US" dirty="0">
              <a:solidFill>
                <a:srgbClr val="0000CC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Resisto</a:t>
            </a:r>
            <a:r>
              <a:rPr lang="en-US" dirty="0">
                <a:solidFill>
                  <a:srgbClr val="FF0000"/>
                </a:solidFill>
              </a:rPr>
              <a:t> clones show the most variation</a:t>
            </a:r>
          </a:p>
        </p:txBody>
      </p:sp>
    </p:spTree>
    <p:extLst>
      <p:ext uri="{BB962C8B-B14F-4D97-AF65-F5344CB8AC3E}">
        <p14:creationId xmlns:p14="http://schemas.microsoft.com/office/powerpoint/2010/main" val="2975367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4" t="20279" r="23786" b="12209"/>
          <a:stretch/>
        </p:blipFill>
        <p:spPr bwMode="auto">
          <a:xfrm>
            <a:off x="153980" y="1419447"/>
            <a:ext cx="5982587" cy="514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810000" y="1251466"/>
            <a:ext cx="1752600" cy="95833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38400" y="1251466"/>
            <a:ext cx="0" cy="50482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46703" y="990600"/>
            <a:ext cx="109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88213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89972"/>
            <a:ext cx="8229600" cy="79216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Sylfaen" pitchFamily="18" charset="0"/>
              </a:rPr>
              <a:t>Construct the phylogenetic tree using the dissimilarity file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5865" y="1419447"/>
            <a:ext cx="2667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Neighbor joining</a:t>
            </a:r>
            <a:r>
              <a:rPr lang="en-US" dirty="0"/>
              <a:t> is a bottom-up (agglomerative) </a:t>
            </a:r>
            <a:r>
              <a:rPr lang="en-US" dirty="0">
                <a:hlinkClick r:id="rId3" tooltip="Cluster analysis"/>
              </a:rPr>
              <a:t>clustering</a:t>
            </a:r>
            <a:r>
              <a:rPr lang="en-US" dirty="0"/>
              <a:t> method for the creation of </a:t>
            </a:r>
            <a:r>
              <a:rPr lang="en-US" dirty="0">
                <a:hlinkClick r:id="rId4" tooltip="Phylogenetic trees"/>
              </a:rPr>
              <a:t>phylogenetic trees</a:t>
            </a:r>
            <a:r>
              <a:rPr lang="en-US" dirty="0"/>
              <a:t>, created by </a:t>
            </a:r>
            <a:r>
              <a:rPr lang="en-US" dirty="0" err="1">
                <a:hlinkClick r:id="rId5" tooltip="Naruya Saitou (page does not exist)"/>
              </a:rPr>
              <a:t>Naruya</a:t>
            </a:r>
            <a:r>
              <a:rPr lang="en-US" dirty="0">
                <a:hlinkClick r:id="rId5" tooltip="Naruya Saitou (page does not exist)"/>
              </a:rPr>
              <a:t> Saitou</a:t>
            </a:r>
            <a:r>
              <a:rPr lang="en-US" dirty="0"/>
              <a:t> and </a:t>
            </a:r>
            <a:r>
              <a:rPr lang="en-US" dirty="0">
                <a:hlinkClick r:id="rId6" tooltip="Masatoshi Nei"/>
              </a:rPr>
              <a:t>Masatoshi </a:t>
            </a:r>
            <a:r>
              <a:rPr lang="en-US" dirty="0" err="1">
                <a:hlinkClick r:id="rId6" tooltip="Masatoshi Nei"/>
              </a:rPr>
              <a:t>Nei</a:t>
            </a:r>
            <a:r>
              <a:rPr lang="en-US" dirty="0"/>
              <a:t> in 1987 Usually used for trees based on </a:t>
            </a:r>
            <a:r>
              <a:rPr lang="en-US" dirty="0">
                <a:hlinkClick r:id="rId7" tooltip="DNA"/>
              </a:rPr>
              <a:t>DNA</a:t>
            </a:r>
            <a:r>
              <a:rPr lang="en-US" dirty="0"/>
              <a:t> or </a:t>
            </a:r>
            <a:r>
              <a:rPr lang="en-US" dirty="0">
                <a:hlinkClick r:id="rId8" tooltip="Protein"/>
              </a:rPr>
              <a:t>protein</a:t>
            </a:r>
            <a:r>
              <a:rPr lang="en-US" dirty="0"/>
              <a:t> </a:t>
            </a:r>
            <a:r>
              <a:rPr lang="en-US" dirty="0">
                <a:hlinkClick r:id="rId9" tooltip="Primary structure"/>
              </a:rPr>
              <a:t>sequence</a:t>
            </a:r>
            <a:r>
              <a:rPr lang="en-US" dirty="0"/>
              <a:t> data, the algorithm requires knowledge of the distance between each pair of </a:t>
            </a:r>
            <a:r>
              <a:rPr lang="en-US" dirty="0">
                <a:hlinkClick r:id="rId10" tooltip="Taxa"/>
              </a:rPr>
              <a:t>taxa</a:t>
            </a:r>
            <a:r>
              <a:rPr lang="en-US" dirty="0"/>
              <a:t> (e.g., species or sequences) to form the tree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68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3" t="19791" r="13691" b="12430"/>
          <a:stretch/>
        </p:blipFill>
        <p:spPr bwMode="auto">
          <a:xfrm>
            <a:off x="228600" y="838200"/>
            <a:ext cx="7235456" cy="516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962400" y="2305050"/>
            <a:ext cx="35814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43800" y="1981200"/>
            <a:ext cx="139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the Dissimilarity file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162800" y="4724400"/>
            <a:ext cx="8382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38214" y="4539734"/>
            <a:ext cx="89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526062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t="19953" r="20625" b="12465"/>
          <a:stretch/>
        </p:blipFill>
        <p:spPr bwMode="auto">
          <a:xfrm>
            <a:off x="1371600" y="838200"/>
            <a:ext cx="6531935" cy="51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562600" y="1752600"/>
            <a:ext cx="24765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8" idx="1"/>
          </p:cNvCxnSpPr>
          <p:nvPr/>
        </p:nvCxnSpPr>
        <p:spPr>
          <a:xfrm flipH="1">
            <a:off x="5562600" y="5176398"/>
            <a:ext cx="2347580" cy="1325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90600" y="2362200"/>
            <a:ext cx="762000" cy="6858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3" idx="3"/>
          </p:cNvCxnSpPr>
          <p:nvPr/>
        </p:nvCxnSpPr>
        <p:spPr>
          <a:xfrm>
            <a:off x="947126" y="1931143"/>
            <a:ext cx="706237" cy="5005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96163" y="4953000"/>
            <a:ext cx="544236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90600" y="5257800"/>
            <a:ext cx="662763" cy="6477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57600" y="5334000"/>
            <a:ext cx="0" cy="11430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5200" y="6477000"/>
            <a:ext cx="113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 box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9100" y="1529247"/>
            <a:ext cx="1028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</a:t>
            </a:r>
          </a:p>
          <a:p>
            <a:r>
              <a:rPr lang="en-US" dirty="0"/>
              <a:t>Automatically  saves tree as </a:t>
            </a:r>
            <a:r>
              <a:rPr lang="en-US" dirty="0" err="1"/>
              <a:t>a.arb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435" y="3048000"/>
            <a:ext cx="127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Alogarithim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126" y="4820322"/>
            <a:ext cx="89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 file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90" y="5781971"/>
            <a:ext cx="113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 box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10180" y="4991732"/>
            <a:ext cx="101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Last click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611" y="174647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.dis file</a:t>
            </a:r>
          </a:p>
        </p:txBody>
      </p:sp>
    </p:spTree>
    <p:extLst>
      <p:ext uri="{BB962C8B-B14F-4D97-AF65-F5344CB8AC3E}">
        <p14:creationId xmlns:p14="http://schemas.microsoft.com/office/powerpoint/2010/main" val="739709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5" t="20046" r="20625" b="12698"/>
          <a:stretch/>
        </p:blipFill>
        <p:spPr bwMode="auto">
          <a:xfrm>
            <a:off x="1371600" y="1524000"/>
            <a:ext cx="6420293" cy="512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52800" y="1295399"/>
            <a:ext cx="0" cy="94054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066800" y="2434856"/>
            <a:ext cx="1447800" cy="5334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6347" y="882134"/>
            <a:ext cx="3610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here for more tree edits/inputs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126" y="2590800"/>
            <a:ext cx="1265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tree display to radial/axial </a:t>
            </a:r>
            <a:r>
              <a:rPr lang="en-US" dirty="0" err="1"/>
              <a:t>etc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24550" y="6248400"/>
            <a:ext cx="1861947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167" y="6063734"/>
            <a:ext cx="71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66800" y="4762500"/>
            <a:ext cx="15240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1432" y="4587581"/>
            <a:ext cx="58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91892" y="3097848"/>
            <a:ext cx="13521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No. on branches are bootstrap values</a:t>
            </a:r>
          </a:p>
          <a:p>
            <a:r>
              <a:rPr lang="en-US" dirty="0"/>
              <a:t>Confidence levels of the clusters</a:t>
            </a:r>
          </a:p>
        </p:txBody>
      </p:sp>
    </p:spTree>
    <p:extLst>
      <p:ext uri="{BB962C8B-B14F-4D97-AF65-F5344CB8AC3E}">
        <p14:creationId xmlns:p14="http://schemas.microsoft.com/office/powerpoint/2010/main" val="293245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1956"/>
            <a:ext cx="8229600" cy="1143000"/>
          </a:xfrm>
        </p:spPr>
        <p:txBody>
          <a:bodyPr/>
          <a:lstStyle/>
          <a:p>
            <a:r>
              <a:rPr lang="en-US" dirty="0">
                <a:latin typeface="Adobe Garamond Pro" panose="02020502060506020403" pitchFamily="18" charset="0"/>
              </a:rPr>
              <a:t>DNA profiling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4800600" cy="5181600"/>
          </a:xfrm>
        </p:spPr>
        <p:txBody>
          <a:bodyPr>
            <a:normAutofit/>
          </a:bodyPr>
          <a:lstStyle/>
          <a:p>
            <a:r>
              <a:rPr lang="en-US" dirty="0">
                <a:latin typeface="Adobe Garamond Pro" panose="02020502060506020403" pitchFamily="18" charset="0"/>
              </a:rPr>
              <a:t>DNA testing, DNA typing, genetic fingerprinting</a:t>
            </a:r>
          </a:p>
          <a:p>
            <a:r>
              <a:rPr lang="en-US" dirty="0">
                <a:latin typeface="Adobe Garamond Pro" panose="02020502060506020403" pitchFamily="18" charset="0"/>
              </a:rPr>
              <a:t>Majority of DNA is the same for organisms in the same species but there are pieces, regions/patterns that differ within the species</a:t>
            </a:r>
          </a:p>
          <a:p>
            <a:r>
              <a:rPr lang="en-US" dirty="0">
                <a:latin typeface="Adobe Garamond Pro" panose="02020502060506020403" pitchFamily="18" charset="0"/>
              </a:rPr>
              <a:t>Knowing these DNA sequences is the basis of DNA profiling</a:t>
            </a:r>
          </a:p>
          <a:p>
            <a:r>
              <a:rPr lang="en-US" dirty="0">
                <a:latin typeface="Adobe Garamond Pro" panose="02020502060506020403" pitchFamily="18" charset="0"/>
              </a:rPr>
              <a:t>DNA sequencing; determining the nucleotide sequence of a given DNA fragment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68172" y="1295400"/>
            <a:ext cx="3446529" cy="373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5105400"/>
            <a:ext cx="246529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78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0" t="20140" r="20756" b="12116"/>
          <a:stretch/>
        </p:blipFill>
        <p:spPr bwMode="auto">
          <a:xfrm>
            <a:off x="1676400" y="579474"/>
            <a:ext cx="7086600" cy="572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143000" y="2438400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71600" y="2918111"/>
            <a:ext cx="349103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00100" y="3200400"/>
            <a:ext cx="952500" cy="6858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6702" y="1600200"/>
            <a:ext cx="946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lfaen" pitchFamily="18" charset="0"/>
              </a:rPr>
              <a:t>Choose bootstrap values displayed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303" y="2691479"/>
            <a:ext cx="946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lfaen" pitchFamily="18" charset="0"/>
              </a:rPr>
              <a:t>Turn off/on the scale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539" y="3624590"/>
            <a:ext cx="94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Sylfaen" pitchFamily="18" charset="0"/>
              </a:rPr>
              <a:t>Colour</a:t>
            </a:r>
            <a:r>
              <a:rPr lang="en-US" sz="1400" dirty="0">
                <a:latin typeface="Sylfaen" pitchFamily="18" charset="0"/>
              </a:rPr>
              <a:t> labels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6701" y="4147810"/>
            <a:ext cx="94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lfaen" pitchFamily="18" charset="0"/>
              </a:rPr>
              <a:t>Font type and size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98451" y="3430144"/>
            <a:ext cx="930349" cy="71766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029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8967469" cy="682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96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534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Njoin</a:t>
            </a:r>
            <a:r>
              <a:rPr lang="en-US" dirty="0"/>
              <a:t>: </a:t>
            </a:r>
            <a:r>
              <a:rPr lang="en-US" dirty="0" err="1"/>
              <a:t>NTSYSpc</a:t>
            </a:r>
            <a:r>
              <a:rPr lang="en-US" dirty="0"/>
              <a:t> 2.11T, (C) 2000-2004, Applied Biostatistics Inc.</a:t>
            </a:r>
          </a:p>
          <a:p>
            <a:r>
              <a:rPr lang="en-US" dirty="0"/>
              <a:t>Date &amp; time: 11/29/2016 12:56:50 PM</a:t>
            </a:r>
          </a:p>
          <a:p>
            <a:r>
              <a:rPr lang="en-US" dirty="0"/>
              <a:t>----------------------------------------</a:t>
            </a:r>
          </a:p>
          <a:p>
            <a:r>
              <a:rPr lang="en-US" dirty="0"/>
              <a:t>Input parameters:</a:t>
            </a:r>
          </a:p>
          <a:p>
            <a:r>
              <a:rPr lang="en-US" dirty="0"/>
              <a:t>Read input from file: C:\Users\mkitavi\Desktop\New folder\</a:t>
            </a:r>
            <a:r>
              <a:rPr lang="en-US" dirty="0" err="1"/>
              <a:t>Kevo.NTS</a:t>
            </a:r>
            <a:endParaRPr lang="en-US" dirty="0"/>
          </a:p>
          <a:p>
            <a:r>
              <a:rPr lang="en-US" dirty="0"/>
              <a:t>Save tree in output file: C:\Users\mkitavi\Desktop\New folder\</a:t>
            </a:r>
            <a:r>
              <a:rPr lang="en-US" dirty="0" err="1"/>
              <a:t>kevotree.NTS</a:t>
            </a:r>
            <a:endParaRPr lang="en-US" dirty="0"/>
          </a:p>
          <a:p>
            <a:r>
              <a:rPr lang="en-US" dirty="0"/>
              <a:t>Method: WEIGHTED</a:t>
            </a:r>
          </a:p>
          <a:p>
            <a:r>
              <a:rPr lang="en-US" dirty="0"/>
              <a:t>Tie method: WARN</a:t>
            </a:r>
          </a:p>
          <a:p>
            <a:r>
              <a:rPr lang="en-US" dirty="0"/>
              <a:t>Maximum number of ties: 25</a:t>
            </a:r>
          </a:p>
          <a:p>
            <a:r>
              <a:rPr lang="en-US" dirty="0"/>
              <a:t>Rooting method: MIDPOINT</a:t>
            </a:r>
          </a:p>
          <a:p>
            <a:endParaRPr lang="en-US" dirty="0"/>
          </a:p>
          <a:p>
            <a:r>
              <a:rPr lang="en-US" dirty="0"/>
              <a:t>Comments:</a:t>
            </a:r>
          </a:p>
          <a:p>
            <a:r>
              <a:rPr lang="en-US" dirty="0"/>
              <a:t>  SIMGEND: input=C:\Users\mkitavi\Desktop\New folder\</a:t>
            </a:r>
            <a:r>
              <a:rPr lang="en-US" dirty="0" err="1"/>
              <a:t>Clones.NTS</a:t>
            </a:r>
            <a:r>
              <a:rPr lang="en-US" dirty="0"/>
              <a:t>, </a:t>
            </a:r>
            <a:r>
              <a:rPr lang="en-US" dirty="0" err="1"/>
              <a:t>coeff</a:t>
            </a:r>
            <a:r>
              <a:rPr lang="en-US" dirty="0"/>
              <a:t>=NEI72, </a:t>
            </a:r>
            <a:r>
              <a:rPr lang="en-US" dirty="0" err="1"/>
              <a:t>dir</a:t>
            </a:r>
            <a:r>
              <a:rPr lang="en-US" dirty="0"/>
              <a:t>=Cols, no. loci = 23</a:t>
            </a:r>
          </a:p>
          <a:p>
            <a:r>
              <a:rPr lang="en-US" dirty="0"/>
              <a:t>Matrix type = 2, size = 23 by 23, missing value code = "none"  (dissimilarity)</a:t>
            </a:r>
          </a:p>
          <a:p>
            <a:r>
              <a:rPr lang="en-US" dirty="0"/>
              <a:t>Tree matrix will be stored in file: C:\Users\mkitavi\Desktop\New folder\</a:t>
            </a:r>
            <a:r>
              <a:rPr lang="en-US" dirty="0" err="1"/>
              <a:t>kevotree.NTS</a:t>
            </a:r>
            <a:endParaRPr lang="en-US" dirty="0"/>
          </a:p>
          <a:p>
            <a:r>
              <a:rPr lang="en-US" dirty="0"/>
              <a:t>Will just warn if tied trees are found</a:t>
            </a:r>
          </a:p>
          <a:p>
            <a:r>
              <a:rPr lang="en-US" dirty="0"/>
              <a:t>Length of tree =    2.64766</a:t>
            </a:r>
          </a:p>
          <a:p>
            <a:r>
              <a:rPr lang="en-US" dirty="0"/>
              <a:t>Max path on tree is between OTUs: V9 and V23, length = 1.75553</a:t>
            </a:r>
          </a:p>
          <a:p>
            <a:r>
              <a:rPr lang="en-US" dirty="0"/>
              <a:t>No ties resulting in alternative trees were detected.</a:t>
            </a:r>
          </a:p>
          <a:p>
            <a:r>
              <a:rPr lang="en-US" dirty="0"/>
              <a:t>Adjustment made for at least one negative branch length.</a:t>
            </a:r>
          </a:p>
          <a:p>
            <a:endParaRPr lang="en-US" dirty="0"/>
          </a:p>
          <a:p>
            <a:r>
              <a:rPr lang="en-US" dirty="0"/>
              <a:t>Ending date &amp; time: 11/29/2016 12:56:51 PM</a:t>
            </a:r>
          </a:p>
        </p:txBody>
      </p:sp>
    </p:spTree>
    <p:extLst>
      <p:ext uri="{BB962C8B-B14F-4D97-AF65-F5344CB8AC3E}">
        <p14:creationId xmlns:p14="http://schemas.microsoft.com/office/powerpoint/2010/main" val="1202036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3876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Sylfaen" pitchFamily="18" charset="0"/>
              </a:rPr>
              <a:t>Tree interpretation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5814" y="874931"/>
            <a:ext cx="86495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dobe Garamond Pro Bold" panose="02020702060506020403" pitchFamily="18" charset="0"/>
              </a:rPr>
              <a:t>Clustering method; </a:t>
            </a:r>
            <a:r>
              <a:rPr lang="en-US" sz="2000" dirty="0" err="1">
                <a:latin typeface="Adobe Garamond Pro Bold" panose="02020702060506020403" pitchFamily="18" charset="0"/>
              </a:rPr>
              <a:t>unweighted</a:t>
            </a:r>
            <a:r>
              <a:rPr lang="en-US" sz="2000" dirty="0">
                <a:latin typeface="Adobe Garamond Pro Bold" panose="02020702060506020403" pitchFamily="18" charset="0"/>
              </a:rPr>
              <a:t>-pair group method with arithmetic means</a:t>
            </a:r>
          </a:p>
          <a:p>
            <a:r>
              <a:rPr lang="en-US" sz="2000" dirty="0">
                <a:latin typeface="Adobe Garamond Pro Bold" panose="02020702060506020403" pitchFamily="18" charset="0"/>
              </a:rPr>
              <a:t>(UPGMA)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latin typeface="Adobe Garamond Pro Bold" panose="02020702060506020403" pitchFamily="18" charset="0"/>
              </a:rPr>
              <a:t>use a sequential clustering algorithm.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latin typeface="Adobe Garamond Pro Bold" panose="02020702060506020403" pitchFamily="18" charset="0"/>
              </a:rPr>
              <a:t>A tree is built in a stepwise manner, by grouping  allele phenotypes /sequences /or groups of sequences– usually referred to as operational taxonomic units (OTUs)– that are most similar to each other; that is, for which the genetic distance is the smallest.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latin typeface="Adobe Garamond Pro Bold" panose="02020702060506020403" pitchFamily="18" charset="0"/>
              </a:rPr>
              <a:t>When two OTUs are grouped, they are treated as a new single OTU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latin typeface="Adobe Garamond Pro Bold" panose="02020702060506020403" pitchFamily="18" charset="0"/>
              </a:rPr>
              <a:t>From the new group of OTUs, the pair for which the similarity is highest</a:t>
            </a:r>
          </a:p>
          <a:p>
            <a:r>
              <a:rPr lang="en-US" sz="2000" dirty="0">
                <a:latin typeface="Adobe Garamond Pro Bold" panose="02020702060506020403" pitchFamily="18" charset="0"/>
              </a:rPr>
              <a:t>is again identified, and so on, until only two OTUs are left (the most distance</a:t>
            </a:r>
            <a:r>
              <a:rPr lang="en-US" dirty="0">
                <a:latin typeface="Adobe Garamond Pro Bold" panose="02020702060506020403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814" y="4114800"/>
            <a:ext cx="86302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Clones in the same cluster have high similarity based on the SSR allele phenotypes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Clones clustered on the same position vertically; are clones (have zero dissimilarity)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Tanzania-1867,1034 &amp; LIMA</a:t>
            </a:r>
          </a:p>
          <a:p>
            <a:r>
              <a:rPr lang="en-US" dirty="0">
                <a:solidFill>
                  <a:srgbClr val="FF0000"/>
                </a:solidFill>
              </a:rPr>
              <a:t>	199062.1-UG &amp; 1134-PQS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8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Garamond Pro" panose="02020502060506020403" pitchFamily="18" charset="0"/>
              </a:rPr>
              <a:t>DNA profiling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Garamond Pro" panose="02020502060506020403" pitchFamily="18" charset="0"/>
              </a:rPr>
              <a:t>DNA testing, DNA typing, genetic fingerprinting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93922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Garamond Pro" panose="02020502060506020403" pitchFamily="18" charset="0"/>
              </a:rPr>
              <a:t>DNA testing, DNA typing, genetic fingerprinting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134748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Garamond Pro" panose="02020502060506020403" pitchFamily="18" charset="0"/>
              </a:rPr>
              <a:t>Distinguishing between individuals of the same species using samples of their DNA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969696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Garamond Pro" panose="02020502060506020403" pitchFamily="18" charset="0"/>
              </a:rPr>
              <a:t>DNA testing, DNA typing, genetic fingerprinting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33902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Garamond Pro" panose="02020502060506020403" pitchFamily="18" charset="0"/>
              </a:rPr>
              <a:t>DNA testing, DNA typing, genetic fingerprinting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886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Garamond Pro" panose="02020502060506020403" pitchFamily="18" charset="0"/>
              </a:rPr>
              <a:t>DNA testing, DNA typing, genetic fingerprinting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392056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Garamond Pro" panose="02020502060506020403" pitchFamily="18" charset="0"/>
              </a:rPr>
              <a:t>DNA testing, DNA typing, genetic fingerprinting</a:t>
            </a:r>
          </a:p>
        </p:txBody>
      </p:sp>
    </p:spTree>
    <p:extLst>
      <p:ext uri="{BB962C8B-B14F-4D97-AF65-F5344CB8AC3E}">
        <p14:creationId xmlns:p14="http://schemas.microsoft.com/office/powerpoint/2010/main" val="209046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Simple sequence repeats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447800"/>
            <a:ext cx="4114801" cy="4876800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>
                <a:latin typeface="Sylfaen" panose="010A0502050306030303" pitchFamily="18" charset="0"/>
              </a:rPr>
              <a:t>Repeated variable sequences in the DNA fragment </a:t>
            </a:r>
          </a:p>
          <a:p>
            <a:endParaRPr lang="en-US" sz="2900" dirty="0">
              <a:latin typeface="Sylfaen" panose="010A0502050306030303" pitchFamily="18" charset="0"/>
            </a:endParaRPr>
          </a:p>
          <a:p>
            <a:r>
              <a:rPr lang="en-US" sz="2900" dirty="0">
                <a:latin typeface="Sylfaen" panose="010A0502050306030303" pitchFamily="18" charset="0"/>
              </a:rPr>
              <a:t>Developed from expressed sequence tags in the genome –fingerprinting </a:t>
            </a:r>
          </a:p>
          <a:p>
            <a:endParaRPr lang="en-US" sz="2900" dirty="0">
              <a:latin typeface="Sylfaen" panose="010A0502050306030303" pitchFamily="18" charset="0"/>
            </a:endParaRPr>
          </a:p>
          <a:p>
            <a:r>
              <a:rPr lang="en-US" sz="2900" dirty="0">
                <a:latin typeface="Sylfaen" panose="010A0502050306030303" pitchFamily="18" charset="0"/>
              </a:rPr>
              <a:t>For MAS a sequence is either near or in a gene of interest</a:t>
            </a:r>
          </a:p>
          <a:p>
            <a:pPr marL="0" indent="0">
              <a:buNone/>
            </a:pPr>
            <a:endParaRPr lang="en-US" sz="2900" dirty="0">
              <a:latin typeface="Sylfaen" panose="010A0502050306030303" pitchFamily="18" charset="0"/>
            </a:endParaRPr>
          </a:p>
          <a:p>
            <a:r>
              <a:rPr lang="en-US" sz="2900" dirty="0" err="1">
                <a:latin typeface="Sylfaen" panose="010A0502050306030303" pitchFamily="18" charset="0"/>
              </a:rPr>
              <a:t>Codominant</a:t>
            </a:r>
            <a:r>
              <a:rPr lang="en-US" sz="2900" dirty="0">
                <a:latin typeface="Sylfaen" panose="010A0502050306030303" pitchFamily="18" charset="0"/>
              </a:rPr>
              <a:t>- distinguish homozygote from heterozygote</a:t>
            </a:r>
          </a:p>
          <a:p>
            <a:pPr lvl="1"/>
            <a:r>
              <a:rPr lang="en-US" sz="2900" dirty="0">
                <a:latin typeface="Sylfaen" panose="010A0502050306030303" pitchFamily="18" charset="0"/>
              </a:rPr>
              <a:t> </a:t>
            </a:r>
            <a:r>
              <a:rPr lang="en-US" sz="2900" dirty="0">
                <a:solidFill>
                  <a:srgbClr val="FF0000"/>
                </a:solidFill>
                <a:latin typeface="Sylfaen" panose="010A0502050306030303" pitchFamily="18" charset="0"/>
              </a:rPr>
              <a:t>this is lost when data is converted into binary</a:t>
            </a:r>
          </a:p>
          <a:p>
            <a:r>
              <a:rPr lang="en-US" sz="2900" dirty="0">
                <a:latin typeface="Sylfaen" panose="010A0502050306030303" pitchFamily="18" charset="0"/>
              </a:rPr>
              <a:t>Locus specific</a:t>
            </a:r>
          </a:p>
          <a:p>
            <a:endParaRPr lang="en-US" sz="2900" dirty="0">
              <a:latin typeface="Sylfaen" panose="010A0502050306030303" pitchFamily="18" charset="0"/>
            </a:endParaRPr>
          </a:p>
          <a:p>
            <a:r>
              <a:rPr lang="en-US" sz="2900" dirty="0">
                <a:latin typeface="Sylfaen" panose="010A0502050306030303" pitchFamily="18" charset="0"/>
              </a:rPr>
              <a:t>PCR based</a:t>
            </a:r>
          </a:p>
          <a:p>
            <a:endParaRPr lang="en-US" sz="2900" dirty="0">
              <a:latin typeface="Sylfaen" panose="010A0502050306030303" pitchFamily="18" charset="0"/>
            </a:endParaRPr>
          </a:p>
          <a:p>
            <a:r>
              <a:rPr lang="en-US" sz="2900" dirty="0">
                <a:latin typeface="Sylfaen" panose="010A0502050306030303" pitchFamily="18" charset="0"/>
              </a:rPr>
              <a:t>Tiny DNA amount needed</a:t>
            </a:r>
            <a:endParaRPr lang="en-US" sz="2400" dirty="0">
              <a:latin typeface="Sylfaen" panose="010A05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1195" y="1371600"/>
            <a:ext cx="449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ylfaen" pitchFamily="18" charset="0"/>
              </a:rPr>
              <a:t>GTACAAGA</a:t>
            </a:r>
            <a:r>
              <a:rPr lang="en-US" sz="1600" b="1" dirty="0">
                <a:solidFill>
                  <a:srgbClr val="FF0000"/>
                </a:solidFill>
                <a:latin typeface="Sylfaen" pitchFamily="18" charset="0"/>
              </a:rPr>
              <a:t>TATATATATAT</a:t>
            </a:r>
            <a:r>
              <a:rPr lang="en-US" sz="1600" b="1" dirty="0">
                <a:latin typeface="Sylfaen" pitchFamily="18" charset="0"/>
              </a:rPr>
              <a:t>CTATCCGACA….</a:t>
            </a:r>
          </a:p>
          <a:p>
            <a:r>
              <a:rPr lang="en-US" sz="1600" b="1" dirty="0">
                <a:latin typeface="Sylfaen" pitchFamily="18" charset="0"/>
              </a:rPr>
              <a:t>                       </a:t>
            </a:r>
            <a:r>
              <a:rPr lang="en-US" sz="1600" b="1" dirty="0">
                <a:solidFill>
                  <a:srgbClr val="FF0000"/>
                </a:solidFill>
                <a:latin typeface="Sylfaen" pitchFamily="18" charset="0"/>
              </a:rPr>
              <a:t>di-nucleotide repeat</a:t>
            </a:r>
          </a:p>
          <a:p>
            <a:r>
              <a:rPr lang="en-US" sz="1600" b="1" dirty="0">
                <a:latin typeface="Sylfaen" pitchFamily="18" charset="0"/>
              </a:rPr>
              <a:t>GTACTAG</a:t>
            </a:r>
            <a:r>
              <a:rPr lang="en-US" sz="1600" b="1" dirty="0">
                <a:solidFill>
                  <a:srgbClr val="0000CC"/>
                </a:solidFill>
                <a:latin typeface="Sylfaen" pitchFamily="18" charset="0"/>
              </a:rPr>
              <a:t>ACTACTACTACTACT</a:t>
            </a:r>
            <a:r>
              <a:rPr lang="en-US" sz="1600" b="1" dirty="0">
                <a:latin typeface="Sylfaen" pitchFamily="18" charset="0"/>
              </a:rPr>
              <a:t>CTGGTG……</a:t>
            </a:r>
          </a:p>
          <a:p>
            <a:r>
              <a:rPr lang="en-US" sz="1600" b="1" dirty="0">
                <a:latin typeface="Sylfaen" pitchFamily="18" charset="0"/>
              </a:rPr>
              <a:t>                    </a:t>
            </a:r>
            <a:r>
              <a:rPr lang="en-US" sz="1600" b="1" dirty="0">
                <a:solidFill>
                  <a:srgbClr val="0000CC"/>
                </a:solidFill>
                <a:latin typeface="Sylfaen" pitchFamily="18" charset="0"/>
              </a:rPr>
              <a:t>Tri-nucleotide repeat</a:t>
            </a:r>
          </a:p>
          <a:p>
            <a:r>
              <a:rPr lang="en-US" sz="1600" b="1" dirty="0">
                <a:latin typeface="Sylfaen" pitchFamily="18" charset="0"/>
              </a:rPr>
              <a:t>GTACAA</a:t>
            </a:r>
            <a:r>
              <a:rPr lang="en-US" sz="1600" b="1" dirty="0">
                <a:solidFill>
                  <a:srgbClr val="00CC00"/>
                </a:solidFill>
                <a:latin typeface="Sylfaen" pitchFamily="18" charset="0"/>
              </a:rPr>
              <a:t>GATCGATCGATCGATC</a:t>
            </a:r>
            <a:r>
              <a:rPr lang="en-US" sz="1600" b="1" dirty="0">
                <a:latin typeface="Sylfaen" pitchFamily="18" charset="0"/>
              </a:rPr>
              <a:t>TGGGTAC..	  </a:t>
            </a:r>
            <a:r>
              <a:rPr lang="en-US" sz="1600" b="1" dirty="0">
                <a:solidFill>
                  <a:srgbClr val="00CC00"/>
                </a:solidFill>
                <a:latin typeface="Sylfaen" pitchFamily="18" charset="0"/>
              </a:rPr>
              <a:t>Tetra-nucleotide repeat</a:t>
            </a:r>
          </a:p>
          <a:p>
            <a:r>
              <a:rPr lang="en-US" sz="1600" b="1" dirty="0">
                <a:solidFill>
                  <a:srgbClr val="FF0000"/>
                </a:solidFill>
                <a:latin typeface="Sylfaen" pitchFamily="18" charset="0"/>
              </a:rPr>
              <a:t>Penta, </a:t>
            </a:r>
            <a:r>
              <a:rPr lang="en-US" sz="1600" b="1" dirty="0" err="1">
                <a:solidFill>
                  <a:srgbClr val="FF0000"/>
                </a:solidFill>
                <a:latin typeface="Sylfaen" pitchFamily="18" charset="0"/>
              </a:rPr>
              <a:t>hexa</a:t>
            </a:r>
            <a:r>
              <a:rPr lang="en-US" sz="1600" b="1" dirty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Sylfaen" pitchFamily="18" charset="0"/>
              </a:rPr>
              <a:t>etc</a:t>
            </a:r>
            <a:endParaRPr lang="en-US" sz="16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2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Sylfaen" pitchFamily="18" charset="0"/>
              </a:rPr>
              <a:t>Amplified Fragment Length Polymorphism (AFLP)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ylfaen" panose="010A0502050306030303" pitchFamily="18" charset="0"/>
              </a:rPr>
              <a:t>DNA is cut into pieces by restriction enzyme into many fragments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17" t="22967" r="51882" b="52535"/>
          <a:stretch/>
        </p:blipFill>
        <p:spPr>
          <a:xfrm>
            <a:off x="2202789" y="1752014"/>
            <a:ext cx="1194401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18" y="1806963"/>
            <a:ext cx="1219199" cy="48768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510521" y="1981642"/>
            <a:ext cx="790243" cy="1878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743200"/>
            <a:ext cx="4268130" cy="320109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543758" y="5257800"/>
            <a:ext cx="8234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67193" y="4963992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Sylfaen" pitchFamily="18" charset="0"/>
              </a:rPr>
              <a:t>Adaptors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1962" y="2314267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ylfaen" panose="010A0502050306030303" pitchFamily="18" charset="0"/>
              </a:rPr>
              <a:t>DNA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2485" y="2332148"/>
            <a:ext cx="1435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ylfaen" panose="010A0502050306030303" pitchFamily="18" charset="0"/>
              </a:rPr>
              <a:t>Restriction enzyme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7353" y="1760333"/>
            <a:ext cx="4639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Sylfaen" pitchFamily="18" charset="0"/>
              </a:rPr>
              <a:t>Frequent cutter-generate fragments 50-500bp length resolvable by gel electrophoresis</a:t>
            </a:r>
          </a:p>
          <a:p>
            <a:endParaRPr lang="en-US" dirty="0">
              <a:latin typeface="Sylfae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Sylfaen" pitchFamily="18" charset="0"/>
              </a:rPr>
              <a:t>Rare cutter limit number of amplifiable </a:t>
            </a:r>
            <a:r>
              <a:rPr lang="en-US" dirty="0" err="1">
                <a:latin typeface="Sylfaen" pitchFamily="18" charset="0"/>
              </a:rPr>
              <a:t>amplicons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922" y="6230606"/>
            <a:ext cx="1962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credit; Google images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059" y="4963992"/>
            <a:ext cx="4341541" cy="1481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50058" y="3636897"/>
            <a:ext cx="4416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ylfaen" panose="010A0502050306030303" pitchFamily="18" charset="0"/>
              </a:rPr>
              <a:t>The enzymes either recognizes the sequences in a sample and cuts (therefore you score 1) or doesn’t cut if no recognition sequence therefore you have a -0</a:t>
            </a:r>
          </a:p>
        </p:txBody>
      </p:sp>
    </p:spTree>
    <p:extLst>
      <p:ext uri="{BB962C8B-B14F-4D97-AF65-F5344CB8AC3E}">
        <p14:creationId xmlns:p14="http://schemas.microsoft.com/office/powerpoint/2010/main" val="20812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9" y="76200"/>
            <a:ext cx="5526741" cy="68583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ylfaen" pitchFamily="18" charset="0"/>
              </a:rPr>
              <a:t>AFLP data generation flow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r="2556"/>
          <a:stretch/>
        </p:blipFill>
        <p:spPr bwMode="auto">
          <a:xfrm>
            <a:off x="5842904" y="227757"/>
            <a:ext cx="2691496" cy="22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5" r="6285" b="20415"/>
          <a:stretch/>
        </p:blipFill>
        <p:spPr bwMode="auto">
          <a:xfrm>
            <a:off x="5867400" y="2628245"/>
            <a:ext cx="2667000" cy="25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67375" y="2209800"/>
            <a:ext cx="2367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lfaen" pitchFamily="18" charset="0"/>
              </a:rPr>
              <a:t>Sequential restriction of DNA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6" y="870143"/>
            <a:ext cx="4267200" cy="156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4504183" y="2002929"/>
            <a:ext cx="1110693" cy="1195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1371600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Sylfaen" pitchFamily="18" charset="0"/>
              </a:rPr>
              <a:t>EcoR1</a:t>
            </a:r>
          </a:p>
          <a:p>
            <a:r>
              <a:rPr lang="en-US" sz="1400" dirty="0">
                <a:solidFill>
                  <a:srgbClr val="0000CC"/>
                </a:solidFill>
                <a:latin typeface="Sylfaen" pitchFamily="18" charset="0"/>
              </a:rPr>
              <a:t>Mse1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9930" y="3018223"/>
            <a:ext cx="262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Sylfaen" pitchFamily="18" charset="0"/>
              </a:rPr>
              <a:t>Preselective</a:t>
            </a:r>
            <a:r>
              <a:rPr lang="en-US" sz="1600" dirty="0">
                <a:solidFill>
                  <a:schemeClr val="bg1"/>
                </a:solidFill>
                <a:latin typeface="Sylfaen" pitchFamily="18" charset="0"/>
              </a:rPr>
              <a:t>  amplification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2" t="-2031" r="894" b="5893"/>
          <a:stretch/>
        </p:blipFill>
        <p:spPr bwMode="auto">
          <a:xfrm>
            <a:off x="174552" y="2461713"/>
            <a:ext cx="4267200" cy="237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urved Left Arrow 14"/>
          <p:cNvSpPr/>
          <p:nvPr/>
        </p:nvSpPr>
        <p:spPr>
          <a:xfrm>
            <a:off x="8335926" y="2063978"/>
            <a:ext cx="609600" cy="1585187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187500"/>
            <a:ext cx="236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lfaen" pitchFamily="18" charset="0"/>
              </a:rPr>
              <a:t>Selective amplification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733589"/>
              </p:ext>
            </p:extLst>
          </p:nvPr>
        </p:nvGraphicFramePr>
        <p:xfrm>
          <a:off x="1136935" y="5443083"/>
          <a:ext cx="6642102" cy="1346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3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3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3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3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3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Sample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Marker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Dye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Allele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Allele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Allele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Allele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Allele 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Allele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Allele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Allele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EAGT_MCTT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EAGT_MCTT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3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EAGT_MCTT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3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EAGT_MCTT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3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EAGT_MCTT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3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EAGT_MCTT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4441752" y="3816084"/>
            <a:ext cx="1239578" cy="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5095970"/>
            <a:ext cx="504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end up with presence /absence of the fragment</a:t>
            </a:r>
          </a:p>
        </p:txBody>
      </p:sp>
    </p:spTree>
    <p:extLst>
      <p:ext uri="{BB962C8B-B14F-4D97-AF65-F5344CB8AC3E}">
        <p14:creationId xmlns:p14="http://schemas.microsoft.com/office/powerpoint/2010/main" val="387939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ylfaen" pitchFamily="18" charset="0"/>
              </a:rPr>
              <a:t>Single nucleotide 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/>
          <a:lstStyle/>
          <a:p>
            <a:r>
              <a:rPr lang="en-US" dirty="0">
                <a:latin typeface="Sylfaen" pitchFamily="18" charset="0"/>
              </a:rPr>
              <a:t>Difference in a single DNA building block, nucleotide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23812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9" t="30060"/>
          <a:stretch/>
        </p:blipFill>
        <p:spPr bwMode="auto">
          <a:xfrm>
            <a:off x="3908335" y="3444949"/>
            <a:ext cx="521262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572000" y="3048000"/>
            <a:ext cx="0" cy="396949"/>
          </a:xfrm>
          <a:prstGeom prst="straightConnector1">
            <a:avLst/>
          </a:prstGeom>
          <a:ln w="38100">
            <a:solidFill>
              <a:srgbClr val="00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3429000"/>
            <a:ext cx="69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Swp1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5859" y="4038600"/>
            <a:ext cx="69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Swp2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5860" y="4572000"/>
            <a:ext cx="69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Swp3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3950" y="2581019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ylfaen" pitchFamily="18" charset="0"/>
              </a:rPr>
              <a:t>SNP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7886" y="6380406"/>
            <a:ext cx="1912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Images courtesy of Google</a:t>
            </a:r>
          </a:p>
        </p:txBody>
      </p:sp>
    </p:spTree>
    <p:extLst>
      <p:ext uri="{BB962C8B-B14F-4D97-AF65-F5344CB8AC3E}">
        <p14:creationId xmlns:p14="http://schemas.microsoft.com/office/powerpoint/2010/main" val="145567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Sylfaen" panose="010A0502050306030303" pitchFamily="18" charset="0"/>
              </a:rPr>
              <a:t>Use of molecular markers in plant breeding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267200"/>
          </a:xfrm>
        </p:spPr>
        <p:txBody>
          <a:bodyPr>
            <a:norm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cultivar identification</a:t>
            </a:r>
          </a:p>
          <a:p>
            <a:r>
              <a:rPr lang="en-US" dirty="0">
                <a:latin typeface="Sylfaen" panose="010A0502050306030303" pitchFamily="18" charset="0"/>
              </a:rPr>
              <a:t>the determination of ‘hybridity’</a:t>
            </a:r>
          </a:p>
          <a:p>
            <a:r>
              <a:rPr lang="en-US" dirty="0">
                <a:latin typeface="Sylfaen" panose="010A0502050306030303" pitchFamily="18" charset="0"/>
              </a:rPr>
              <a:t>genetic diversity assessment</a:t>
            </a:r>
          </a:p>
          <a:p>
            <a:r>
              <a:rPr lang="en-US" dirty="0">
                <a:latin typeface="Sylfaen" panose="010A0502050306030303" pitchFamily="18" charset="0"/>
              </a:rPr>
              <a:t>genetic mapping- </a:t>
            </a:r>
            <a:r>
              <a:rPr lang="en-US" i="1" dirty="0">
                <a:latin typeface="Sylfaen" panose="010A0502050306030303" pitchFamily="18" charset="0"/>
              </a:rPr>
              <a:t>Zhang et al 2016</a:t>
            </a:r>
          </a:p>
          <a:p>
            <a:r>
              <a:rPr lang="en-US" dirty="0">
                <a:latin typeface="Sylfaen" panose="010A0502050306030303" pitchFamily="18" charset="0"/>
              </a:rPr>
              <a:t>gene tagging</a:t>
            </a:r>
          </a:p>
          <a:p>
            <a:r>
              <a:rPr lang="en-US" dirty="0">
                <a:latin typeface="Sylfaen" panose="010A0502050306030303" pitchFamily="18" charset="0"/>
              </a:rPr>
              <a:t>gene flow</a:t>
            </a:r>
          </a:p>
          <a:p>
            <a:r>
              <a:rPr lang="en-US" dirty="0">
                <a:latin typeface="Sylfaen" panose="010A0502050306030303" pitchFamily="18" charset="0"/>
              </a:rPr>
              <a:t>molecular evolution</a:t>
            </a:r>
          </a:p>
        </p:txBody>
      </p:sp>
    </p:spTree>
    <p:extLst>
      <p:ext uri="{BB962C8B-B14F-4D97-AF65-F5344CB8AC3E}">
        <p14:creationId xmlns:p14="http://schemas.microsoft.com/office/powerpoint/2010/main" val="81922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8800</TotalTime>
  <Words>1385</Words>
  <Application>Microsoft Office PowerPoint</Application>
  <PresentationFormat>On-screen Show (4:3)</PresentationFormat>
  <Paragraphs>303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Adobe Caslon Pro Bold</vt:lpstr>
      <vt:lpstr>Adobe Garamond Pro</vt:lpstr>
      <vt:lpstr>Adobe Garamond Pro Bold</vt:lpstr>
      <vt:lpstr>Arial</vt:lpstr>
      <vt:lpstr>Calibri</vt:lpstr>
      <vt:lpstr>Sylfaen</vt:lpstr>
      <vt:lpstr>Wingdings</vt:lpstr>
      <vt:lpstr>Office Theme</vt:lpstr>
      <vt:lpstr>Worksheet</vt:lpstr>
      <vt:lpstr>DNA profiling of sweetpotato cultivars and clones</vt:lpstr>
      <vt:lpstr>Genetic markers</vt:lpstr>
      <vt:lpstr>DNA profiling</vt:lpstr>
      <vt:lpstr>DNA profiling</vt:lpstr>
      <vt:lpstr>Simple sequence repeats</vt:lpstr>
      <vt:lpstr>Amplified Fragment Length Polymorphism (AFLP)</vt:lpstr>
      <vt:lpstr>AFLP data generation flow</vt:lpstr>
      <vt:lpstr>Single nucleotide polymorphism</vt:lpstr>
      <vt:lpstr>Use of molecular markers in plant breeding</vt:lpstr>
      <vt:lpstr>Steps</vt:lpstr>
      <vt:lpstr>Figure 3. SSR primer pairs for Amplification of PCR products. A: PCR products amplified by 20 primer pairs from two cultivars B: PCR products amplified by 2 primer pairs from twenty sweetpotato cultivars – Zhang et al 2016</vt:lpstr>
      <vt:lpstr>Polyacryamide gels- PAGE &amp; LICOR </vt:lpstr>
      <vt:lpstr>PowerPoint Presentation</vt:lpstr>
      <vt:lpstr>PowerPoint Presentation</vt:lpstr>
      <vt:lpstr>Convert SSR basepairs data file into binary format either manually, excel or using ALS Binary software</vt:lpstr>
      <vt:lpstr>Phylogeny and clone identification with DARwin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mkitavi</dc:creator>
  <cp:lastModifiedBy>Kitavi, Mercy (CIP-SSA)</cp:lastModifiedBy>
  <cp:revision>125</cp:revision>
  <dcterms:created xsi:type="dcterms:W3CDTF">2016-05-30T08:40:40Z</dcterms:created>
  <dcterms:modified xsi:type="dcterms:W3CDTF">2017-03-15T11:15:43Z</dcterms:modified>
</cp:coreProperties>
</file>