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385" r:id="rId4"/>
    <p:sldId id="368" r:id="rId5"/>
    <p:sldId id="369" r:id="rId6"/>
    <p:sldId id="370" r:id="rId7"/>
    <p:sldId id="372" r:id="rId8"/>
    <p:sldId id="373" r:id="rId9"/>
    <p:sldId id="374" r:id="rId10"/>
    <p:sldId id="376" r:id="rId11"/>
    <p:sldId id="377" r:id="rId12"/>
    <p:sldId id="378" r:id="rId13"/>
    <p:sldId id="379" r:id="rId14"/>
    <p:sldId id="380" r:id="rId15"/>
    <p:sldId id="386" r:id="rId16"/>
    <p:sldId id="381" r:id="rId17"/>
    <p:sldId id="382" r:id="rId18"/>
    <p:sldId id="383" r:id="rId19"/>
    <p:sldId id="384" r:id="rId20"/>
    <p:sldId id="387" r:id="rId21"/>
    <p:sldId id="388" r:id="rId22"/>
    <p:sldId id="322" r:id="rId23"/>
    <p:sldId id="339" r:id="rId24"/>
    <p:sldId id="390" r:id="rId25"/>
    <p:sldId id="392" r:id="rId26"/>
    <p:sldId id="408" r:id="rId27"/>
    <p:sldId id="412" r:id="rId28"/>
    <p:sldId id="398" r:id="rId29"/>
    <p:sldId id="404" r:id="rId30"/>
    <p:sldId id="403" r:id="rId31"/>
    <p:sldId id="400" r:id="rId32"/>
    <p:sldId id="402" r:id="rId33"/>
    <p:sldId id="393" r:id="rId34"/>
    <p:sldId id="409" r:id="rId35"/>
    <p:sldId id="394" r:id="rId36"/>
    <p:sldId id="395" r:id="rId37"/>
    <p:sldId id="396" r:id="rId38"/>
    <p:sldId id="410" r:id="rId39"/>
    <p:sldId id="397" r:id="rId40"/>
    <p:sldId id="405" r:id="rId41"/>
    <p:sldId id="406" r:id="rId42"/>
    <p:sldId id="289" r:id="rId43"/>
    <p:sldId id="274" r:id="rId44"/>
    <p:sldId id="356" r:id="rId45"/>
    <p:sldId id="364" r:id="rId46"/>
    <p:sldId id="365" r:id="rId47"/>
    <p:sldId id="411" r:id="rId48"/>
    <p:sldId id="413" r:id="rId49"/>
    <p:sldId id="35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6" autoAdjust="0"/>
    <p:restoredTop sz="94660"/>
  </p:normalViewPr>
  <p:slideViewPr>
    <p:cSldViewPr snapToGrid="0">
      <p:cViewPr varScale="1">
        <p:scale>
          <a:sx n="95" d="100"/>
          <a:sy n="95" d="100"/>
        </p:scale>
        <p:origin x="-96" y="-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11D43C-43F7-4229-82B8-0641BB31F8DD}" type="doc">
      <dgm:prSet loTypeId="urn:microsoft.com/office/officeart/2005/8/layout/vList2" loCatId="list" qsTypeId="urn:microsoft.com/office/officeart/2005/8/quickstyle/simple5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36F7FEF8-1E48-421D-95F4-85481EE94E0B}">
      <dgm:prSet custT="1"/>
      <dgm:spPr/>
      <dgm:t>
        <a:bodyPr/>
        <a:lstStyle/>
        <a:p>
          <a:pPr algn="ctr"/>
          <a:r>
            <a:rPr lang="en-US" sz="1600" b="1"/>
            <a:t>Linkage map</a:t>
          </a:r>
        </a:p>
      </dgm:t>
    </dgm:pt>
    <dgm:pt modelId="{B1672E8B-F498-42AE-8314-9083AE4FC8B5}" type="parTrans" cxnId="{943DDFAA-35A9-48BD-82A9-4BA5DD0F6336}">
      <dgm:prSet/>
      <dgm:spPr/>
      <dgm:t>
        <a:bodyPr/>
        <a:lstStyle/>
        <a:p>
          <a:endParaRPr lang="en-US"/>
        </a:p>
      </dgm:t>
    </dgm:pt>
    <dgm:pt modelId="{AEA00EE0-9255-4D54-9571-45184BD4E06C}" type="sibTrans" cxnId="{943DDFAA-35A9-48BD-82A9-4BA5DD0F6336}">
      <dgm:prSet/>
      <dgm:spPr/>
      <dgm:t>
        <a:bodyPr/>
        <a:lstStyle/>
        <a:p>
          <a:endParaRPr lang="en-US"/>
        </a:p>
      </dgm:t>
    </dgm:pt>
    <dgm:pt modelId="{726CCA0F-A0D4-422F-91A3-05CE8D07E014}" type="pres">
      <dgm:prSet presAssocID="{5211D43C-43F7-4229-82B8-0641BB31F8D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9BCB39-E34B-47C7-8BA6-4507434E3C95}" type="pres">
      <dgm:prSet presAssocID="{36F7FEF8-1E48-421D-95F4-85481EE94E0B}" presName="parentText" presStyleLbl="node1" presStyleIdx="0" presStyleCnt="1" custLinFactNeighborY="266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7D32AD-46D2-4DEF-8CD0-E22F206A8F78}" type="presOf" srcId="{36F7FEF8-1E48-421D-95F4-85481EE94E0B}" destId="{839BCB39-E34B-47C7-8BA6-4507434E3C95}" srcOrd="0" destOrd="0" presId="urn:microsoft.com/office/officeart/2005/8/layout/vList2"/>
    <dgm:cxn modelId="{943DDFAA-35A9-48BD-82A9-4BA5DD0F6336}" srcId="{5211D43C-43F7-4229-82B8-0641BB31F8DD}" destId="{36F7FEF8-1E48-421D-95F4-85481EE94E0B}" srcOrd="0" destOrd="0" parTransId="{B1672E8B-F498-42AE-8314-9083AE4FC8B5}" sibTransId="{AEA00EE0-9255-4D54-9571-45184BD4E06C}"/>
    <dgm:cxn modelId="{AEB62EB0-EA75-4E64-8394-42472A9884B3}" type="presOf" srcId="{5211D43C-43F7-4229-82B8-0641BB31F8DD}" destId="{726CCA0F-A0D4-422F-91A3-05CE8D07E014}" srcOrd="0" destOrd="0" presId="urn:microsoft.com/office/officeart/2005/8/layout/vList2"/>
    <dgm:cxn modelId="{EE98FE03-EF3F-49A7-9CB5-C2E944B2209A}" type="presParOf" srcId="{726CCA0F-A0D4-422F-91A3-05CE8D07E014}" destId="{839BCB39-E34B-47C7-8BA6-4507434E3C9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486003-34A3-4254-954C-D9CA59F6D198}" type="doc">
      <dgm:prSet loTypeId="urn:microsoft.com/office/officeart/2005/8/layout/vList2" loCatId="list" qsTypeId="urn:microsoft.com/office/officeart/2005/8/quickstyle/simple5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FA993979-6222-444D-8992-FD1C9AAA0D72}">
      <dgm:prSet custT="1"/>
      <dgm:spPr/>
      <dgm:t>
        <a:bodyPr/>
        <a:lstStyle/>
        <a:p>
          <a:pPr algn="ctr"/>
          <a:r>
            <a:rPr lang="en-US" sz="1600" b="1" dirty="0"/>
            <a:t>Phenotypic data</a:t>
          </a:r>
        </a:p>
      </dgm:t>
    </dgm:pt>
    <dgm:pt modelId="{19862E03-F6B9-4B23-B480-FAAFEE508D9F}" type="parTrans" cxnId="{37F110E4-9DEB-4FD0-A831-A716E6FBA282}">
      <dgm:prSet/>
      <dgm:spPr/>
      <dgm:t>
        <a:bodyPr/>
        <a:lstStyle/>
        <a:p>
          <a:pPr algn="ctr"/>
          <a:endParaRPr lang="en-US"/>
        </a:p>
      </dgm:t>
    </dgm:pt>
    <dgm:pt modelId="{1638840F-2DB7-49CE-B361-44A4FFF0726B}" type="sibTrans" cxnId="{37F110E4-9DEB-4FD0-A831-A716E6FBA282}">
      <dgm:prSet/>
      <dgm:spPr/>
      <dgm:t>
        <a:bodyPr/>
        <a:lstStyle/>
        <a:p>
          <a:pPr algn="ctr"/>
          <a:endParaRPr lang="en-US"/>
        </a:p>
      </dgm:t>
    </dgm:pt>
    <dgm:pt modelId="{D721773D-70C4-487C-8232-DE35D9EAFAC7}" type="pres">
      <dgm:prSet presAssocID="{26486003-34A3-4254-954C-D9CA59F6D1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6A9A47-7C48-4714-92D4-D57A537BBE85}" type="pres">
      <dgm:prSet presAssocID="{FA993979-6222-444D-8992-FD1C9AAA0D7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FF8CE9-C33E-46E0-8EC5-75B981AA8D87}" type="presOf" srcId="{26486003-34A3-4254-954C-D9CA59F6D198}" destId="{D721773D-70C4-487C-8232-DE35D9EAFAC7}" srcOrd="0" destOrd="0" presId="urn:microsoft.com/office/officeart/2005/8/layout/vList2"/>
    <dgm:cxn modelId="{2BE63BAD-4AEA-4924-A75A-40CD837E5499}" type="presOf" srcId="{FA993979-6222-444D-8992-FD1C9AAA0D72}" destId="{D36A9A47-7C48-4714-92D4-D57A537BBE85}" srcOrd="0" destOrd="0" presId="urn:microsoft.com/office/officeart/2005/8/layout/vList2"/>
    <dgm:cxn modelId="{37F110E4-9DEB-4FD0-A831-A716E6FBA282}" srcId="{26486003-34A3-4254-954C-D9CA59F6D198}" destId="{FA993979-6222-444D-8992-FD1C9AAA0D72}" srcOrd="0" destOrd="0" parTransId="{19862E03-F6B9-4B23-B480-FAAFEE508D9F}" sibTransId="{1638840F-2DB7-49CE-B361-44A4FFF0726B}"/>
    <dgm:cxn modelId="{F51B1E4B-203A-4592-B8D1-58F6EF2A0FEA}" type="presParOf" srcId="{D721773D-70C4-487C-8232-DE35D9EAFAC7}" destId="{D36A9A47-7C48-4714-92D4-D57A537BBE8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3050FC-F272-44D1-8F82-99358C237CCE}" type="doc">
      <dgm:prSet loTypeId="urn:microsoft.com/office/officeart/2005/8/layout/vList2" loCatId="list" qsTypeId="urn:microsoft.com/office/officeart/2005/8/quickstyle/simple5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EBF9A83F-5FA3-43B3-BE13-E40EE902B9C6}">
      <dgm:prSet/>
      <dgm:spPr/>
      <dgm:t>
        <a:bodyPr/>
        <a:lstStyle/>
        <a:p>
          <a:pPr algn="ctr"/>
          <a:r>
            <a:rPr lang="en-US" b="1" dirty="0"/>
            <a:t>Genotypic data</a:t>
          </a:r>
        </a:p>
      </dgm:t>
    </dgm:pt>
    <dgm:pt modelId="{5BB6BB52-1DE6-4123-92CF-32CEDE1201B9}" type="parTrans" cxnId="{819927A7-1862-4D02-8EDD-4365B49D35A9}">
      <dgm:prSet/>
      <dgm:spPr/>
      <dgm:t>
        <a:bodyPr/>
        <a:lstStyle/>
        <a:p>
          <a:pPr algn="ctr"/>
          <a:endParaRPr lang="en-US" b="1"/>
        </a:p>
      </dgm:t>
    </dgm:pt>
    <dgm:pt modelId="{CF589C20-C44B-4D60-8E9E-51195C1A3959}" type="sibTrans" cxnId="{819927A7-1862-4D02-8EDD-4365B49D35A9}">
      <dgm:prSet/>
      <dgm:spPr/>
      <dgm:t>
        <a:bodyPr/>
        <a:lstStyle/>
        <a:p>
          <a:pPr algn="ctr"/>
          <a:endParaRPr lang="en-US" b="1"/>
        </a:p>
      </dgm:t>
    </dgm:pt>
    <dgm:pt modelId="{B9892522-71F3-4B3A-81A2-EB5465104449}" type="pres">
      <dgm:prSet presAssocID="{3F3050FC-F272-44D1-8F82-99358C237CC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6D8D92-83F4-475F-BDEC-AE14A7B71BE0}" type="pres">
      <dgm:prSet presAssocID="{EBF9A83F-5FA3-43B3-BE13-E40EE902B9C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9927A7-1862-4D02-8EDD-4365B49D35A9}" srcId="{3F3050FC-F272-44D1-8F82-99358C237CCE}" destId="{EBF9A83F-5FA3-43B3-BE13-E40EE902B9C6}" srcOrd="0" destOrd="0" parTransId="{5BB6BB52-1DE6-4123-92CF-32CEDE1201B9}" sibTransId="{CF589C20-C44B-4D60-8E9E-51195C1A3959}"/>
    <dgm:cxn modelId="{303E1FE8-82C0-4E42-BEA7-DEDED9EC7332}" type="presOf" srcId="{3F3050FC-F272-44D1-8F82-99358C237CCE}" destId="{B9892522-71F3-4B3A-81A2-EB5465104449}" srcOrd="0" destOrd="0" presId="urn:microsoft.com/office/officeart/2005/8/layout/vList2"/>
    <dgm:cxn modelId="{3C2C6D49-5316-4EF3-9F4B-22BCA486B071}" type="presOf" srcId="{EBF9A83F-5FA3-43B3-BE13-E40EE902B9C6}" destId="{606D8D92-83F4-475F-BDEC-AE14A7B71BE0}" srcOrd="0" destOrd="0" presId="urn:microsoft.com/office/officeart/2005/8/layout/vList2"/>
    <dgm:cxn modelId="{365556C7-8F73-4F72-85EE-4A1E0C17CBEB}" type="presParOf" srcId="{B9892522-71F3-4B3A-81A2-EB5465104449}" destId="{606D8D92-83F4-475F-BDEC-AE14A7B71B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C39C1F-4E85-4BFC-A67B-095163CA17D9}" type="doc">
      <dgm:prSet loTypeId="urn:microsoft.com/office/officeart/2005/8/layout/vList2" loCatId="list" qsTypeId="urn:microsoft.com/office/officeart/2005/8/quickstyle/simple5" qsCatId="simple" csTypeId="urn:microsoft.com/office/officeart/2005/8/colors/accent6_1" csCatId="accent6"/>
      <dgm:spPr/>
      <dgm:t>
        <a:bodyPr/>
        <a:lstStyle/>
        <a:p>
          <a:endParaRPr lang="en-US"/>
        </a:p>
      </dgm:t>
    </dgm:pt>
    <dgm:pt modelId="{354DBDA2-F451-46D0-A97E-BBEEF95F55A7}">
      <dgm:prSet/>
      <dgm:spPr/>
      <dgm:t>
        <a:bodyPr/>
        <a:lstStyle/>
        <a:p>
          <a:pPr algn="ctr"/>
          <a:r>
            <a:rPr lang="en-US"/>
            <a:t>Marker-trait associations (QTL)</a:t>
          </a:r>
        </a:p>
      </dgm:t>
    </dgm:pt>
    <dgm:pt modelId="{2C614305-5099-45D5-80AE-A39D250CC0E2}" type="parTrans" cxnId="{7B80AE65-997D-4E70-87A0-6326DC15386C}">
      <dgm:prSet/>
      <dgm:spPr/>
      <dgm:t>
        <a:bodyPr/>
        <a:lstStyle/>
        <a:p>
          <a:pPr algn="ctr"/>
          <a:endParaRPr lang="en-US"/>
        </a:p>
      </dgm:t>
    </dgm:pt>
    <dgm:pt modelId="{8C2E2462-764A-437B-A765-09AAA82A4505}" type="sibTrans" cxnId="{7B80AE65-997D-4E70-87A0-6326DC15386C}">
      <dgm:prSet/>
      <dgm:spPr/>
      <dgm:t>
        <a:bodyPr/>
        <a:lstStyle/>
        <a:p>
          <a:pPr algn="ctr"/>
          <a:endParaRPr lang="en-US"/>
        </a:p>
      </dgm:t>
    </dgm:pt>
    <dgm:pt modelId="{702FE909-FB01-4F88-9301-8692EF996D11}" type="pres">
      <dgm:prSet presAssocID="{9DC39C1F-4E85-4BFC-A67B-095163CA17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75A660-BB82-4F6A-B592-5F69ABAA8265}" type="pres">
      <dgm:prSet presAssocID="{354DBDA2-F451-46D0-A97E-BBEEF95F55A7}" presName="parentText" presStyleLbl="node1" presStyleIdx="0" presStyleCnt="1" custLinFactNeighborX="-59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80AE65-997D-4E70-87A0-6326DC15386C}" srcId="{9DC39C1F-4E85-4BFC-A67B-095163CA17D9}" destId="{354DBDA2-F451-46D0-A97E-BBEEF95F55A7}" srcOrd="0" destOrd="0" parTransId="{2C614305-5099-45D5-80AE-A39D250CC0E2}" sibTransId="{8C2E2462-764A-437B-A765-09AAA82A4505}"/>
    <dgm:cxn modelId="{69BBD452-6DC9-4434-99BA-967620982B07}" type="presOf" srcId="{9DC39C1F-4E85-4BFC-A67B-095163CA17D9}" destId="{702FE909-FB01-4F88-9301-8692EF996D11}" srcOrd="0" destOrd="0" presId="urn:microsoft.com/office/officeart/2005/8/layout/vList2"/>
    <dgm:cxn modelId="{EED8BDA0-306F-4441-9AD8-10EF1AB5FA39}" type="presOf" srcId="{354DBDA2-F451-46D0-A97E-BBEEF95F55A7}" destId="{A575A660-BB82-4F6A-B592-5F69ABAA8265}" srcOrd="0" destOrd="0" presId="urn:microsoft.com/office/officeart/2005/8/layout/vList2"/>
    <dgm:cxn modelId="{30A35533-DA44-4A24-A718-0270C9CBD921}" type="presParOf" srcId="{702FE909-FB01-4F88-9301-8692EF996D11}" destId="{A575A660-BB82-4F6A-B592-5F69ABAA826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E4568E-EDD8-49EE-8529-08E9C11F586F}" type="doc">
      <dgm:prSet loTypeId="urn:microsoft.com/office/officeart/2005/8/layout/vList2" loCatId="list" qsTypeId="urn:microsoft.com/office/officeart/2005/8/quickstyle/simple5" qsCatId="simple" csTypeId="urn:microsoft.com/office/officeart/2005/8/colors/accent5_1" csCatId="accent5"/>
      <dgm:spPr/>
      <dgm:t>
        <a:bodyPr/>
        <a:lstStyle/>
        <a:p>
          <a:endParaRPr lang="en-US"/>
        </a:p>
      </dgm:t>
    </dgm:pt>
    <dgm:pt modelId="{4B10EF41-9A52-4D09-89EB-B2EF0BDC985A}">
      <dgm:prSet/>
      <dgm:spPr/>
      <dgm:t>
        <a:bodyPr/>
        <a:lstStyle/>
        <a:p>
          <a:pPr algn="ctr"/>
          <a:r>
            <a:rPr lang="en-US" b="1" dirty="0"/>
            <a:t>No of generations after model training</a:t>
          </a:r>
        </a:p>
      </dgm:t>
    </dgm:pt>
    <dgm:pt modelId="{4BFBA480-F699-4BAF-B65F-D00D2C8B03FE}" type="parTrans" cxnId="{821AF1EE-4C63-46D0-8BCF-CD7D5CA83EF9}">
      <dgm:prSet/>
      <dgm:spPr/>
      <dgm:t>
        <a:bodyPr/>
        <a:lstStyle/>
        <a:p>
          <a:endParaRPr lang="en-US" b="1"/>
        </a:p>
      </dgm:t>
    </dgm:pt>
    <dgm:pt modelId="{8395BAEF-F3D9-4BA8-8761-3889BACAB52C}" type="sibTrans" cxnId="{821AF1EE-4C63-46D0-8BCF-CD7D5CA83EF9}">
      <dgm:prSet/>
      <dgm:spPr/>
      <dgm:t>
        <a:bodyPr/>
        <a:lstStyle/>
        <a:p>
          <a:endParaRPr lang="en-US" b="1"/>
        </a:p>
      </dgm:t>
    </dgm:pt>
    <dgm:pt modelId="{40E47B2C-B92A-4299-BF65-6C56F4473E4C}" type="pres">
      <dgm:prSet presAssocID="{12E4568E-EDD8-49EE-8529-08E9C11F58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837DDB-5CE7-49ED-B9D7-D298418E69D4}" type="pres">
      <dgm:prSet presAssocID="{4B10EF41-9A52-4D09-89EB-B2EF0BDC985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801A57-37B1-4127-A36F-E22296A2D653}" type="presOf" srcId="{4B10EF41-9A52-4D09-89EB-B2EF0BDC985A}" destId="{50837DDB-5CE7-49ED-B9D7-D298418E69D4}" srcOrd="0" destOrd="0" presId="urn:microsoft.com/office/officeart/2005/8/layout/vList2"/>
    <dgm:cxn modelId="{0C7AF33E-C38B-45CB-8BCD-F11483C60FC8}" type="presOf" srcId="{12E4568E-EDD8-49EE-8529-08E9C11F586F}" destId="{40E47B2C-B92A-4299-BF65-6C56F4473E4C}" srcOrd="0" destOrd="0" presId="urn:microsoft.com/office/officeart/2005/8/layout/vList2"/>
    <dgm:cxn modelId="{821AF1EE-4C63-46D0-8BCF-CD7D5CA83EF9}" srcId="{12E4568E-EDD8-49EE-8529-08E9C11F586F}" destId="{4B10EF41-9A52-4D09-89EB-B2EF0BDC985A}" srcOrd="0" destOrd="0" parTransId="{4BFBA480-F699-4BAF-B65F-D00D2C8B03FE}" sibTransId="{8395BAEF-F3D9-4BA8-8761-3889BACAB52C}"/>
    <dgm:cxn modelId="{7BCBAE37-6B7D-4CFD-BA7C-2CA92B13ECC1}" type="presParOf" srcId="{40E47B2C-B92A-4299-BF65-6C56F4473E4C}" destId="{50837DDB-5CE7-49ED-B9D7-D298418E69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24D61C-D229-4B28-8F19-E8155871BDFC}" type="doc">
      <dgm:prSet loTypeId="urn:microsoft.com/office/officeart/2005/8/layout/vList2" loCatId="list" qsTypeId="urn:microsoft.com/office/officeart/2005/8/quickstyle/simple5" qsCatId="simple" csTypeId="urn:microsoft.com/office/officeart/2005/8/colors/accent0_2" csCatId="mainScheme"/>
      <dgm:spPr/>
      <dgm:t>
        <a:bodyPr/>
        <a:lstStyle/>
        <a:p>
          <a:endParaRPr lang="en-US"/>
        </a:p>
      </dgm:t>
    </dgm:pt>
    <dgm:pt modelId="{98730913-D2DF-4C61-AB79-3C20C000B5FF}">
      <dgm:prSet/>
      <dgm:spPr/>
      <dgm:t>
        <a:bodyPr/>
        <a:lstStyle/>
        <a:p>
          <a:pPr algn="ctr"/>
          <a:r>
            <a:rPr lang="en-US" b="1" dirty="0"/>
            <a:t>Genetic architecture of the trait</a:t>
          </a:r>
        </a:p>
      </dgm:t>
    </dgm:pt>
    <dgm:pt modelId="{5337A6F8-B12A-4160-B72D-3C92DCB072FA}" type="parTrans" cxnId="{EBDE33D9-F776-42CE-BD2B-13A887780385}">
      <dgm:prSet/>
      <dgm:spPr/>
      <dgm:t>
        <a:bodyPr/>
        <a:lstStyle/>
        <a:p>
          <a:pPr algn="ctr"/>
          <a:endParaRPr lang="en-US" b="1"/>
        </a:p>
      </dgm:t>
    </dgm:pt>
    <dgm:pt modelId="{97062C50-EBA6-4EB0-B9A3-2A588057BDD1}" type="sibTrans" cxnId="{EBDE33D9-F776-42CE-BD2B-13A887780385}">
      <dgm:prSet/>
      <dgm:spPr/>
      <dgm:t>
        <a:bodyPr/>
        <a:lstStyle/>
        <a:p>
          <a:pPr algn="ctr"/>
          <a:endParaRPr lang="en-US" b="1"/>
        </a:p>
      </dgm:t>
    </dgm:pt>
    <dgm:pt modelId="{D24A39F8-30C0-449F-9C70-9ACDE92BACEB}" type="pres">
      <dgm:prSet presAssocID="{B524D61C-D229-4B28-8F19-E8155871BDF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53616A-CBEC-47B5-AC09-B9832A29C714}" type="pres">
      <dgm:prSet presAssocID="{98730913-D2DF-4C61-AB79-3C20C000B5F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94EE33-BA5E-41C9-83BA-DDD936B1BF77}" type="presOf" srcId="{B524D61C-D229-4B28-8F19-E8155871BDFC}" destId="{D24A39F8-30C0-449F-9C70-9ACDE92BACEB}" srcOrd="0" destOrd="0" presId="urn:microsoft.com/office/officeart/2005/8/layout/vList2"/>
    <dgm:cxn modelId="{EBDE33D9-F776-42CE-BD2B-13A887780385}" srcId="{B524D61C-D229-4B28-8F19-E8155871BDFC}" destId="{98730913-D2DF-4C61-AB79-3C20C000B5FF}" srcOrd="0" destOrd="0" parTransId="{5337A6F8-B12A-4160-B72D-3C92DCB072FA}" sibTransId="{97062C50-EBA6-4EB0-B9A3-2A588057BDD1}"/>
    <dgm:cxn modelId="{91C8AEA8-6166-4C21-8823-7CB1E9066A47}" type="presOf" srcId="{98730913-D2DF-4C61-AB79-3C20C000B5FF}" destId="{CA53616A-CBEC-47B5-AC09-B9832A29C714}" srcOrd="0" destOrd="0" presId="urn:microsoft.com/office/officeart/2005/8/layout/vList2"/>
    <dgm:cxn modelId="{9BE4D7B2-5984-4971-B4DD-E3BC840F4668}" type="presParOf" srcId="{D24A39F8-30C0-449F-9C70-9ACDE92BACEB}" destId="{CA53616A-CBEC-47B5-AC09-B9832A29C7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970CD3-130F-4443-A278-0D0F6E2BB7E5}" type="doc">
      <dgm:prSet loTypeId="urn:microsoft.com/office/officeart/2005/8/layout/vList2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F25A968-68D6-419F-B3CF-0F2296F64A65}">
      <dgm:prSet custT="1"/>
      <dgm:spPr/>
      <dgm:t>
        <a:bodyPr/>
        <a:lstStyle/>
        <a:p>
          <a:pPr algn="ctr"/>
          <a:r>
            <a:rPr lang="en-US" sz="1600" b="1" dirty="0"/>
            <a:t>Other factors related to over-estimation of model</a:t>
          </a:r>
        </a:p>
      </dgm:t>
    </dgm:pt>
    <dgm:pt modelId="{990F1AE9-A646-490B-AAEF-44D3183DD9F4}" type="parTrans" cxnId="{33080A2A-961B-45B2-A888-2CD4CE35BD3E}">
      <dgm:prSet/>
      <dgm:spPr/>
      <dgm:t>
        <a:bodyPr/>
        <a:lstStyle/>
        <a:p>
          <a:endParaRPr lang="en-US" sz="1600"/>
        </a:p>
      </dgm:t>
    </dgm:pt>
    <dgm:pt modelId="{B1717321-ABDF-407D-AE9B-67BF9D226EBA}" type="sibTrans" cxnId="{33080A2A-961B-45B2-A888-2CD4CE35BD3E}">
      <dgm:prSet/>
      <dgm:spPr/>
      <dgm:t>
        <a:bodyPr/>
        <a:lstStyle/>
        <a:p>
          <a:endParaRPr lang="en-US" sz="1600"/>
        </a:p>
      </dgm:t>
    </dgm:pt>
    <dgm:pt modelId="{A9D1C0DC-B4BC-40BC-BEBD-35D25D2D0674}" type="pres">
      <dgm:prSet presAssocID="{C0970CD3-130F-4443-A278-0D0F6E2BB7E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B97201-5D64-4AF5-93E8-7B5C58DCB21F}" type="pres">
      <dgm:prSet presAssocID="{2F25A968-68D6-419F-B3CF-0F2296F64A6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080A2A-961B-45B2-A888-2CD4CE35BD3E}" srcId="{C0970CD3-130F-4443-A278-0D0F6E2BB7E5}" destId="{2F25A968-68D6-419F-B3CF-0F2296F64A65}" srcOrd="0" destOrd="0" parTransId="{990F1AE9-A646-490B-AAEF-44D3183DD9F4}" sibTransId="{B1717321-ABDF-407D-AE9B-67BF9D226EBA}"/>
    <dgm:cxn modelId="{0BBDB368-7771-4394-B5CB-29F44DE8D4EE}" type="presOf" srcId="{2F25A968-68D6-419F-B3CF-0F2296F64A65}" destId="{DDB97201-5D64-4AF5-93E8-7B5C58DCB21F}" srcOrd="0" destOrd="0" presId="urn:microsoft.com/office/officeart/2005/8/layout/vList2"/>
    <dgm:cxn modelId="{1419DD7A-6F25-4121-9C89-EC4920148D79}" type="presOf" srcId="{C0970CD3-130F-4443-A278-0D0F6E2BB7E5}" destId="{A9D1C0DC-B4BC-40BC-BEBD-35D25D2D0674}" srcOrd="0" destOrd="0" presId="urn:microsoft.com/office/officeart/2005/8/layout/vList2"/>
    <dgm:cxn modelId="{6C4F62FD-DFDD-48BA-B722-48E917AAB5AE}" type="presParOf" srcId="{A9D1C0DC-B4BC-40BC-BEBD-35D25D2D0674}" destId="{DDB97201-5D64-4AF5-93E8-7B5C58DCB2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BCB39-E34B-47C7-8BA6-4507434E3C95}">
      <dsp:nvSpPr>
        <dsp:cNvPr id="0" name=""/>
        <dsp:cNvSpPr/>
      </dsp:nvSpPr>
      <dsp:spPr>
        <a:xfrm>
          <a:off x="0" y="199"/>
          <a:ext cx="1858294" cy="36913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/>
            <a:t>Linkage map</a:t>
          </a:r>
        </a:p>
      </dsp:txBody>
      <dsp:txXfrm>
        <a:off x="18020" y="18219"/>
        <a:ext cx="1822254" cy="333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A9A47-7C48-4714-92D4-D57A537BBE85}">
      <dsp:nvSpPr>
        <dsp:cNvPr id="0" name=""/>
        <dsp:cNvSpPr/>
      </dsp:nvSpPr>
      <dsp:spPr>
        <a:xfrm>
          <a:off x="0" y="52"/>
          <a:ext cx="1858294" cy="3423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Phenotypic data</a:t>
          </a:r>
        </a:p>
      </dsp:txBody>
      <dsp:txXfrm>
        <a:off x="16713" y="16765"/>
        <a:ext cx="1824868" cy="3089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D8D92-83F4-475F-BDEC-AE14A7B71BE0}">
      <dsp:nvSpPr>
        <dsp:cNvPr id="0" name=""/>
        <dsp:cNvSpPr/>
      </dsp:nvSpPr>
      <dsp:spPr>
        <a:xfrm>
          <a:off x="0" y="2604"/>
          <a:ext cx="1858295" cy="4077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Genotypic data</a:t>
          </a:r>
        </a:p>
      </dsp:txBody>
      <dsp:txXfrm>
        <a:off x="19904" y="22508"/>
        <a:ext cx="1818487" cy="367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5A660-BB82-4F6A-B592-5F69ABAA8265}">
      <dsp:nvSpPr>
        <dsp:cNvPr id="0" name=""/>
        <dsp:cNvSpPr/>
      </dsp:nvSpPr>
      <dsp:spPr>
        <a:xfrm>
          <a:off x="0" y="21744"/>
          <a:ext cx="1641987" cy="8798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Marker-trait associations (QTL)</a:t>
          </a:r>
        </a:p>
      </dsp:txBody>
      <dsp:txXfrm>
        <a:off x="42950" y="64694"/>
        <a:ext cx="1556087" cy="7939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37DDB-5CE7-49ED-B9D7-D298418E69D4}">
      <dsp:nvSpPr>
        <dsp:cNvPr id="0" name=""/>
        <dsp:cNvSpPr/>
      </dsp:nvSpPr>
      <dsp:spPr>
        <a:xfrm>
          <a:off x="0" y="4925"/>
          <a:ext cx="2340077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No of generations after model training</a:t>
          </a:r>
        </a:p>
      </dsp:txBody>
      <dsp:txXfrm>
        <a:off x="31070" y="35995"/>
        <a:ext cx="2277937" cy="5743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3616A-CBEC-47B5-AC09-B9832A29C714}">
      <dsp:nvSpPr>
        <dsp:cNvPr id="0" name=""/>
        <dsp:cNvSpPr/>
      </dsp:nvSpPr>
      <dsp:spPr>
        <a:xfrm>
          <a:off x="0" y="4925"/>
          <a:ext cx="2428568" cy="6364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Genetic architecture of the trait</a:t>
          </a:r>
        </a:p>
      </dsp:txBody>
      <dsp:txXfrm>
        <a:off x="31070" y="35995"/>
        <a:ext cx="2366428" cy="5743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97201-5D64-4AF5-93E8-7B5C58DCB21F}">
      <dsp:nvSpPr>
        <dsp:cNvPr id="0" name=""/>
        <dsp:cNvSpPr/>
      </dsp:nvSpPr>
      <dsp:spPr>
        <a:xfrm>
          <a:off x="0" y="119"/>
          <a:ext cx="2418735" cy="5182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Other factors related to over-estimation of model</a:t>
          </a:r>
        </a:p>
      </dsp:txBody>
      <dsp:txXfrm>
        <a:off x="25300" y="25419"/>
        <a:ext cx="2368135" cy="467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5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1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3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0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1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6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9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3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4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7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D5A5E-946C-4131-9652-3B0CC66270F7}" type="datetimeFigureOut">
              <a:rPr lang="en-US" smtClean="0"/>
              <a:t>5/18/17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47E6F-5D0A-4D73-8698-896BC906E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5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20" Type="http://schemas.openxmlformats.org/officeDocument/2006/relationships/diagramColors" Target="../diagrams/colors4.xml"/><Relationship Id="rId21" Type="http://schemas.microsoft.com/office/2007/relationships/diagramDrawing" Target="../diagrams/drawing4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2" Type="http://schemas.openxmlformats.org/officeDocument/2006/relationships/diagramData" Target="../diagrams/data3.xml"/><Relationship Id="rId13" Type="http://schemas.openxmlformats.org/officeDocument/2006/relationships/diagramLayout" Target="../diagrams/layout3.xml"/><Relationship Id="rId14" Type="http://schemas.openxmlformats.org/officeDocument/2006/relationships/diagramQuickStyle" Target="../diagrams/quickStyle3.xml"/><Relationship Id="rId15" Type="http://schemas.openxmlformats.org/officeDocument/2006/relationships/diagramColors" Target="../diagrams/colors3.xml"/><Relationship Id="rId16" Type="http://schemas.microsoft.com/office/2007/relationships/diagramDrawing" Target="../diagrams/drawing3.xml"/><Relationship Id="rId17" Type="http://schemas.openxmlformats.org/officeDocument/2006/relationships/diagramData" Target="../diagrams/data4.xml"/><Relationship Id="rId18" Type="http://schemas.openxmlformats.org/officeDocument/2006/relationships/diagramLayout" Target="../diagrams/layout4.xml"/><Relationship Id="rId19" Type="http://schemas.openxmlformats.org/officeDocument/2006/relationships/diagramQuickStyle" Target="../diagrams/quickStyle4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6.xml"/><Relationship Id="rId12" Type="http://schemas.openxmlformats.org/officeDocument/2006/relationships/image" Target="../media/image72.jpeg"/><Relationship Id="rId13" Type="http://schemas.openxmlformats.org/officeDocument/2006/relationships/diagramData" Target="../diagrams/data7.xml"/><Relationship Id="rId14" Type="http://schemas.openxmlformats.org/officeDocument/2006/relationships/diagramLayout" Target="../diagrams/layout7.xml"/><Relationship Id="rId15" Type="http://schemas.openxmlformats.org/officeDocument/2006/relationships/diagramQuickStyle" Target="../diagrams/quickStyle7.xml"/><Relationship Id="rId16" Type="http://schemas.openxmlformats.org/officeDocument/2006/relationships/diagramColors" Target="../diagrams/colors7.xml"/><Relationship Id="rId17" Type="http://schemas.microsoft.com/office/2007/relationships/diagramDrawing" Target="../diagrams/drawing7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diagramData" Target="../diagrams/data6.xml"/><Relationship Id="rId8" Type="http://schemas.openxmlformats.org/officeDocument/2006/relationships/diagramLayout" Target="../diagrams/layout6.xml"/><Relationship Id="rId9" Type="http://schemas.openxmlformats.org/officeDocument/2006/relationships/diagramQuickStyle" Target="../diagrams/quickStyle6.xml"/><Relationship Id="rId10" Type="http://schemas.openxmlformats.org/officeDocument/2006/relationships/diagramColors" Target="../diagrams/colors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250" cy="6785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094" y="578785"/>
            <a:ext cx="10240537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accent2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Panning the Gold:</a:t>
            </a:r>
            <a:r>
              <a:rPr lang="en-US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QTL mapping and Genomic Selection in </a:t>
            </a:r>
            <a:r>
              <a:rPr lang="en-US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Hexaploid</a:t>
            </a:r>
            <a:r>
              <a:rPr lang="en-US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Sweetpotato</a:t>
            </a:r>
            <a:endParaRPr lang="en-US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609" y="3994675"/>
            <a:ext cx="11904869" cy="11825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Bode Olukolu </a:t>
            </a:r>
            <a:r>
              <a:rPr lang="en-US" sz="2800" i="1" dirty="0" smtClean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and Craig </a:t>
            </a:r>
            <a:r>
              <a:rPr lang="en-US" sz="2800" i="1" dirty="0" err="1" smtClean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Yencho</a:t>
            </a:r>
            <a:r>
              <a:rPr lang="en-US" sz="2800" i="1" dirty="0" smtClean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(</a:t>
            </a:r>
            <a:r>
              <a:rPr lang="en-US" sz="2800" i="1" dirty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NCSU)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 err="1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Dorcus</a:t>
            </a:r>
            <a:r>
              <a:rPr lang="en-US" sz="2800" i="1" dirty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2800" i="1" dirty="0" err="1" smtClean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Gemenet</a:t>
            </a:r>
            <a:r>
              <a:rPr lang="en-US" sz="2800" i="1" dirty="0" smtClean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, Mercy </a:t>
            </a:r>
            <a:r>
              <a:rPr lang="en-US" sz="2800" i="1" dirty="0" err="1" smtClean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Kitavi</a:t>
            </a:r>
            <a:r>
              <a:rPr lang="en-US" sz="2800" i="1" dirty="0" smtClean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and Marc </a:t>
            </a:r>
            <a:r>
              <a:rPr lang="en-US" sz="2800" i="1" dirty="0" err="1" smtClean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Ghislain</a:t>
            </a:r>
            <a:r>
              <a:rPr lang="en-US" sz="2800" i="1" dirty="0" smtClean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2800" i="1" dirty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(</a:t>
            </a:r>
            <a:r>
              <a:rPr lang="en-US" sz="2800" i="1" dirty="0" smtClean="0">
                <a:solidFill>
                  <a:schemeClr val="bg1">
                    <a:lumMod val="6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CIP)</a:t>
            </a:r>
            <a:endParaRPr lang="en-US" sz="2800" i="1" dirty="0">
              <a:solidFill>
                <a:schemeClr val="bg1">
                  <a:lumMod val="6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3074" name="Picture 2" descr="Image result for sasha sweet pota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 b="20306"/>
          <a:stretch/>
        </p:blipFill>
        <p:spPr bwMode="auto">
          <a:xfrm>
            <a:off x="9696425" y="85725"/>
            <a:ext cx="22955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66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278675"/>
            <a:ext cx="10515600" cy="72076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Considerations for SNP calling</a:t>
            </a:r>
          </a:p>
        </p:txBody>
      </p:sp>
      <p:pic>
        <p:nvPicPr>
          <p:cNvPr id="6" name="Picture 2" descr="http://www.cell.com/cms/attachment/2007959819/2030624937/gr1b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r="8237" b="5049"/>
          <a:stretch/>
        </p:blipFill>
        <p:spPr bwMode="auto">
          <a:xfrm>
            <a:off x="2267480" y="1195915"/>
            <a:ext cx="7944908" cy="483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075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8"/>
            <a:ext cx="10515600" cy="72076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calling pipeline: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FastQ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Annotated SNPs</a:t>
            </a:r>
          </a:p>
        </p:txBody>
      </p:sp>
      <p:sp>
        <p:nvSpPr>
          <p:cNvPr id="4" name="AutoShape 4" descr="Variant Calling Workfl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3065" y="910856"/>
            <a:ext cx="3632200" cy="630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i="1" dirty="0">
                <a:solidFill>
                  <a:schemeClr val="accent2"/>
                </a:solidFill>
              </a:rPr>
              <a:t>Pipeline Overview</a:t>
            </a:r>
            <a:endParaRPr lang="en-US" sz="3200" i="1" dirty="0"/>
          </a:p>
        </p:txBody>
      </p:sp>
      <p:sp>
        <p:nvSpPr>
          <p:cNvPr id="7" name="Round Diagonal Corner Rectangle 6"/>
          <p:cNvSpPr/>
          <p:nvPr/>
        </p:nvSpPr>
        <p:spPr>
          <a:xfrm>
            <a:off x="831664" y="2324413"/>
            <a:ext cx="1701800" cy="787400"/>
          </a:xfrm>
          <a:prstGeom prst="round2Diag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Flowchart: Multidocument 7"/>
          <p:cNvSpPr/>
          <p:nvPr/>
        </p:nvSpPr>
        <p:spPr>
          <a:xfrm>
            <a:off x="746998" y="3852334"/>
            <a:ext cx="1701800" cy="1075267"/>
          </a:xfrm>
          <a:prstGeom prst="flowChartMultidocumen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73997" y="2456503"/>
            <a:ext cx="1617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Reference Genome Sequence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1664" y="4020635"/>
            <a:ext cx="15324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NGS reads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- Genomic</a:t>
            </a:r>
          </a:p>
          <a:p>
            <a:r>
              <a:rPr lang="en-US" sz="1400" i="1" dirty="0">
                <a:solidFill>
                  <a:schemeClr val="bg1"/>
                </a:solidFill>
              </a:rPr>
              <a:t>- RNA-</a:t>
            </a:r>
            <a:r>
              <a:rPr lang="en-US" sz="1400" i="1" dirty="0" err="1">
                <a:solidFill>
                  <a:schemeClr val="bg1"/>
                </a:solidFill>
              </a:rPr>
              <a:t>seq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3449781" y="3111813"/>
            <a:ext cx="1388533" cy="740521"/>
          </a:xfrm>
          <a:prstGeom prst="flowChartMagneticDisk">
            <a:avLst/>
          </a:prstGeom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53693" y="3419774"/>
            <a:ext cx="1164293" cy="338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1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BWA-MEM</a:t>
            </a:r>
          </a:p>
        </p:txBody>
      </p:sp>
      <p:cxnSp>
        <p:nvCxnSpPr>
          <p:cNvPr id="16" name="Straight Arrow Connector 15"/>
          <p:cNvCxnSpPr>
            <a:stCxn id="12" idx="1"/>
          </p:cNvCxnSpPr>
          <p:nvPr/>
        </p:nvCxnSpPr>
        <p:spPr>
          <a:xfrm flipV="1">
            <a:off x="4144048" y="2039530"/>
            <a:ext cx="1027480" cy="10722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448798" y="3589051"/>
            <a:ext cx="984567" cy="599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49781" y="1609605"/>
            <a:ext cx="166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Align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71909" y="1609605"/>
            <a:ext cx="201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SNP call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3668" y="4941694"/>
            <a:ext cx="463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7030A0"/>
                </a:solidFill>
              </a:rPr>
              <a:t>Pre-process raw sequence reads:</a:t>
            </a:r>
          </a:p>
          <a:p>
            <a:r>
              <a:rPr lang="en-US" sz="1200" i="1" dirty="0">
                <a:solidFill>
                  <a:srgbClr val="7030A0"/>
                </a:solidFill>
              </a:rPr>
              <a:t>1) Generate plots for quality control (QC)</a:t>
            </a:r>
          </a:p>
          <a:p>
            <a:r>
              <a:rPr lang="en-US" sz="1200" i="1" dirty="0">
                <a:solidFill>
                  <a:srgbClr val="7030A0"/>
                </a:solidFill>
              </a:rPr>
              <a:t>2) Trim low-base calls and buffer-sequence</a:t>
            </a:r>
          </a:p>
          <a:p>
            <a:r>
              <a:rPr lang="en-US" sz="1200" i="1" dirty="0">
                <a:solidFill>
                  <a:srgbClr val="7030A0"/>
                </a:solidFill>
              </a:rPr>
              <a:t>3) De-multiplex pooled barcoded samples</a:t>
            </a:r>
          </a:p>
          <a:p>
            <a:r>
              <a:rPr lang="en-US" sz="1200" i="1" dirty="0">
                <a:solidFill>
                  <a:srgbClr val="7030A0"/>
                </a:solidFill>
              </a:rPr>
              <a:t>4) Trim barcode sequence</a:t>
            </a:r>
          </a:p>
          <a:p>
            <a:endParaRPr lang="en-US" sz="1200" i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6998" y="1869000"/>
            <a:ext cx="2342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C00000"/>
                </a:solidFill>
              </a:rPr>
              <a:t>Prepare reference genome:</a:t>
            </a:r>
          </a:p>
          <a:p>
            <a:r>
              <a:rPr lang="en-US" sz="1200" i="1" dirty="0">
                <a:solidFill>
                  <a:srgbClr val="C00000"/>
                </a:solidFill>
              </a:rPr>
              <a:t>1) Generate </a:t>
            </a:r>
            <a:r>
              <a:rPr lang="en-US" sz="1200" i="1" dirty="0" err="1">
                <a:solidFill>
                  <a:srgbClr val="C00000"/>
                </a:solidFill>
              </a:rPr>
              <a:t>Fasta</a:t>
            </a:r>
            <a:r>
              <a:rPr lang="en-US" sz="1200" i="1" dirty="0">
                <a:solidFill>
                  <a:srgbClr val="C00000"/>
                </a:solidFill>
              </a:rPr>
              <a:t> file index</a:t>
            </a:r>
          </a:p>
        </p:txBody>
      </p:sp>
      <p:sp>
        <p:nvSpPr>
          <p:cNvPr id="22" name="Flowchart: Data 21"/>
          <p:cNvSpPr/>
          <p:nvPr/>
        </p:nvSpPr>
        <p:spPr>
          <a:xfrm>
            <a:off x="5113118" y="1985010"/>
            <a:ext cx="1593738" cy="33294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1632 w 11632"/>
              <a:gd name="connsiteY0" fmla="*/ 10000 h 10000"/>
              <a:gd name="connsiteX1" fmla="*/ 0 w 11632"/>
              <a:gd name="connsiteY1" fmla="*/ 149 h 10000"/>
              <a:gd name="connsiteX2" fmla="*/ 11632 w 11632"/>
              <a:gd name="connsiteY2" fmla="*/ 0 h 10000"/>
              <a:gd name="connsiteX3" fmla="*/ 9632 w 11632"/>
              <a:gd name="connsiteY3" fmla="*/ 10000 h 10000"/>
              <a:gd name="connsiteX4" fmla="*/ 1632 w 11632"/>
              <a:gd name="connsiteY4" fmla="*/ 10000 h 10000"/>
              <a:gd name="connsiteX0" fmla="*/ 1632 w 9632"/>
              <a:gd name="connsiteY0" fmla="*/ 10000 h 10000"/>
              <a:gd name="connsiteX1" fmla="*/ 0 w 9632"/>
              <a:gd name="connsiteY1" fmla="*/ 149 h 10000"/>
              <a:gd name="connsiteX2" fmla="*/ 8158 w 9632"/>
              <a:gd name="connsiteY2" fmla="*/ 0 h 10000"/>
              <a:gd name="connsiteX3" fmla="*/ 9632 w 9632"/>
              <a:gd name="connsiteY3" fmla="*/ 10000 h 10000"/>
              <a:gd name="connsiteX4" fmla="*/ 1632 w 963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2" h="10000">
                <a:moveTo>
                  <a:pt x="1632" y="10000"/>
                </a:moveTo>
                <a:lnTo>
                  <a:pt x="0" y="149"/>
                </a:lnTo>
                <a:lnTo>
                  <a:pt x="8158" y="0"/>
                </a:lnTo>
                <a:lnTo>
                  <a:pt x="9632" y="10000"/>
                </a:lnTo>
                <a:lnTo>
                  <a:pt x="1632" y="10000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656419" y="3951729"/>
            <a:ext cx="3170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accent6"/>
                </a:solidFill>
              </a:rPr>
              <a:t>Auto-</a:t>
            </a:r>
            <a:r>
              <a:rPr lang="en-US" sz="1200" b="1" i="1" dirty="0" err="1">
                <a:solidFill>
                  <a:schemeClr val="accent6"/>
                </a:solidFill>
              </a:rPr>
              <a:t>Allo</a:t>
            </a:r>
            <a:r>
              <a:rPr lang="en-US" sz="1200" b="1" i="1" dirty="0">
                <a:solidFill>
                  <a:schemeClr val="accent6"/>
                </a:solidFill>
              </a:rPr>
              <a:t>-</a:t>
            </a:r>
            <a:r>
              <a:rPr lang="en-US" sz="1200" b="1" i="1" dirty="0" err="1">
                <a:solidFill>
                  <a:schemeClr val="accent6"/>
                </a:solidFill>
              </a:rPr>
              <a:t>Hexaploid</a:t>
            </a:r>
            <a:r>
              <a:rPr lang="en-US" sz="1200" b="1" i="1" dirty="0">
                <a:solidFill>
                  <a:schemeClr val="accent6"/>
                </a:solidFill>
              </a:rPr>
              <a:t> </a:t>
            </a:r>
            <a:r>
              <a:rPr lang="en-US" sz="1200" b="1" i="1" dirty="0" err="1">
                <a:solidFill>
                  <a:schemeClr val="accent6"/>
                </a:solidFill>
              </a:rPr>
              <a:t>Sweetpotato</a:t>
            </a:r>
            <a:r>
              <a:rPr lang="en-US" sz="1200" b="1" i="1" dirty="0">
                <a:solidFill>
                  <a:schemeClr val="accent6"/>
                </a:solidFill>
              </a:rPr>
              <a:t>:</a:t>
            </a:r>
          </a:p>
          <a:p>
            <a:r>
              <a:rPr lang="en-US" sz="1200" i="1" dirty="0"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1) </a:t>
            </a:r>
            <a:r>
              <a:rPr lang="en-US" sz="1200" i="1" dirty="0" err="1"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Homeologs</a:t>
            </a:r>
            <a:r>
              <a:rPr lang="en-US" sz="1200" i="1" dirty="0"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(6x)</a:t>
            </a:r>
          </a:p>
          <a:p>
            <a:r>
              <a:rPr lang="en-US" sz="1200" i="1" dirty="0"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2) I. </a:t>
            </a:r>
            <a:r>
              <a:rPr lang="en-US" sz="1200" i="1" dirty="0" err="1"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trifida</a:t>
            </a:r>
            <a:r>
              <a:rPr lang="en-US" sz="1200" i="1" dirty="0"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specific sub-genome (4x)</a:t>
            </a:r>
          </a:p>
          <a:p>
            <a:r>
              <a:rPr lang="en-US" sz="1200" i="1" dirty="0"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3) I. </a:t>
            </a:r>
            <a:r>
              <a:rPr lang="en-US" sz="1200" i="1" dirty="0" err="1"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triloba</a:t>
            </a:r>
            <a:r>
              <a:rPr lang="en-US" sz="1200" i="1" dirty="0">
                <a:solidFill>
                  <a:schemeClr val="accent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specific sub-genome (2x)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61774" y="1997594"/>
            <a:ext cx="120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SAM FORMAT</a:t>
            </a:r>
          </a:p>
        </p:txBody>
      </p:sp>
      <p:sp>
        <p:nvSpPr>
          <p:cNvPr id="34" name="Flowchart: Data 21"/>
          <p:cNvSpPr/>
          <p:nvPr/>
        </p:nvSpPr>
        <p:spPr>
          <a:xfrm>
            <a:off x="5113118" y="2559605"/>
            <a:ext cx="1593738" cy="33294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1632 w 11632"/>
              <a:gd name="connsiteY0" fmla="*/ 10000 h 10000"/>
              <a:gd name="connsiteX1" fmla="*/ 0 w 11632"/>
              <a:gd name="connsiteY1" fmla="*/ 149 h 10000"/>
              <a:gd name="connsiteX2" fmla="*/ 11632 w 11632"/>
              <a:gd name="connsiteY2" fmla="*/ 0 h 10000"/>
              <a:gd name="connsiteX3" fmla="*/ 9632 w 11632"/>
              <a:gd name="connsiteY3" fmla="*/ 10000 h 10000"/>
              <a:gd name="connsiteX4" fmla="*/ 1632 w 11632"/>
              <a:gd name="connsiteY4" fmla="*/ 10000 h 10000"/>
              <a:gd name="connsiteX0" fmla="*/ 1632 w 9632"/>
              <a:gd name="connsiteY0" fmla="*/ 10000 h 10000"/>
              <a:gd name="connsiteX1" fmla="*/ 0 w 9632"/>
              <a:gd name="connsiteY1" fmla="*/ 149 h 10000"/>
              <a:gd name="connsiteX2" fmla="*/ 8158 w 9632"/>
              <a:gd name="connsiteY2" fmla="*/ 0 h 10000"/>
              <a:gd name="connsiteX3" fmla="*/ 9632 w 9632"/>
              <a:gd name="connsiteY3" fmla="*/ 10000 h 10000"/>
              <a:gd name="connsiteX4" fmla="*/ 1632 w 963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2" h="10000">
                <a:moveTo>
                  <a:pt x="1632" y="10000"/>
                </a:moveTo>
                <a:lnTo>
                  <a:pt x="0" y="149"/>
                </a:lnTo>
                <a:lnTo>
                  <a:pt x="8158" y="0"/>
                </a:lnTo>
                <a:lnTo>
                  <a:pt x="9632" y="10000"/>
                </a:lnTo>
                <a:lnTo>
                  <a:pt x="1632" y="10000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61774" y="2572189"/>
            <a:ext cx="120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BAM FORMAT</a:t>
            </a:r>
          </a:p>
        </p:txBody>
      </p:sp>
      <p:sp>
        <p:nvSpPr>
          <p:cNvPr id="36" name="Flowchart: Data 21"/>
          <p:cNvSpPr/>
          <p:nvPr/>
        </p:nvSpPr>
        <p:spPr>
          <a:xfrm>
            <a:off x="5130601" y="3144399"/>
            <a:ext cx="1593738" cy="33294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1632 w 11632"/>
              <a:gd name="connsiteY0" fmla="*/ 10000 h 10000"/>
              <a:gd name="connsiteX1" fmla="*/ 0 w 11632"/>
              <a:gd name="connsiteY1" fmla="*/ 149 h 10000"/>
              <a:gd name="connsiteX2" fmla="*/ 11632 w 11632"/>
              <a:gd name="connsiteY2" fmla="*/ 0 h 10000"/>
              <a:gd name="connsiteX3" fmla="*/ 9632 w 11632"/>
              <a:gd name="connsiteY3" fmla="*/ 10000 h 10000"/>
              <a:gd name="connsiteX4" fmla="*/ 1632 w 11632"/>
              <a:gd name="connsiteY4" fmla="*/ 10000 h 10000"/>
              <a:gd name="connsiteX0" fmla="*/ 1632 w 9632"/>
              <a:gd name="connsiteY0" fmla="*/ 10000 h 10000"/>
              <a:gd name="connsiteX1" fmla="*/ 0 w 9632"/>
              <a:gd name="connsiteY1" fmla="*/ 149 h 10000"/>
              <a:gd name="connsiteX2" fmla="*/ 8158 w 9632"/>
              <a:gd name="connsiteY2" fmla="*/ 0 h 10000"/>
              <a:gd name="connsiteX3" fmla="*/ 9632 w 9632"/>
              <a:gd name="connsiteY3" fmla="*/ 10000 h 10000"/>
              <a:gd name="connsiteX4" fmla="*/ 1632 w 963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2" h="10000">
                <a:moveTo>
                  <a:pt x="1632" y="10000"/>
                </a:moveTo>
                <a:lnTo>
                  <a:pt x="0" y="149"/>
                </a:lnTo>
                <a:lnTo>
                  <a:pt x="8158" y="0"/>
                </a:lnTo>
                <a:lnTo>
                  <a:pt x="9632" y="10000"/>
                </a:lnTo>
                <a:lnTo>
                  <a:pt x="1632" y="10000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352613" y="3158537"/>
            <a:ext cx="1206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Mark Duplicates</a:t>
            </a:r>
          </a:p>
        </p:txBody>
      </p:sp>
      <p:sp>
        <p:nvSpPr>
          <p:cNvPr id="38" name="Flowchart: Data 21"/>
          <p:cNvSpPr/>
          <p:nvPr/>
        </p:nvSpPr>
        <p:spPr>
          <a:xfrm>
            <a:off x="5159010" y="3704322"/>
            <a:ext cx="1593738" cy="33294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1632 w 11632"/>
              <a:gd name="connsiteY0" fmla="*/ 10000 h 10000"/>
              <a:gd name="connsiteX1" fmla="*/ 0 w 11632"/>
              <a:gd name="connsiteY1" fmla="*/ 149 h 10000"/>
              <a:gd name="connsiteX2" fmla="*/ 11632 w 11632"/>
              <a:gd name="connsiteY2" fmla="*/ 0 h 10000"/>
              <a:gd name="connsiteX3" fmla="*/ 9632 w 11632"/>
              <a:gd name="connsiteY3" fmla="*/ 10000 h 10000"/>
              <a:gd name="connsiteX4" fmla="*/ 1632 w 11632"/>
              <a:gd name="connsiteY4" fmla="*/ 10000 h 10000"/>
              <a:gd name="connsiteX0" fmla="*/ 1632 w 9632"/>
              <a:gd name="connsiteY0" fmla="*/ 10000 h 10000"/>
              <a:gd name="connsiteX1" fmla="*/ 0 w 9632"/>
              <a:gd name="connsiteY1" fmla="*/ 149 h 10000"/>
              <a:gd name="connsiteX2" fmla="*/ 8158 w 9632"/>
              <a:gd name="connsiteY2" fmla="*/ 0 h 10000"/>
              <a:gd name="connsiteX3" fmla="*/ 9632 w 9632"/>
              <a:gd name="connsiteY3" fmla="*/ 10000 h 10000"/>
              <a:gd name="connsiteX4" fmla="*/ 1632 w 963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2" h="10000">
                <a:moveTo>
                  <a:pt x="1632" y="10000"/>
                </a:moveTo>
                <a:lnTo>
                  <a:pt x="0" y="149"/>
                </a:lnTo>
                <a:lnTo>
                  <a:pt x="8158" y="0"/>
                </a:lnTo>
                <a:lnTo>
                  <a:pt x="9632" y="10000"/>
                </a:lnTo>
                <a:lnTo>
                  <a:pt x="1632" y="10000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341621" y="3657250"/>
            <a:ext cx="120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Add read group header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533464" y="2718114"/>
            <a:ext cx="899901" cy="6298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875649" y="2324413"/>
            <a:ext cx="0" cy="235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877370" y="2904924"/>
            <a:ext cx="0" cy="235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884358" y="3497009"/>
            <a:ext cx="0" cy="235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7063972" y="1978937"/>
            <a:ext cx="2090057" cy="4635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Data 21"/>
          <p:cNvSpPr/>
          <p:nvPr/>
        </p:nvSpPr>
        <p:spPr>
          <a:xfrm>
            <a:off x="5184112" y="4260353"/>
            <a:ext cx="1593738" cy="33294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1632 w 11632"/>
              <a:gd name="connsiteY0" fmla="*/ 10000 h 10000"/>
              <a:gd name="connsiteX1" fmla="*/ 0 w 11632"/>
              <a:gd name="connsiteY1" fmla="*/ 149 h 10000"/>
              <a:gd name="connsiteX2" fmla="*/ 11632 w 11632"/>
              <a:gd name="connsiteY2" fmla="*/ 0 h 10000"/>
              <a:gd name="connsiteX3" fmla="*/ 9632 w 11632"/>
              <a:gd name="connsiteY3" fmla="*/ 10000 h 10000"/>
              <a:gd name="connsiteX4" fmla="*/ 1632 w 11632"/>
              <a:gd name="connsiteY4" fmla="*/ 10000 h 10000"/>
              <a:gd name="connsiteX0" fmla="*/ 1632 w 9632"/>
              <a:gd name="connsiteY0" fmla="*/ 10000 h 10000"/>
              <a:gd name="connsiteX1" fmla="*/ 0 w 9632"/>
              <a:gd name="connsiteY1" fmla="*/ 149 h 10000"/>
              <a:gd name="connsiteX2" fmla="*/ 8158 w 9632"/>
              <a:gd name="connsiteY2" fmla="*/ 0 h 10000"/>
              <a:gd name="connsiteX3" fmla="*/ 9632 w 9632"/>
              <a:gd name="connsiteY3" fmla="*/ 10000 h 10000"/>
              <a:gd name="connsiteX4" fmla="*/ 1632 w 9632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2" h="10000">
                <a:moveTo>
                  <a:pt x="1632" y="10000"/>
                </a:moveTo>
                <a:lnTo>
                  <a:pt x="0" y="149"/>
                </a:lnTo>
                <a:lnTo>
                  <a:pt x="8158" y="0"/>
                </a:lnTo>
                <a:lnTo>
                  <a:pt x="9632" y="10000"/>
                </a:lnTo>
                <a:lnTo>
                  <a:pt x="1632" y="10000"/>
                </a:lnTo>
                <a:close/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366723" y="4187880"/>
            <a:ext cx="1206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Re-assign quality Score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909460" y="4053040"/>
            <a:ext cx="0" cy="235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54223" y="1950300"/>
            <a:ext cx="20863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Create realignment targets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065493" y="3024508"/>
            <a:ext cx="2090057" cy="4635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065493" y="3111943"/>
            <a:ext cx="2086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Indel</a:t>
            </a:r>
            <a:r>
              <a:rPr lang="en-US" sz="1400" dirty="0">
                <a:solidFill>
                  <a:schemeClr val="bg1"/>
                </a:solidFill>
              </a:rPr>
              <a:t> realignment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065554" y="4129723"/>
            <a:ext cx="2090057" cy="4635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054245" y="4099456"/>
            <a:ext cx="2086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GATK </a:t>
            </a:r>
            <a:r>
              <a:rPr lang="en-US" sz="1400" dirty="0" err="1">
                <a:solidFill>
                  <a:schemeClr val="bg1"/>
                </a:solidFill>
              </a:rPr>
              <a:t>HaplotypeCaller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050" i="1" dirty="0">
                <a:solidFill>
                  <a:schemeClr val="bg1"/>
                </a:solidFill>
              </a:rPr>
              <a:t>(SNPs and INDELs simultaneously</a:t>
            </a:r>
            <a:r>
              <a:rPr lang="en-US" sz="1400" i="1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8087622" y="2442513"/>
            <a:ext cx="0" cy="594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8105039" y="3499429"/>
            <a:ext cx="0" cy="6400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9349525" y="1614844"/>
            <a:ext cx="201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Filter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9367253" y="1978503"/>
            <a:ext cx="2090057" cy="4635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9349277" y="1941851"/>
            <a:ext cx="20863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Extract genotypes and read depth/coverage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9368775" y="3024073"/>
            <a:ext cx="1022128" cy="1164351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9398919" y="2986629"/>
            <a:ext cx="101088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Clean/code appropriately:</a:t>
            </a:r>
          </a:p>
          <a:p>
            <a:pPr marL="171450" indent="-171450">
              <a:buFontTx/>
              <a:buChar char="-"/>
            </a:pPr>
            <a:r>
              <a:rPr lang="en-US" sz="1050" dirty="0">
                <a:solidFill>
                  <a:schemeClr val="bg1"/>
                </a:solidFill>
              </a:rPr>
              <a:t>Read depth threshold</a:t>
            </a:r>
          </a:p>
          <a:p>
            <a:pPr marL="171450" indent="-171450">
              <a:buFontTx/>
              <a:buChar char="-"/>
            </a:pPr>
            <a:r>
              <a:rPr lang="en-US" sz="1050" dirty="0">
                <a:solidFill>
                  <a:schemeClr val="bg1"/>
                </a:solidFill>
              </a:rPr>
              <a:t>Mendelian segregation</a:t>
            </a:r>
          </a:p>
          <a:p>
            <a:r>
              <a:rPr lang="en-US" sz="1050" dirty="0">
                <a:solidFill>
                  <a:schemeClr val="bg1"/>
                </a:solidFill>
              </a:rPr>
              <a:t>(R-software)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349525" y="4207188"/>
            <a:ext cx="2086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Paralog Test</a:t>
            </a:r>
          </a:p>
        </p:txBody>
      </p:sp>
      <p:cxnSp>
        <p:nvCxnSpPr>
          <p:cNvPr id="79" name="Elbow Connector 78"/>
          <p:cNvCxnSpPr/>
          <p:nvPr/>
        </p:nvCxnSpPr>
        <p:spPr>
          <a:xfrm flipV="1">
            <a:off x="8743634" y="2210212"/>
            <a:ext cx="640080" cy="2834640"/>
          </a:xfrm>
          <a:prstGeom prst="bentConnector3">
            <a:avLst>
              <a:gd name="adj1" fmla="val 7449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1" name="Elbow Connector 80"/>
          <p:cNvCxnSpPr/>
          <p:nvPr/>
        </p:nvCxnSpPr>
        <p:spPr>
          <a:xfrm flipV="1">
            <a:off x="6650995" y="2233592"/>
            <a:ext cx="411480" cy="219456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4" name="Flowchart: Multidocument 83"/>
          <p:cNvSpPr/>
          <p:nvPr/>
        </p:nvSpPr>
        <p:spPr>
          <a:xfrm>
            <a:off x="7411994" y="4797403"/>
            <a:ext cx="1386090" cy="645597"/>
          </a:xfrm>
          <a:prstGeom prst="flowChartMultidocumen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7411994" y="4979266"/>
            <a:ext cx="120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Raw VCF files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8144924" y="4601574"/>
            <a:ext cx="0" cy="2011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12" idx="1"/>
          </p:cNvCxnSpPr>
          <p:nvPr/>
        </p:nvCxnSpPr>
        <p:spPr>
          <a:xfrm flipV="1">
            <a:off x="4144048" y="2285103"/>
            <a:ext cx="1185403" cy="826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12" idx="1"/>
          </p:cNvCxnSpPr>
          <p:nvPr/>
        </p:nvCxnSpPr>
        <p:spPr>
          <a:xfrm flipV="1">
            <a:off x="4144048" y="2160315"/>
            <a:ext cx="1106442" cy="9514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8" name="Flowchart: Multidocument 97"/>
          <p:cNvSpPr/>
          <p:nvPr/>
        </p:nvSpPr>
        <p:spPr>
          <a:xfrm>
            <a:off x="9855467" y="4763386"/>
            <a:ext cx="1386090" cy="645597"/>
          </a:xfrm>
          <a:prstGeom prst="flowChartMultidocumen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9790743" y="4979266"/>
            <a:ext cx="120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Final VCF files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10619070" y="3002456"/>
            <a:ext cx="816569" cy="1164351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10483788" y="3284553"/>
            <a:ext cx="992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Paralog Test</a:t>
            </a:r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10434593" y="2443794"/>
            <a:ext cx="0" cy="2743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rot="5400000">
            <a:off x="10443886" y="2169474"/>
            <a:ext cx="0" cy="109728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9901317" y="2718114"/>
            <a:ext cx="0" cy="235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10983817" y="2718114"/>
            <a:ext cx="0" cy="235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rot="5400000">
            <a:off x="10548512" y="3905221"/>
            <a:ext cx="0" cy="109728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11082166" y="4174085"/>
            <a:ext cx="0" cy="2743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flipV="1">
            <a:off x="10004735" y="4179541"/>
            <a:ext cx="0" cy="2743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0498564" y="4453861"/>
            <a:ext cx="0" cy="3200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7100957" y="5467318"/>
            <a:ext cx="4633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2"/>
                </a:solidFill>
              </a:rPr>
              <a:t>Marker types:</a:t>
            </a:r>
          </a:p>
          <a:p>
            <a:r>
              <a:rPr lang="en-US" sz="2000" i="1" dirty="0" smtClean="0">
                <a:solidFill>
                  <a:schemeClr val="accent2"/>
                </a:solidFill>
              </a:rPr>
              <a:t>- SNP</a:t>
            </a:r>
            <a:r>
              <a:rPr lang="en-US" sz="2000" i="1" dirty="0">
                <a:solidFill>
                  <a:schemeClr val="accent2"/>
                </a:solidFill>
              </a:rPr>
              <a:t>	- </a:t>
            </a:r>
            <a:r>
              <a:rPr lang="en-US" sz="2000" i="1" dirty="0" smtClean="0">
                <a:solidFill>
                  <a:schemeClr val="accent2"/>
                </a:solidFill>
              </a:rPr>
              <a:t>INDEL	- SSR	- </a:t>
            </a:r>
            <a:r>
              <a:rPr lang="en-US" sz="2000" i="1" dirty="0" err="1" smtClean="0">
                <a:solidFill>
                  <a:schemeClr val="accent2"/>
                </a:solidFill>
              </a:rPr>
              <a:t>epiSNP</a:t>
            </a:r>
            <a:r>
              <a:rPr lang="en-US" sz="2000" i="1" dirty="0" smtClean="0">
                <a:solidFill>
                  <a:schemeClr val="accent2"/>
                </a:solidFill>
              </a:rPr>
              <a:t>	</a:t>
            </a:r>
          </a:p>
          <a:p>
            <a:r>
              <a:rPr lang="en-US" sz="2000" i="1" dirty="0" smtClean="0">
                <a:solidFill>
                  <a:schemeClr val="accent2"/>
                </a:solidFill>
              </a:rPr>
              <a:t>- Restriction</a:t>
            </a:r>
            <a:r>
              <a:rPr lang="en-US" sz="2000" i="1" dirty="0">
                <a:solidFill>
                  <a:schemeClr val="accent2"/>
                </a:solidFill>
              </a:rPr>
              <a:t>-site polymorphism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282" t="13536" r="15996" b="11743"/>
          <a:stretch/>
        </p:blipFill>
        <p:spPr>
          <a:xfrm>
            <a:off x="4153844" y="5016816"/>
            <a:ext cx="2500246" cy="1651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433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968" y="3128261"/>
            <a:ext cx="6367045" cy="362072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9" y="699858"/>
            <a:ext cx="6991540" cy="3554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34425" y="4524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36800" y="4478208"/>
            <a:ext cx="2569632" cy="830997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-NO PCR BIAS 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-MINIMAL MISSING DATA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-UNIFORM COVERAGE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8200" y="147741"/>
            <a:ext cx="10515600" cy="72076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Optimized GBS protocol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332" y="860352"/>
            <a:ext cx="237764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2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72076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calling pipeline: </a:t>
            </a:r>
            <a:r>
              <a:rPr lang="en-US" dirty="0" err="1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FastQ</a:t>
            </a:r>
            <a:endParaRPr lang="en-US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4" descr="Variant Calling Workfl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99" t="8648" b="16202"/>
          <a:stretch/>
        </p:blipFill>
        <p:spPr bwMode="auto">
          <a:xfrm>
            <a:off x="460375" y="4666669"/>
            <a:ext cx="11177040" cy="1276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3" t="441" r="10856" b="49245"/>
          <a:stretch/>
        </p:blipFill>
        <p:spPr>
          <a:xfrm>
            <a:off x="1525346" y="1066982"/>
            <a:ext cx="9047098" cy="1523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2725"/>
          <a:stretch/>
        </p:blipFill>
        <p:spPr>
          <a:xfrm>
            <a:off x="1833944" y="3013891"/>
            <a:ext cx="8689794" cy="116542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667395" y="3291883"/>
            <a:ext cx="1005099" cy="146726"/>
          </a:xfrm>
          <a:prstGeom prst="straightConnector1">
            <a:avLst/>
          </a:prstGeom>
          <a:ln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667395" y="3822388"/>
            <a:ext cx="930107" cy="143096"/>
          </a:xfrm>
          <a:prstGeom prst="straightConnector1">
            <a:avLst/>
          </a:prstGeom>
          <a:ln>
            <a:tailEnd type="triangle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15455" y="3293408"/>
            <a:ext cx="93617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BT05_285</a:t>
            </a:r>
          </a:p>
          <a:p>
            <a:endParaRPr lang="en-US" sz="9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endParaRPr lang="en-US" sz="12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en-US" sz="14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BT05_263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69743" y="3158810"/>
            <a:ext cx="288205" cy="98921"/>
          </a:xfrm>
          <a:prstGeom prst="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34752" y="3668267"/>
            <a:ext cx="288205" cy="98921"/>
          </a:xfrm>
          <a:prstGeom prst="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12562" y="4093402"/>
            <a:ext cx="1512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CWGC (W=A or T)</a:t>
            </a:r>
          </a:p>
          <a:p>
            <a:r>
              <a:rPr lang="en-US" sz="1200" dirty="0" err="1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TseI</a:t>
            </a:r>
            <a:r>
              <a:rPr lang="en-US" sz="12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-cut site</a:t>
            </a:r>
          </a:p>
          <a:p>
            <a:endParaRPr lang="en-US" sz="12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078854" y="3784358"/>
            <a:ext cx="1" cy="3679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584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0338"/>
            <a:ext cx="10515600" cy="72076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calling pipeline: </a:t>
            </a:r>
            <a:r>
              <a:rPr lang="en-US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 plot</a:t>
            </a:r>
          </a:p>
        </p:txBody>
      </p:sp>
      <p:sp>
        <p:nvSpPr>
          <p:cNvPr id="4" name="AutoShape 4" descr="Variant Calling Workfl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430" y="1990957"/>
            <a:ext cx="9099139" cy="32671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099" t="8648" b="16202"/>
          <a:stretch/>
        </p:blipFill>
        <p:spPr bwMode="auto">
          <a:xfrm>
            <a:off x="507480" y="5301669"/>
            <a:ext cx="11177040" cy="1276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46713"/>
          <a:stretch/>
        </p:blipFill>
        <p:spPr>
          <a:xfrm>
            <a:off x="2208698" y="881106"/>
            <a:ext cx="8132949" cy="10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98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60338"/>
            <a:ext cx="11243945" cy="720768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calling pipeline: </a:t>
            </a:r>
            <a:r>
              <a:rPr lang="en-US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 to reference genomes</a:t>
            </a:r>
          </a:p>
        </p:txBody>
      </p:sp>
      <p:sp>
        <p:nvSpPr>
          <p:cNvPr id="4" name="AutoShape 4" descr="Variant Calling Workfl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51" y="881106"/>
            <a:ext cx="10084922" cy="573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509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60338"/>
            <a:ext cx="11243945" cy="720768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calling pipeline: </a:t>
            </a:r>
            <a:r>
              <a:rPr lang="en-US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 to reference genomes</a:t>
            </a:r>
          </a:p>
        </p:txBody>
      </p:sp>
      <p:sp>
        <p:nvSpPr>
          <p:cNvPr id="4" name="AutoShape 4" descr="Variant Calling Workfl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759025"/>
              </p:ext>
            </p:extLst>
          </p:nvPr>
        </p:nvGraphicFramePr>
        <p:xfrm>
          <a:off x="2009912" y="1111216"/>
          <a:ext cx="8337827" cy="250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22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562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/>
                        <a:t>Hexaploid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 smtClean="0"/>
                        <a:t>Sweetpotato</a:t>
                      </a:r>
                      <a:r>
                        <a:rPr lang="en-US" sz="2000" dirty="0" smtClean="0"/>
                        <a:t> (%)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2031">
                <a:tc>
                  <a:txBody>
                    <a:bodyPr/>
                    <a:lstStyle/>
                    <a:p>
                      <a:r>
                        <a:rPr lang="en-US" sz="2000" i="1" dirty="0"/>
                        <a:t>De-multiplexing Accuracy </a:t>
                      </a:r>
                      <a:r>
                        <a:rPr lang="en-US" sz="2000" i="1" dirty="0">
                          <a:solidFill>
                            <a:schemeClr val="accent2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(spiked with 5% </a:t>
                      </a:r>
                      <a:r>
                        <a:rPr lang="en-US" sz="2000" i="1" dirty="0" err="1">
                          <a:solidFill>
                            <a:schemeClr val="accent2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Phix</a:t>
                      </a:r>
                      <a:r>
                        <a:rPr lang="en-US" sz="2000" i="1" dirty="0">
                          <a:solidFill>
                            <a:schemeClr val="accent2"/>
                          </a:solidFill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94.12 </a:t>
                      </a:r>
                      <a:endParaRPr lang="en-US" sz="2000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glow rad="1016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695">
                <a:tc>
                  <a:txBody>
                    <a:bodyPr/>
                    <a:lstStyle/>
                    <a:p>
                      <a:r>
                        <a:rPr lang="en-US" sz="2000" i="1" dirty="0"/>
                        <a:t>Reads</a:t>
                      </a:r>
                      <a:r>
                        <a:rPr lang="en-US" sz="2000" i="1" baseline="0" dirty="0"/>
                        <a:t> common to I. </a:t>
                      </a:r>
                      <a:r>
                        <a:rPr lang="en-US" sz="2000" i="1" baseline="0" dirty="0" err="1"/>
                        <a:t>trifida</a:t>
                      </a:r>
                      <a:r>
                        <a:rPr lang="en-US" sz="2000" i="1" baseline="0" dirty="0"/>
                        <a:t> and I. </a:t>
                      </a:r>
                      <a:r>
                        <a:rPr lang="en-US" sz="2000" i="1" baseline="0" dirty="0" err="1"/>
                        <a:t>triloba</a:t>
                      </a:r>
                      <a:r>
                        <a:rPr lang="en-US" sz="2000" i="1" baseline="0" dirty="0"/>
                        <a:t> (6x)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dk1"/>
                          </a:solidFill>
                        </a:rPr>
                        <a:t>89.94</a:t>
                      </a:r>
                      <a:endParaRPr 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280">
                <a:tc>
                  <a:txBody>
                    <a:bodyPr/>
                    <a:lstStyle/>
                    <a:p>
                      <a:r>
                        <a:rPr lang="en-US" sz="2000" i="1" dirty="0">
                          <a:effectLst>
                            <a:glow rad="101600">
                              <a:srgbClr val="660066">
                                <a:alpha val="40000"/>
                              </a:srgbClr>
                            </a:glow>
                          </a:effectLst>
                        </a:rPr>
                        <a:t>Reads</a:t>
                      </a:r>
                      <a:r>
                        <a:rPr lang="en-US" sz="2000" i="1" baseline="0" dirty="0">
                          <a:effectLst>
                            <a:glow rad="101600">
                              <a:srgbClr val="660066">
                                <a:alpha val="40000"/>
                              </a:srgbClr>
                            </a:glow>
                          </a:effectLst>
                        </a:rPr>
                        <a:t> Specific to I. </a:t>
                      </a:r>
                      <a:r>
                        <a:rPr lang="en-US" sz="2000" i="1" baseline="0" dirty="0" err="1">
                          <a:effectLst>
                            <a:glow rad="101600">
                              <a:srgbClr val="660066">
                                <a:alpha val="40000"/>
                              </a:srgbClr>
                            </a:glow>
                          </a:effectLst>
                        </a:rPr>
                        <a:t>trifida</a:t>
                      </a:r>
                      <a:r>
                        <a:rPr lang="en-US" sz="2000" i="1" baseline="0" dirty="0">
                          <a:effectLst>
                            <a:glow rad="101600">
                              <a:srgbClr val="660066">
                                <a:alpha val="40000"/>
                              </a:srgbClr>
                            </a:glow>
                          </a:effectLst>
                        </a:rPr>
                        <a:t> (4x)</a:t>
                      </a:r>
                      <a:endParaRPr lang="en-US" sz="2000" i="1" dirty="0">
                        <a:effectLst>
                          <a:glow rad="101600">
                            <a:srgbClr val="660066">
                              <a:alpha val="4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  3.71</a:t>
                      </a:r>
                      <a:endParaRPr 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9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Reads</a:t>
                      </a:r>
                      <a:r>
                        <a:rPr lang="en-US" sz="2000" i="1" baseline="0" dirty="0"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Specific to I. </a:t>
                      </a:r>
                      <a:r>
                        <a:rPr lang="en-US" sz="2000" i="1" baseline="0" dirty="0" err="1"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triloba</a:t>
                      </a:r>
                      <a:r>
                        <a:rPr lang="en-US" sz="2000" i="1" baseline="0" dirty="0">
                          <a:effectLst>
                            <a:glow rad="101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(2x)</a:t>
                      </a:r>
                      <a:endParaRPr lang="en-US" sz="2000" i="1" dirty="0">
                        <a:effectLst>
                          <a:glow rad="1016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  3.78</a:t>
                      </a:r>
                      <a:endParaRPr lang="en-US" sz="2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9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>
                          <a:solidFill>
                            <a:srgbClr val="FF0000"/>
                          </a:solidFill>
                        </a:rPr>
                        <a:t>Total reads aligned to reference</a:t>
                      </a:r>
                      <a:r>
                        <a:rPr lang="en-US" sz="2000" i="1" baseline="0" dirty="0">
                          <a:solidFill>
                            <a:srgbClr val="FF0000"/>
                          </a:solidFill>
                        </a:rPr>
                        <a:t> genomes</a:t>
                      </a:r>
                      <a:endParaRPr lang="en-US" sz="200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97.43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282" t="13536" r="15996" b="11743"/>
          <a:stretch/>
        </p:blipFill>
        <p:spPr>
          <a:xfrm>
            <a:off x="4295912" y="3870451"/>
            <a:ext cx="3953565" cy="2610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191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8" y="895365"/>
            <a:ext cx="10918882" cy="549906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51114" y="97118"/>
            <a:ext cx="10515600" cy="720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calling pipeline: </a:t>
            </a:r>
            <a:r>
              <a:rPr lang="en-US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Unfiltered raw SNP calls</a:t>
            </a:r>
          </a:p>
        </p:txBody>
      </p:sp>
    </p:spTree>
    <p:extLst>
      <p:ext uri="{BB962C8B-B14F-4D97-AF65-F5344CB8AC3E}">
        <p14:creationId xmlns:p14="http://schemas.microsoft.com/office/powerpoint/2010/main" val="479774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46" y="736976"/>
            <a:ext cx="11400508" cy="585876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1114" y="97118"/>
            <a:ext cx="10515600" cy="720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calling pipeline: </a:t>
            </a:r>
            <a:r>
              <a:rPr lang="en-US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Filtered SNP calls</a:t>
            </a:r>
          </a:p>
        </p:txBody>
      </p:sp>
    </p:spTree>
    <p:extLst>
      <p:ext uri="{BB962C8B-B14F-4D97-AF65-F5344CB8AC3E}">
        <p14:creationId xmlns:p14="http://schemas.microsoft.com/office/powerpoint/2010/main" val="4211380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447800" y="6410325"/>
            <a:ext cx="10633242" cy="308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600" i="1" dirty="0"/>
              <a:t>Hwang et al. (2015) Scientific Reports.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51" y="1272154"/>
            <a:ext cx="9366648" cy="42752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94657" y="119904"/>
            <a:ext cx="10515600" cy="720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 and required marker density</a:t>
            </a:r>
            <a:endParaRPr lang="en-US" sz="40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7498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7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1" y="1427691"/>
            <a:ext cx="9635066" cy="4160309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r>
              <a:rPr lang="en-US" sz="2400" dirty="0"/>
              <a:t>Markers and Next-Generation Genotyping Platforms</a:t>
            </a:r>
            <a:endParaRPr lang="en-US" sz="2400" i="1" dirty="0">
              <a:solidFill>
                <a:schemeClr val="accent6"/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Marker-Assisted Selection (MAS) for </a:t>
            </a:r>
            <a:r>
              <a:rPr lang="en-US" sz="2400" dirty="0" err="1"/>
              <a:t>Sweetpotato</a:t>
            </a:r>
            <a:r>
              <a:rPr lang="en-US" sz="2400" dirty="0"/>
              <a:t> Improvement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Linkage, QTL and Genome-Wide Association Analysis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Genomic Selection (GS)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Suggested Discussion points</a:t>
            </a:r>
          </a:p>
        </p:txBody>
      </p:sp>
    </p:spTree>
    <p:extLst>
      <p:ext uri="{BB962C8B-B14F-4D97-AF65-F5344CB8AC3E}">
        <p14:creationId xmlns:p14="http://schemas.microsoft.com/office/powerpoint/2010/main" val="3541348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7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1" y="1427691"/>
            <a:ext cx="8737599" cy="4160309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Markers and Next-Generation Genotyping Platforms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Marker-Assisted Selection (MAS) for </a:t>
            </a:r>
            <a:r>
              <a:rPr lang="en-US" sz="2400" dirty="0" err="1"/>
              <a:t>Sweetpotato</a:t>
            </a:r>
            <a:r>
              <a:rPr lang="en-US" sz="2400" dirty="0"/>
              <a:t> Improvement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Linkage, QTL and Genome-Wide Association Analysis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Genomic Selection (GS)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Suggested Discussion points</a:t>
            </a:r>
          </a:p>
        </p:txBody>
      </p:sp>
    </p:spTree>
    <p:extLst>
      <p:ext uri="{BB962C8B-B14F-4D97-AF65-F5344CB8AC3E}">
        <p14:creationId xmlns:p14="http://schemas.microsoft.com/office/powerpoint/2010/main" val="2738171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717" t="1627" r="467" b="812"/>
          <a:stretch/>
        </p:blipFill>
        <p:spPr>
          <a:xfrm>
            <a:off x="541868" y="1058333"/>
            <a:ext cx="7010400" cy="526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262782" y="6543269"/>
            <a:ext cx="27344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/>
              <a:t>Nakaya</a:t>
            </a:r>
            <a:r>
              <a:rPr lang="en-US" sz="1400" dirty="0"/>
              <a:t> and </a:t>
            </a:r>
            <a:r>
              <a:rPr lang="en-US" sz="1400" dirty="0" err="1"/>
              <a:t>Isobe</a:t>
            </a:r>
            <a:r>
              <a:rPr lang="en-US" sz="1400" dirty="0"/>
              <a:t>, 2012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95374" y="296111"/>
            <a:ext cx="10515600" cy="63155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Genome-assisted breeding (GAB) in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sweetpotato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improvement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2194" y="1666021"/>
            <a:ext cx="32544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Divided into two: Marker assisted selection (MAS) and Genomic selection (GS)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Able to save time, resources, effort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Faster than phenotypic 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selection at seedling stage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single plant selection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Hence, faster genetic gains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99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065" y="0"/>
            <a:ext cx="10448310" cy="835742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 I: Marker-Assisted Selection (MAS)</a:t>
            </a:r>
          </a:p>
        </p:txBody>
      </p:sp>
      <p:pic>
        <p:nvPicPr>
          <p:cNvPr id="4118" name="Content Placeholder 41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330" y="739037"/>
            <a:ext cx="7709027" cy="5949629"/>
          </a:xfrm>
          <a:prstGeom prst="rect">
            <a:avLst/>
          </a:prstGeom>
        </p:spPr>
      </p:pic>
      <p:sp>
        <p:nvSpPr>
          <p:cNvPr id="4119" name="Oval 4118"/>
          <p:cNvSpPr/>
          <p:nvPr/>
        </p:nvSpPr>
        <p:spPr>
          <a:xfrm>
            <a:off x="5528732" y="2997200"/>
            <a:ext cx="93133" cy="499533"/>
          </a:xfrm>
          <a:prstGeom prst="ellipse">
            <a:avLst/>
          </a:prstGeom>
          <a:noFill/>
          <a:ln w="127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30500" y="2342571"/>
            <a:ext cx="36173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MAS 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Involves tagging preferably one large effect quantitative trait loci (QTL) 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Parental 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Identity, diversity,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heterosis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Use QTL/markers for selecting phenotyping of interest.</a:t>
            </a:r>
          </a:p>
        </p:txBody>
      </p:sp>
    </p:spTree>
    <p:extLst>
      <p:ext uri="{BB962C8B-B14F-4D97-AF65-F5344CB8AC3E}">
        <p14:creationId xmlns:p14="http://schemas.microsoft.com/office/powerpoint/2010/main" val="3816137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8"/>
            <a:ext cx="10515600" cy="101249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QTL Identification, Validation and Utility</a:t>
            </a:r>
          </a:p>
        </p:txBody>
      </p:sp>
      <p:pic>
        <p:nvPicPr>
          <p:cNvPr id="4098" name="Picture 2" descr="An external file that holds a picture, illustration, etc.&#10;Object name is rstb20072170f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7116"/>
            <a:ext cx="3796119" cy="498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19225" y="6174842"/>
            <a:ext cx="10633242" cy="3083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i="1" dirty="0"/>
              <a:t>Hirschhorn and Daly (2005) Nature Review. </a:t>
            </a:r>
          </a:p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i="1" dirty="0"/>
              <a:t>Collard and </a:t>
            </a:r>
            <a:r>
              <a:rPr lang="en-US" sz="1400" i="1" dirty="0" err="1"/>
              <a:t>Mackill</a:t>
            </a:r>
            <a:r>
              <a:rPr lang="en-US" sz="1400" i="1" dirty="0"/>
              <a:t> (2008) </a:t>
            </a:r>
            <a:r>
              <a:rPr lang="en-US" sz="1400" i="1" dirty="0" err="1"/>
              <a:t>Philos</a:t>
            </a:r>
            <a:r>
              <a:rPr lang="en-US" sz="1400" i="1" dirty="0"/>
              <a:t> Trans R </a:t>
            </a:r>
            <a:r>
              <a:rPr lang="en-US" sz="1400" i="1" dirty="0" err="1"/>
              <a:t>Soc</a:t>
            </a:r>
            <a:r>
              <a:rPr lang="en-US" sz="1400" i="1" dirty="0"/>
              <a:t> </a:t>
            </a:r>
            <a:r>
              <a:rPr lang="en-US" sz="1400" i="1" dirty="0" err="1"/>
              <a:t>Lond</a:t>
            </a:r>
            <a:r>
              <a:rPr lang="en-US" sz="1400" i="1" dirty="0"/>
              <a:t> B </a:t>
            </a:r>
            <a:r>
              <a:rPr lang="en-US" sz="1400" i="1" dirty="0" err="1"/>
              <a:t>Biol</a:t>
            </a:r>
            <a:r>
              <a:rPr lang="en-US" sz="1400" i="1" dirty="0"/>
              <a:t> </a:t>
            </a:r>
            <a:r>
              <a:rPr lang="en-US" sz="1400" i="1" dirty="0" err="1"/>
              <a:t>Sci</a:t>
            </a:r>
            <a:endParaRPr lang="en-US" sz="14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100" y="1028700"/>
            <a:ext cx="5715000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25108" y="3369090"/>
            <a:ext cx="4771417" cy="25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06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8696" y="153416"/>
            <a:ext cx="83511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Developing populations for traditional MAS</a:t>
            </a:r>
          </a:p>
        </p:txBody>
      </p:sp>
      <p:pic>
        <p:nvPicPr>
          <p:cNvPr id="3" name="Picture 2" descr="Image result for linkage disequilibr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3" b="20267"/>
          <a:stretch/>
        </p:blipFill>
        <p:spPr bwMode="auto">
          <a:xfrm>
            <a:off x="3010038" y="889578"/>
            <a:ext cx="6707597" cy="31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8174"/>
          <a:stretch/>
        </p:blipFill>
        <p:spPr>
          <a:xfrm>
            <a:off x="5787965" y="4394201"/>
            <a:ext cx="4494077" cy="217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Arrow 12"/>
          <p:cNvSpPr/>
          <p:nvPr/>
        </p:nvSpPr>
        <p:spPr>
          <a:xfrm rot="5400000">
            <a:off x="7838545" y="4100399"/>
            <a:ext cx="368822" cy="218781"/>
          </a:xfrm>
          <a:prstGeom prst="rightArrow">
            <a:avLst>
              <a:gd name="adj1" fmla="val 50000"/>
              <a:gd name="adj2" fmla="val 12901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02731" y="1516713"/>
            <a:ext cx="15754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Relies on genetic linkage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Narrow genetic base</a:t>
            </a:r>
          </a:p>
        </p:txBody>
      </p:sp>
      <p:sp>
        <p:nvSpPr>
          <p:cNvPr id="8" name="Arrow: Right 7"/>
          <p:cNvSpPr/>
          <p:nvPr/>
        </p:nvSpPr>
        <p:spPr>
          <a:xfrm>
            <a:off x="2718434" y="2256777"/>
            <a:ext cx="252275" cy="2458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000772" y="1449402"/>
            <a:ext cx="19033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Relies on linkage disequilibrium (LD)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Wide genetic base</a:t>
            </a:r>
          </a:p>
        </p:txBody>
      </p:sp>
      <p:sp>
        <p:nvSpPr>
          <p:cNvPr id="10" name="Arrow: Right 9"/>
          <p:cNvSpPr/>
          <p:nvPr/>
        </p:nvSpPr>
        <p:spPr>
          <a:xfrm rot="10800000">
            <a:off x="9717633" y="2074333"/>
            <a:ext cx="222233" cy="182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62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7187" y="186813"/>
            <a:ext cx="98027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Sweetpotato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populations for MAS in GT4SP Project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6542" y="2163097"/>
            <a:ext cx="457259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/>
                </a:solidFill>
              </a:rPr>
              <a:t>Choosing parents for biparental mapping: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6"/>
                </a:solidFill>
              </a:rPr>
              <a:t>One or more contrasting trait(s)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6"/>
                </a:solidFill>
              </a:rPr>
              <a:t>Progenies segregating for trait(s)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6"/>
                </a:solidFill>
              </a:rPr>
              <a:t>Biparental for QTL mapping: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Beauregard x Tanzania (B x T; CIP)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Tanzania x Beauregard (T x B; NCSU)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New </a:t>
            </a:r>
            <a:r>
              <a:rPr lang="en-US" dirty="0" err="1">
                <a:solidFill>
                  <a:schemeClr val="accent6"/>
                </a:solidFill>
              </a:rPr>
              <a:t>Kawogo</a:t>
            </a:r>
            <a:r>
              <a:rPr lang="en-US" dirty="0">
                <a:solidFill>
                  <a:schemeClr val="accent6"/>
                </a:solidFill>
              </a:rPr>
              <a:t> x Beauregard (NKB: </a:t>
            </a:r>
            <a:r>
              <a:rPr lang="en-US" dirty="0" smtClean="0">
                <a:solidFill>
                  <a:schemeClr val="accent6"/>
                </a:solidFill>
              </a:rPr>
              <a:t>NACCRI)</a:t>
            </a:r>
            <a:endParaRPr lang="en-US" dirty="0">
              <a:solidFill>
                <a:schemeClr val="accent6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dirty="0">
              <a:solidFill>
                <a:schemeClr val="accent6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8357" y="927202"/>
            <a:ext cx="7153993" cy="5930798"/>
            <a:chOff x="731050" y="1070767"/>
            <a:chExt cx="6289181" cy="51530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050" y="1070767"/>
              <a:ext cx="4607866" cy="51530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080332" y="1219198"/>
              <a:ext cx="19398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 x T Traits: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dirty="0"/>
                <a:t>Beta-carotene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dirty="0"/>
                <a:t>Dry matter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dirty="0"/>
                <a:t>Drought</a:t>
              </a:r>
            </a:p>
            <a:p>
              <a:pPr marL="400050" indent="-400050">
                <a:buFont typeface="+mj-lt"/>
                <a:buAutoNum type="romanLcPeriod"/>
              </a:pPr>
              <a:r>
                <a:rPr lang="en-US" dirty="0"/>
                <a:t>SPVD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2844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9580" y="255842"/>
            <a:ext cx="98027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Sweetpotato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populations for MAS in GT4SP Project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7187" y="936518"/>
            <a:ext cx="8772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Multi-</a:t>
            </a:r>
            <a:r>
              <a:rPr lang="en-US" sz="2800" dirty="0" err="1">
                <a:solidFill>
                  <a:schemeClr val="accent2"/>
                </a:solidFill>
              </a:rPr>
              <a:t>parentals</a:t>
            </a:r>
            <a:r>
              <a:rPr lang="en-US" sz="2800" dirty="0">
                <a:solidFill>
                  <a:schemeClr val="accent2"/>
                </a:solidFill>
              </a:rPr>
              <a:t>: </a:t>
            </a:r>
            <a:r>
              <a:rPr lang="en-US" sz="2800" dirty="0" err="1">
                <a:solidFill>
                  <a:schemeClr val="accent2"/>
                </a:solidFill>
              </a:rPr>
              <a:t>Mwanga</a:t>
            </a:r>
            <a:r>
              <a:rPr lang="en-US" sz="2800" dirty="0">
                <a:solidFill>
                  <a:schemeClr val="accent2"/>
                </a:solidFill>
              </a:rPr>
              <a:t> diversity panel (8x8 or </a:t>
            </a:r>
            <a:r>
              <a:rPr lang="en-US" sz="2800" dirty="0" smtClean="0">
                <a:solidFill>
                  <a:schemeClr val="accent2"/>
                </a:solidFill>
              </a:rPr>
              <a:t>B </a:t>
            </a:r>
            <a:r>
              <a:rPr lang="en-US" sz="2800" dirty="0">
                <a:solidFill>
                  <a:schemeClr val="accent2"/>
                </a:solidFill>
              </a:rPr>
              <a:t>x </a:t>
            </a:r>
            <a:r>
              <a:rPr lang="en-US" sz="2800" dirty="0" smtClean="0">
                <a:solidFill>
                  <a:schemeClr val="accent2"/>
                </a:solidFill>
              </a:rPr>
              <a:t>A; </a:t>
            </a:r>
            <a:r>
              <a:rPr lang="en-US" sz="2800" dirty="0">
                <a:solidFill>
                  <a:schemeClr val="accent2"/>
                </a:solidFill>
              </a:rPr>
              <a:t>CIP)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1404" y="4573069"/>
            <a:ext cx="995734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/>
              <a:t> Suggests 2 different heterotic groups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/>
              <a:t> Inter-group mating likely to result in high within family variation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n-US" sz="2400" dirty="0"/>
              <a:t> Historical recombination preserved within </a:t>
            </a:r>
            <a:r>
              <a:rPr lang="en-US" sz="2400" dirty="0" smtClean="0"/>
              <a:t>design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62" y="1603735"/>
            <a:ext cx="9153500" cy="29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62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7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1" y="1427691"/>
            <a:ext cx="8737599" cy="4160309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Markers and Next-Generation Genotyping Platforms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Marker-Assisted Selection (MAS) for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Sweetpotato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Improvement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Linkage, QTL and Genome-Wide Association Analysis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Genomic Selection (GS)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Suggested Discussion points</a:t>
            </a:r>
          </a:p>
        </p:txBody>
      </p:sp>
    </p:spTree>
    <p:extLst>
      <p:ext uri="{BB962C8B-B14F-4D97-AF65-F5344CB8AC3E}">
        <p14:creationId xmlns:p14="http://schemas.microsoft.com/office/powerpoint/2010/main" val="420435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547394" y="1666814"/>
            <a:ext cx="3770696" cy="1320361"/>
          </a:xfrm>
          <a:prstGeom prst="rect">
            <a:avLst/>
          </a:pr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6567825" y="5139468"/>
            <a:ext cx="2242964" cy="1290353"/>
          </a:xfrm>
          <a:prstGeom prst="rect">
            <a:avLst/>
          </a:pr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1182915" y="2466192"/>
            <a:ext cx="2462760" cy="1639771"/>
          </a:xfrm>
          <a:prstGeom prst="rect">
            <a:avLst/>
          </a:pr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TextBox 23"/>
          <p:cNvSpPr txBox="1"/>
          <p:nvPr/>
        </p:nvSpPr>
        <p:spPr>
          <a:xfrm>
            <a:off x="7656314" y="1125465"/>
            <a:ext cx="406131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9000">
              <a:spcBef>
                <a:spcPct val="0"/>
              </a:spcBef>
              <a:spcAft>
                <a:spcPts val="1200"/>
              </a:spcAft>
              <a:buSzPts val="2400"/>
            </a:pPr>
            <a:r>
              <a:rPr lang="en-US" sz="1600" b="1" dirty="0"/>
              <a:t>But for </a:t>
            </a:r>
            <a:r>
              <a:rPr lang="en-US" sz="1600" b="1" dirty="0" err="1"/>
              <a:t>polyploid</a:t>
            </a:r>
            <a:r>
              <a:rPr lang="en-US" sz="1600" b="1" dirty="0"/>
              <a:t> </a:t>
            </a:r>
            <a:r>
              <a:rPr lang="en-US" sz="1600" b="1" dirty="0" err="1"/>
              <a:t>sweetpotato</a:t>
            </a:r>
            <a:r>
              <a:rPr lang="en-US" sz="1600" b="1" dirty="0"/>
              <a:t>….</a:t>
            </a:r>
          </a:p>
          <a:p>
            <a:pPr marL="285750" lvl="0" indent="-285750" defTabSz="889000">
              <a:spcBef>
                <a:spcPct val="0"/>
              </a:spcBef>
              <a:spcAft>
                <a:spcPts val="1200"/>
              </a:spcAft>
              <a:buSzPts val="2400"/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lvl="0" indent="-285750" defTabSz="889000">
              <a:spcBef>
                <a:spcPct val="0"/>
              </a:spcBef>
              <a:spcAft>
                <a:spcPts val="1200"/>
              </a:spcAft>
              <a:buSzPts val="2400"/>
              <a:buFont typeface="Wingdings" panose="05000000000000000000" pitchFamily="2" charset="2"/>
              <a:buChar char="q"/>
            </a:pPr>
            <a:r>
              <a:rPr lang="en-US" sz="1600" dirty="0"/>
              <a:t> Self-incompatibility, inbreeding depression-no homozygous parents</a:t>
            </a:r>
          </a:p>
          <a:p>
            <a:pPr marL="285750" indent="-285750" defTabSz="889000">
              <a:spcBef>
                <a:spcPct val="0"/>
              </a:spcBef>
              <a:spcAft>
                <a:spcPts val="1200"/>
              </a:spcAft>
              <a:buSzPts val="2400"/>
              <a:buFont typeface="Wingdings" panose="05000000000000000000" pitchFamily="2" charset="2"/>
              <a:buChar char="q"/>
            </a:pPr>
            <a:r>
              <a:rPr lang="en-US" sz="1600" dirty="0"/>
              <a:t> Unavailability of good quality sequence information</a:t>
            </a:r>
          </a:p>
          <a:p>
            <a:pPr marL="285750" indent="-285750" defTabSz="889000">
              <a:spcBef>
                <a:spcPct val="0"/>
              </a:spcBef>
              <a:spcAft>
                <a:spcPts val="1200"/>
              </a:spcAft>
              <a:buSzPts val="2400"/>
              <a:buFont typeface="Wingdings" panose="05000000000000000000" pitchFamily="2" charset="2"/>
              <a:buChar char="q"/>
            </a:pPr>
            <a:r>
              <a:rPr lang="en-US" sz="1600" dirty="0"/>
              <a:t> Multiple alleles at marker loci and at loci for traits of  interest</a:t>
            </a:r>
          </a:p>
          <a:p>
            <a:pPr marL="285750" indent="-285750" defTabSz="889000">
              <a:spcBef>
                <a:spcPct val="0"/>
              </a:spcBef>
              <a:spcAft>
                <a:spcPts val="1200"/>
              </a:spcAft>
              <a:buSzPts val="2400"/>
              <a:buFont typeface="Wingdings" panose="05000000000000000000" pitchFamily="2" charset="2"/>
              <a:buChar char="q"/>
            </a:pPr>
            <a:r>
              <a:rPr lang="en-US" sz="1600" dirty="0"/>
              <a:t> Different possibilities of allele dosages across homologous chromosomes</a:t>
            </a:r>
          </a:p>
          <a:p>
            <a:pPr marL="285750" indent="-285750" defTabSz="889000">
              <a:spcBef>
                <a:spcPct val="0"/>
              </a:spcBef>
              <a:spcAft>
                <a:spcPts val="1200"/>
              </a:spcAft>
              <a:buSzPts val="2400"/>
              <a:buFont typeface="Wingdings" panose="05000000000000000000" pitchFamily="2" charset="2"/>
              <a:buChar char="q"/>
            </a:pPr>
            <a:r>
              <a:rPr lang="en-US" sz="1600" dirty="0"/>
              <a:t> Both bivalent and multivalent pairing during meiosis</a:t>
            </a:r>
          </a:p>
          <a:p>
            <a:pPr marL="285750" indent="-285750" defTabSz="889000">
              <a:spcBef>
                <a:spcPct val="0"/>
              </a:spcBef>
              <a:spcAft>
                <a:spcPts val="1200"/>
              </a:spcAft>
              <a:buSzPts val="2400"/>
              <a:buFont typeface="Wingdings" panose="05000000000000000000" pitchFamily="2" charset="2"/>
              <a:buChar char="q"/>
            </a:pPr>
            <a:r>
              <a:rPr lang="en-US" sz="1600" dirty="0"/>
              <a:t> Possibility of preferential pairing of different homologs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252504" y="6478031"/>
            <a:ext cx="6928017" cy="316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400" dirty="0"/>
              <a:t>Cheema and Dicks (2009) Briefings in Bioinformatics. 10(6):595-608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19539" y="1179461"/>
            <a:ext cx="6730142" cy="4298414"/>
            <a:chOff x="1325263" y="1179075"/>
            <a:chExt cx="6638657" cy="3461128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14219" r="12926" b="15900"/>
            <a:stretch/>
          </p:blipFill>
          <p:spPr>
            <a:xfrm>
              <a:off x="2413820" y="1179075"/>
              <a:ext cx="4080522" cy="3176615"/>
            </a:xfrm>
            <a:prstGeom prst="rect">
              <a:avLst/>
            </a:prstGeom>
          </p:spPr>
        </p:pic>
        <p:sp>
          <p:nvSpPr>
            <p:cNvPr id="27" name="Content Placeholder 2"/>
            <p:cNvSpPr txBox="1">
              <a:spLocks/>
            </p:cNvSpPr>
            <p:nvPr/>
          </p:nvSpPr>
          <p:spPr>
            <a:xfrm>
              <a:off x="1438341" y="1328783"/>
              <a:ext cx="1332702" cy="94469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en-US" sz="1400" dirty="0">
                  <a:solidFill>
                    <a:schemeClr val="accent5"/>
                  </a:solidFill>
                </a:rPr>
                <a:t>Develop mapping population for outcrossing species</a:t>
              </a:r>
              <a:endParaRPr lang="en-US" sz="1400" i="1" dirty="0">
                <a:solidFill>
                  <a:schemeClr val="accent5"/>
                </a:solidFill>
              </a:endParaRPr>
            </a:p>
          </p:txBody>
        </p:sp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6528156" y="1327274"/>
              <a:ext cx="1089400" cy="123701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en-US" sz="1400" dirty="0">
                  <a:solidFill>
                    <a:schemeClr val="accent5"/>
                  </a:solidFill>
                </a:rPr>
                <a:t>Generate large number of markers </a:t>
              </a:r>
            </a:p>
          </p:txBody>
        </p:sp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6053438" y="3197801"/>
              <a:ext cx="1910482" cy="111191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en-US" sz="1400" dirty="0">
                  <a:solidFill>
                    <a:schemeClr val="accent5"/>
                  </a:solidFill>
                </a:rPr>
                <a:t>Group markers into linkage groups. Requires input parameters specified by user.</a:t>
              </a:r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1325263" y="3239760"/>
              <a:ext cx="1558858" cy="14004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en-US" sz="1400" dirty="0">
                  <a:solidFill>
                    <a:schemeClr val="accent5"/>
                  </a:solidFill>
                </a:rPr>
                <a:t>Marker ordering and genetic distance estimation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04892" y="112128"/>
            <a:ext cx="8047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Genetic linkage analysis for QTL mapping</a:t>
            </a:r>
          </a:p>
        </p:txBody>
      </p:sp>
    </p:spTree>
    <p:extLst>
      <p:ext uri="{BB962C8B-B14F-4D97-AF65-F5344CB8AC3E}">
        <p14:creationId xmlns:p14="http://schemas.microsoft.com/office/powerpoint/2010/main" val="2753285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157" y="121473"/>
            <a:ext cx="10515600" cy="72887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Complexity of genetic analysis in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olyploids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due to dosage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720761"/>
            <a:ext cx="2857500" cy="3494706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+mj-lt"/>
              <a:buAutoNum type="romanLcPeriod"/>
            </a:pPr>
            <a:r>
              <a:rPr lang="en-US" sz="2000" dirty="0"/>
              <a:t>Does dosage matter? 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+mj-lt"/>
              <a:buAutoNum type="romanLcPeriod"/>
            </a:pPr>
            <a:endParaRPr lang="en-US" sz="2000" dirty="0"/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+mj-lt"/>
              <a:buAutoNum type="romanLcPeriod"/>
            </a:pPr>
            <a:r>
              <a:rPr lang="en-US" sz="2000" dirty="0"/>
              <a:t>An increase in copy number of all chromosomes should equally lead to increased expression in all genes (additive).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161" y="1041892"/>
            <a:ext cx="7191375" cy="5604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74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7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1" y="1427691"/>
            <a:ext cx="8737599" cy="4160309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r>
              <a:rPr lang="en-US" sz="2400" dirty="0"/>
              <a:t>Markers and Next-Generation Genotyping Platforms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Marker-Assisted Selection (MAS) for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Sweetpotato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Improvement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Linkage, QTL and Genome-Wide Association Analysis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Genomic Selection (GS)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Suggested Discussion points</a:t>
            </a:r>
          </a:p>
        </p:txBody>
      </p:sp>
    </p:spTree>
    <p:extLst>
      <p:ext uri="{BB962C8B-B14F-4D97-AF65-F5344CB8AC3E}">
        <p14:creationId xmlns:p14="http://schemas.microsoft.com/office/powerpoint/2010/main" val="2031280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Dosage-dependent Linkage Analysis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20558" y="1221863"/>
            <a:ext cx="10566567" cy="515988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considerations: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000" dirty="0"/>
              <a:t>Linkage phase is a major issue in F1-populations and </a:t>
            </a:r>
            <a:r>
              <a:rPr lang="en-US" sz="2000" dirty="0" err="1"/>
              <a:t>polyploids</a:t>
            </a:r>
            <a:r>
              <a:rPr lang="en-US" sz="2000" dirty="0"/>
              <a:t>.</a:t>
            </a:r>
          </a:p>
        </p:txBody>
      </p:sp>
      <p:pic>
        <p:nvPicPr>
          <p:cNvPr id="2050" name="Picture 2" descr="Image result for linkage ph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827" y="2085843"/>
            <a:ext cx="4558217" cy="430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66445" y="3379308"/>
            <a:ext cx="1060166" cy="80617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4912149" y="5698434"/>
            <a:ext cx="1060166" cy="67144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1399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2500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Linkage Analysis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68733" y="6305550"/>
            <a:ext cx="6928017" cy="552450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dirty="0"/>
              <a:t>Cheema and Dicks (2009) Briefings in Bioinformatics. 10(6):595-608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785" y="729587"/>
            <a:ext cx="7245702" cy="54876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50443" y="2738785"/>
            <a:ext cx="949739" cy="23191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4925400" y="2957446"/>
            <a:ext cx="362224" cy="22307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850783" y="1468149"/>
            <a:ext cx="1932608" cy="3048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Linkage mapping </a:t>
            </a:r>
            <a:r>
              <a:rPr lang="en-US" sz="18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softwares</a:t>
            </a:r>
            <a:r>
              <a:rPr lang="en-US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sz="18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US" sz="1800" dirty="0" err="1" smtClean="0">
                <a:solidFill>
                  <a:schemeClr val="accent2"/>
                </a:solidFill>
              </a:rPr>
              <a:t>Tetraploidmap</a:t>
            </a:r>
            <a:r>
              <a:rPr lang="en-US" sz="1800" dirty="0">
                <a:solidFill>
                  <a:schemeClr val="accent2"/>
                </a:solidFill>
              </a:rPr>
              <a:t>®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US" sz="1800" dirty="0">
                <a:solidFill>
                  <a:schemeClr val="accent2"/>
                </a:solidFill>
              </a:rPr>
              <a:t>P</a:t>
            </a:r>
            <a:r>
              <a:rPr lang="en-US" sz="1800" dirty="0" smtClean="0">
                <a:solidFill>
                  <a:schemeClr val="accent2"/>
                </a:solidFill>
              </a:rPr>
              <a:t>ergola®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US" sz="1800" dirty="0" err="1" smtClean="0">
                <a:solidFill>
                  <a:schemeClr val="accent2"/>
                </a:solidFill>
              </a:rPr>
              <a:t>PolyMap</a:t>
            </a:r>
            <a:r>
              <a:rPr lang="en-US" sz="1800" dirty="0" smtClean="0">
                <a:solidFill>
                  <a:schemeClr val="accent2"/>
                </a:solidFill>
              </a:rPr>
              <a:t>®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87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Validating and Checking Linkage Map Quality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39608" y="1336261"/>
            <a:ext cx="5771259" cy="2185872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romanLcParenR"/>
            </a:pPr>
            <a:r>
              <a:rPr lang="en-US" sz="2000" dirty="0" err="1" smtClean="0"/>
              <a:t>Heatmap</a:t>
            </a:r>
            <a:r>
              <a:rPr lang="en-US" sz="2000" dirty="0" smtClean="0"/>
              <a:t> </a:t>
            </a:r>
            <a:r>
              <a:rPr lang="en-US" sz="2000" dirty="0"/>
              <a:t>of pair-wise “Recombination fraction”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romanLcParenR"/>
            </a:pPr>
            <a:endParaRPr lang="en-US" sz="2000" dirty="0"/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AutoNum type="romanLcParenR"/>
            </a:pPr>
            <a:r>
              <a:rPr lang="en-US" sz="2000" dirty="0"/>
              <a:t>Marker Collinearity with other maps (genetic and physical) or parental map within the same cross.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l="928" t="791" r="74446" b="85165"/>
          <a:stretch/>
        </p:blipFill>
        <p:spPr>
          <a:xfrm>
            <a:off x="6609459" y="1012568"/>
            <a:ext cx="2741083" cy="2139821"/>
          </a:xfrm>
          <a:prstGeom prst="rtTriangl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85838" t="38792" b="8496"/>
          <a:stretch/>
        </p:blipFill>
        <p:spPr>
          <a:xfrm>
            <a:off x="9449134" y="1325563"/>
            <a:ext cx="947868" cy="17272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1032934" y="3279389"/>
            <a:ext cx="9889067" cy="3400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31386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5696" y="202909"/>
            <a:ext cx="97453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Phenotyping</a:t>
            </a:r>
            <a:r>
              <a:rPr lang="en-US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experiments for QTL tagging in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sweetpotato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5825" y="5411869"/>
            <a:ext cx="8827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Reduction of environmental variance is paramount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Proper field designs to compare the large number of required genotypes without bias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Precise data collection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98" y="1123412"/>
            <a:ext cx="5334403" cy="4049722"/>
          </a:xfrm>
          <a:prstGeom prst="rect">
            <a:avLst/>
          </a:prstGeom>
        </p:spPr>
      </p:pic>
      <p:pic>
        <p:nvPicPr>
          <p:cNvPr id="11" name="Picture 10" descr="D:\Users\dgemenet\Desktop\Alpha-lattice design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1" y="1123412"/>
            <a:ext cx="4750062" cy="4049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2350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95" y="912346"/>
            <a:ext cx="5685428" cy="3250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3732" y="78657"/>
            <a:ext cx="973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Phenotyping experiments for QTL tagging in </a:t>
            </a:r>
            <a:r>
              <a:rPr lang="en-US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sweetpotato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889071"/>
              </p:ext>
            </p:extLst>
          </p:nvPr>
        </p:nvGraphicFramePr>
        <p:xfrm>
          <a:off x="1837264" y="4388856"/>
          <a:ext cx="8559803" cy="2003425"/>
        </p:xfrm>
        <a:graphic>
          <a:graphicData uri="http://schemas.openxmlformats.org/drawingml/2006/table">
            <a:tbl>
              <a:tblPr/>
              <a:tblGrid>
                <a:gridCol w="712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55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5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800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551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752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99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TEMP.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(°C)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of HR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(% 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SOIL CONTROL Temp (°C)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SOIL DROUGHT Temp (°C)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PRECIPITATION</a:t>
                      </a:r>
                    </a:p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(mm)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PAR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 SPEED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(m/s)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77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Feb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25.74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68.26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26.70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26.51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330.34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1.86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77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25.42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65.37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27.85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27.53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414.70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2.03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7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Apr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23.25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67.81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26.48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26.37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393.58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1.79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77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19.67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70.01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24.90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25.45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342.64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1.31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77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17.48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75.54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24.07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23.85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252.02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3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22.14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69.10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26.03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359.09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393" y="779551"/>
            <a:ext cx="4212340" cy="351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22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7187" y="186813"/>
            <a:ext cx="980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Sweetpotato</a:t>
            </a:r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populations for genetic analysis in GT4SP Project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00624" y="988193"/>
            <a:ext cx="7290690" cy="4823884"/>
            <a:chOff x="300624" y="990320"/>
            <a:chExt cx="8716313" cy="5248181"/>
          </a:xfrm>
        </p:grpSpPr>
        <p:sp>
          <p:nvSpPr>
            <p:cNvPr id="3" name="TextBox 2"/>
            <p:cNvSpPr txBox="1"/>
            <p:nvPr/>
          </p:nvSpPr>
          <p:spPr>
            <a:xfrm>
              <a:off x="300624" y="1191131"/>
              <a:ext cx="2760843" cy="1707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q"/>
              </a:pPr>
              <a:r>
                <a:rPr lang="en-US" sz="1600" dirty="0"/>
                <a:t>Multi-environment evaluation is required to map alleles expressed in different environments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778" y="990321"/>
              <a:ext cx="2823900" cy="21179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8" y="3689505"/>
              <a:ext cx="2808551" cy="210641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6113732" y="990320"/>
              <a:ext cx="2903205" cy="2135651"/>
              <a:chOff x="1073888" y="421968"/>
              <a:chExt cx="7671253" cy="426429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073888" y="421969"/>
                <a:ext cx="5736958" cy="4264297"/>
                <a:chOff x="1073888" y="421969"/>
                <a:chExt cx="5736958" cy="4264297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63"/>
                <a:stretch/>
              </p:blipFill>
              <p:spPr>
                <a:xfrm>
                  <a:off x="1073888" y="421971"/>
                  <a:ext cx="4880478" cy="4264295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7981" b="6176"/>
                <a:stretch/>
              </p:blipFill>
              <p:spPr>
                <a:xfrm rot="10800000">
                  <a:off x="3561902" y="421969"/>
                  <a:ext cx="3248944" cy="4264295"/>
                </a:xfrm>
                <a:prstGeom prst="rect">
                  <a:avLst/>
                </a:prstGeom>
              </p:spPr>
            </p:pic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895"/>
              <a:stretch/>
            </p:blipFill>
            <p:spPr>
              <a:xfrm rot="10800000">
                <a:off x="5671592" y="421968"/>
                <a:ext cx="3073549" cy="4264296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385" y="3689506"/>
              <a:ext cx="2808552" cy="210641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054" y="3689505"/>
              <a:ext cx="2817622" cy="21064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560288" y="3125970"/>
              <a:ext cx="2158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San Ramon-Peru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4912" y="5847903"/>
              <a:ext cx="16161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Pucallpa-Peru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04438" y="5869169"/>
              <a:ext cx="2030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Kumasi-Ghana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28394" y="5869169"/>
              <a:ext cx="2129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Tamale-Ghana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93047" y="3108246"/>
              <a:ext cx="215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Ica-Peru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l="21030" t="19318" r="23465" b="9016"/>
          <a:stretch/>
        </p:blipFill>
        <p:spPr>
          <a:xfrm>
            <a:off x="7715372" y="964015"/>
            <a:ext cx="4080036" cy="34280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15372" y="4512009"/>
            <a:ext cx="2183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BxT</a:t>
            </a:r>
            <a:r>
              <a:rPr lang="en-US" b="1" dirty="0"/>
              <a:t> evaluation sites: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Peru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Ghana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Uganda</a:t>
            </a:r>
          </a:p>
        </p:txBody>
      </p:sp>
    </p:spTree>
    <p:extLst>
      <p:ext uri="{BB962C8B-B14F-4D97-AF65-F5344CB8AC3E}">
        <p14:creationId xmlns:p14="http://schemas.microsoft.com/office/powerpoint/2010/main" val="3759480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0181" y="175364"/>
            <a:ext cx="89435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Quality control (QC) of the phenotypic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2732" y="1337309"/>
            <a:ext cx="43044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Raw data examination is a priority first step before data analysis:</a:t>
            </a:r>
          </a:p>
          <a:p>
            <a:endParaRPr lang="en-US" sz="2000" dirty="0"/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Measure of central tendency and the spread of data around this central tendency.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Generalized mixed models assume normality of the data.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Identify and remove extreme outlier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Also allows to make decisions on subsequent data analysis.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7164" y="6017945"/>
            <a:ext cx="606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QC of B x T data from six experiments in Peru between 2016 and 2017, for commercial root weight and vine weight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067474" y="994013"/>
            <a:ext cx="5975379" cy="4905368"/>
            <a:chOff x="6119619" y="720770"/>
            <a:chExt cx="4878235" cy="50058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619" y="720770"/>
              <a:ext cx="4878234" cy="24879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619" y="3206219"/>
              <a:ext cx="4878235" cy="25204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10910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7759" y="175364"/>
            <a:ext cx="9068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Considerations before phenotypic data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994" y="908410"/>
            <a:ext cx="5642518" cy="5601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Important: </a:t>
            </a:r>
            <a:r>
              <a:rPr lang="en-US" sz="2400" dirty="0">
                <a:solidFill>
                  <a:schemeClr val="accent2"/>
                </a:solidFill>
              </a:rPr>
              <a:t>Analysis begins with context, is driven by context, and ends with the results being interpreted in the context of the original </a:t>
            </a:r>
            <a:r>
              <a:rPr lang="en-US" sz="2400" dirty="0" smtClean="0">
                <a:solidFill>
                  <a:schemeClr val="accent2"/>
                </a:solidFill>
              </a:rPr>
              <a:t>data</a:t>
            </a:r>
            <a:endParaRPr lang="en-US" sz="2400" b="1" dirty="0"/>
          </a:p>
          <a:p>
            <a:pPr>
              <a:lnSpc>
                <a:spcPct val="150000"/>
              </a:lnSpc>
            </a:pPr>
            <a:r>
              <a:rPr lang="en-US" sz="2400" b="1" dirty="0"/>
              <a:t>What if data is not normally distributed? To transform or not transform?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Skewed data without outliers may have a biological implication e.g. trait conditioned by a major QTL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28" y="698584"/>
            <a:ext cx="4323174" cy="2903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753" y="3478425"/>
            <a:ext cx="4206249" cy="29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58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8552" y="1381732"/>
            <a:ext cx="103723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Results of standard statistical tests performed on log-transformed data are often not relevant for the original, non-transformed data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Furthermore, estimating the mean of the original population using the exponent or anti-log of the sample mean of the transformed data can generate inaccurate estimates of the true population mean of the original data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Use transformation cautiously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As a rule of thumb, for large sample size (n&gt;30) the sampling distribution tends to be normal, regardless of the shape of the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7759" y="175364"/>
            <a:ext cx="9068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Considerations before phenotypic data analysis</a:t>
            </a:r>
          </a:p>
        </p:txBody>
      </p:sp>
    </p:spTree>
    <p:extLst>
      <p:ext uri="{BB962C8B-B14F-4D97-AF65-F5344CB8AC3E}">
        <p14:creationId xmlns:p14="http://schemas.microsoft.com/office/powerpoint/2010/main" val="640689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2624" y="187890"/>
            <a:ext cx="847539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Important quantitative genetic parameters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715393"/>
              </p:ext>
            </p:extLst>
          </p:nvPr>
        </p:nvGraphicFramePr>
        <p:xfrm>
          <a:off x="7954027" y="1615853"/>
          <a:ext cx="3682652" cy="3121798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399684">
                  <a:extLst>
                    <a:ext uri="{9D8B030D-6E8A-4147-A177-3AD203B41FA5}">
                      <a16:colId xmlns:a16="http://schemas.microsoft.com/office/drawing/2014/main" xmlns="" val="449485875"/>
                    </a:ext>
                  </a:extLst>
                </a:gridCol>
                <a:gridCol w="1282968">
                  <a:extLst>
                    <a:ext uri="{9D8B030D-6E8A-4147-A177-3AD203B41FA5}">
                      <a16:colId xmlns:a16="http://schemas.microsoft.com/office/drawing/2014/main" xmlns="" val="3460892685"/>
                    </a:ext>
                  </a:extLst>
                </a:gridCol>
              </a:tblGrid>
              <a:tr h="485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Random term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Estimate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246954002"/>
                  </a:ext>
                </a:extLst>
              </a:tr>
              <a:tr h="485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Geno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28.25***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439948853"/>
                  </a:ext>
                </a:extLst>
              </a:tr>
              <a:tr h="485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Geno x Envt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17.74***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836155825"/>
                  </a:ext>
                </a:extLst>
              </a:tr>
              <a:tr h="4855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µ±se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17.63±3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20915225"/>
                  </a:ext>
                </a:extLst>
              </a:tr>
              <a:tr h="3932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Cσ</a:t>
                      </a:r>
                      <a:r>
                        <a:rPr lang="en-US" sz="2000" baseline="30000">
                          <a:effectLst/>
                        </a:rPr>
                        <a:t>2</a:t>
                      </a:r>
                      <a:r>
                        <a:rPr lang="en-US" sz="2000" baseline="-25000">
                          <a:effectLst/>
                        </a:rPr>
                        <a:t>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30.1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872415615"/>
                  </a:ext>
                </a:extLst>
              </a:tr>
              <a:tr h="3932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Cv</a:t>
                      </a:r>
                      <a:r>
                        <a:rPr lang="en-US" sz="2000" baseline="-25000" dirty="0" err="1">
                          <a:effectLst/>
                        </a:rPr>
                        <a:t>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19.5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367426813"/>
                  </a:ext>
                </a:extLst>
              </a:tr>
              <a:tr h="3932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</a:t>
                      </a:r>
                      <a:r>
                        <a:rPr lang="en-US" sz="2000" baseline="30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0.79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18327539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546151"/>
              </p:ext>
            </p:extLst>
          </p:nvPr>
        </p:nvGraphicFramePr>
        <p:xfrm>
          <a:off x="450940" y="1634435"/>
          <a:ext cx="7277622" cy="3087958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028853">
                  <a:extLst>
                    <a:ext uri="{9D8B030D-6E8A-4147-A177-3AD203B41FA5}">
                      <a16:colId xmlns:a16="http://schemas.microsoft.com/office/drawing/2014/main" xmlns="" val="926770086"/>
                    </a:ext>
                  </a:extLst>
                </a:gridCol>
                <a:gridCol w="938072">
                  <a:extLst>
                    <a:ext uri="{9D8B030D-6E8A-4147-A177-3AD203B41FA5}">
                      <a16:colId xmlns:a16="http://schemas.microsoft.com/office/drawing/2014/main" xmlns="" val="31469742"/>
                    </a:ext>
                  </a:extLst>
                </a:gridCol>
                <a:gridCol w="938072">
                  <a:extLst>
                    <a:ext uri="{9D8B030D-6E8A-4147-A177-3AD203B41FA5}">
                      <a16:colId xmlns:a16="http://schemas.microsoft.com/office/drawing/2014/main" xmlns="" val="3899535046"/>
                    </a:ext>
                  </a:extLst>
                </a:gridCol>
                <a:gridCol w="968332">
                  <a:extLst>
                    <a:ext uri="{9D8B030D-6E8A-4147-A177-3AD203B41FA5}">
                      <a16:colId xmlns:a16="http://schemas.microsoft.com/office/drawing/2014/main" xmlns="" val="474458372"/>
                    </a:ext>
                  </a:extLst>
                </a:gridCol>
                <a:gridCol w="938072">
                  <a:extLst>
                    <a:ext uri="{9D8B030D-6E8A-4147-A177-3AD203B41FA5}">
                      <a16:colId xmlns:a16="http://schemas.microsoft.com/office/drawing/2014/main" xmlns="" val="2850868286"/>
                    </a:ext>
                  </a:extLst>
                </a:gridCol>
                <a:gridCol w="938072">
                  <a:extLst>
                    <a:ext uri="{9D8B030D-6E8A-4147-A177-3AD203B41FA5}">
                      <a16:colId xmlns:a16="http://schemas.microsoft.com/office/drawing/2014/main" xmlns="" val="1347001812"/>
                    </a:ext>
                  </a:extLst>
                </a:gridCol>
                <a:gridCol w="590077">
                  <a:extLst>
                    <a:ext uri="{9D8B030D-6E8A-4147-A177-3AD203B41FA5}">
                      <a16:colId xmlns:a16="http://schemas.microsoft.com/office/drawing/2014/main" xmlns="" val="3800956050"/>
                    </a:ext>
                  </a:extLst>
                </a:gridCol>
                <a:gridCol w="938072">
                  <a:extLst>
                    <a:ext uri="{9D8B030D-6E8A-4147-A177-3AD203B41FA5}">
                      <a16:colId xmlns:a16="http://schemas.microsoft.com/office/drawing/2014/main" xmlns="" val="2179760483"/>
                    </a:ext>
                  </a:extLst>
                </a:gridCol>
              </a:tblGrid>
              <a:tr h="297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Envt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σ</a:t>
                      </a:r>
                      <a:r>
                        <a:rPr lang="en-US" sz="1800" kern="1200" baseline="30000">
                          <a:effectLst/>
                        </a:rPr>
                        <a:t>2</a:t>
                      </a:r>
                      <a:r>
                        <a:rPr lang="en-US" sz="1800" kern="1200" baseline="-25000">
                          <a:effectLst/>
                        </a:rPr>
                        <a:t>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sed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µ±se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Cv</a:t>
                      </a:r>
                      <a:r>
                        <a:rPr lang="en-US" sz="1800" kern="1200" baseline="-25000">
                          <a:effectLst/>
                        </a:rPr>
                        <a:t>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Cσ</a:t>
                      </a:r>
                      <a:r>
                        <a:rPr lang="en-US" sz="1800" kern="1200" baseline="30000">
                          <a:effectLst/>
                        </a:rPr>
                        <a:t>2</a:t>
                      </a:r>
                      <a:r>
                        <a:rPr lang="en-US" sz="1800" kern="1200" baseline="-25000">
                          <a:effectLst/>
                        </a:rPr>
                        <a:t>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w</a:t>
                      </a:r>
                      <a:r>
                        <a:rPr lang="en-US" sz="1800" kern="1200" baseline="300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Sig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extLst>
                  <a:ext uri="{0D108BD9-81ED-4DB2-BD59-A6C34878D82A}">
                    <a16:rowId xmlns:a16="http://schemas.microsoft.com/office/drawing/2014/main" xmlns="" val="4144953544"/>
                  </a:ext>
                </a:extLst>
              </a:tr>
              <a:tr h="464609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IcaC2016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97.92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6.38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25.8±6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24.74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38.35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0.83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extLst>
                  <a:ext uri="{0D108BD9-81ED-4DB2-BD59-A6C34878D82A}">
                    <a16:rowId xmlns:a16="http://schemas.microsoft.com/office/drawing/2014/main" xmlns="" val="4272356246"/>
                  </a:ext>
                </a:extLst>
              </a:tr>
              <a:tr h="464609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IcaD2016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26.99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6.01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14.6±6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41.16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35.59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0.60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extLst>
                  <a:ext uri="{0D108BD9-81ED-4DB2-BD59-A6C34878D82A}">
                    <a16:rowId xmlns:a16="http://schemas.microsoft.com/office/drawing/2014/main" xmlns="" val="2167927627"/>
                  </a:ext>
                </a:extLst>
              </a:tr>
              <a:tr h="464609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IcaC2017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78.08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5.25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20.2±5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25.98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43.74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0.85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extLst>
                  <a:ext uri="{0D108BD9-81ED-4DB2-BD59-A6C34878D82A}">
                    <a16:rowId xmlns:a16="http://schemas.microsoft.com/office/drawing/2014/main" xmlns="" val="1809307044"/>
                  </a:ext>
                </a:extLst>
              </a:tr>
              <a:tr h="464609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IcaD2017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18.44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3.27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9.2±3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35.51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46.68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0.78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extLst>
                  <a:ext uri="{0D108BD9-81ED-4DB2-BD59-A6C34878D82A}">
                    <a16:rowId xmlns:a16="http://schemas.microsoft.com/office/drawing/2014/main" xmlns="" val="1595871302"/>
                  </a:ext>
                </a:extLst>
              </a:tr>
              <a:tr h="464609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SR2016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34.73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2.49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20.9±2.5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11.90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28.20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0.92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***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extLst>
                  <a:ext uri="{0D108BD9-81ED-4DB2-BD59-A6C34878D82A}">
                    <a16:rowId xmlns:a16="http://schemas.microsoft.com/office/drawing/2014/main" xmlns="" val="1194899166"/>
                  </a:ext>
                </a:extLst>
              </a:tr>
              <a:tr h="464609">
                <a:tc>
                  <a:txBody>
                    <a:bodyPr/>
                    <a:lstStyle/>
                    <a:p>
                      <a:pPr marL="0" marR="0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PUC2016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22.57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3.68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15.1±3.6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24.37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31.46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0.77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***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extLst>
                  <a:ext uri="{0D108BD9-81ED-4DB2-BD59-A6C34878D82A}">
                    <a16:rowId xmlns:a16="http://schemas.microsoft.com/office/drawing/2014/main" xmlns="" val="408007471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664915" y="5025711"/>
            <a:ext cx="6793625" cy="1382649"/>
            <a:chOff x="501042" y="4599986"/>
            <a:chExt cx="6793625" cy="1382649"/>
          </a:xfrm>
        </p:grpSpPr>
        <p:sp>
          <p:nvSpPr>
            <p:cNvPr id="10" name="Rectangle 9"/>
            <p:cNvSpPr/>
            <p:nvPr/>
          </p:nvSpPr>
          <p:spPr>
            <a:xfrm>
              <a:off x="547820" y="4599986"/>
              <a:ext cx="6746847" cy="388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b="1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Repeatability per experiment: </a:t>
              </a:r>
              <a:r>
                <a:rPr lang="en-US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</a:t>
              </a:r>
              <a:r>
                <a:rPr lang="en-US" baseline="30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= 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baseline="30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baseline="-25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/[σ</a:t>
              </a:r>
              <a:r>
                <a:rPr lang="en-US" baseline="30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baseline="-25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 </a:t>
              </a: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(VD/2)] where VD=sed</a:t>
              </a:r>
              <a:r>
                <a:rPr lang="en-US" baseline="30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1153" y="4947781"/>
              <a:ext cx="4960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Standardized coefficient of error: </a:t>
              </a:r>
              <a:r>
                <a:rPr lang="en-US" dirty="0" err="1"/>
                <a:t>CVe</a:t>
              </a:r>
              <a:r>
                <a:rPr lang="en-US" dirty="0"/>
                <a:t> = Sqrt VD/µ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3567" y="5277242"/>
              <a:ext cx="6100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Standardized coefficient of genetic variation</a:t>
              </a:r>
              <a:r>
                <a:rPr lang="en-US" b="1" dirty="0"/>
                <a:t>: </a:t>
              </a:r>
              <a:r>
                <a:rPr lang="en-US" dirty="0"/>
                <a:t>Cσ</a:t>
              </a:r>
              <a:r>
                <a:rPr lang="en-US" baseline="30000" dirty="0"/>
                <a:t>2</a:t>
              </a:r>
              <a:r>
                <a:rPr lang="en-US" baseline="-25000" dirty="0"/>
                <a:t>g</a:t>
              </a:r>
              <a:r>
                <a:rPr lang="en-US" baseline="30000" dirty="0"/>
                <a:t> </a:t>
              </a:r>
              <a:r>
                <a:rPr lang="en-US" dirty="0"/>
                <a:t>= sqrt σ</a:t>
              </a:r>
              <a:r>
                <a:rPr lang="en-US" baseline="30000" dirty="0"/>
                <a:t>2</a:t>
              </a:r>
              <a:r>
                <a:rPr lang="en-US" baseline="-25000" dirty="0"/>
                <a:t>g </a:t>
              </a:r>
              <a:r>
                <a:rPr lang="en-US" dirty="0"/>
                <a:t>/µ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1042" y="5613303"/>
              <a:ext cx="6739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/>
                <a:t>Broadsense</a:t>
              </a:r>
              <a:r>
                <a:rPr lang="en-US" b="1" i="1" dirty="0"/>
                <a:t> heritability across environments: </a:t>
              </a:r>
              <a:r>
                <a:rPr lang="en-US" dirty="0"/>
                <a:t>h</a:t>
              </a:r>
              <a:r>
                <a:rPr lang="en-US" baseline="30000" dirty="0"/>
                <a:t>2</a:t>
              </a:r>
              <a:r>
                <a:rPr lang="en-US" dirty="0"/>
                <a:t>= 1- (V</a:t>
              </a:r>
              <a:r>
                <a:rPr lang="en-US" baseline="-25000" dirty="0"/>
                <a:t>BLUP</a:t>
              </a:r>
              <a:r>
                <a:rPr lang="en-US" dirty="0"/>
                <a:t>/2 σ</a:t>
              </a:r>
              <a:r>
                <a:rPr lang="en-US" baseline="30000" dirty="0"/>
                <a:t>2</a:t>
              </a:r>
              <a:r>
                <a:rPr lang="en-US" baseline="-25000" dirty="0"/>
                <a:t>g</a:t>
              </a:r>
              <a:r>
                <a:rPr lang="en-US" dirty="0"/>
                <a:t>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3629" y="1185396"/>
            <a:ext cx="666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Single environment analysis for Commercial root weight in </a:t>
            </a:r>
            <a:r>
              <a:rPr lang="en-US" b="1" dirty="0" err="1"/>
              <a:t>BxT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37050" y="950698"/>
            <a:ext cx="404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Combined analysis across six environments</a:t>
            </a:r>
          </a:p>
        </p:txBody>
      </p:sp>
    </p:spTree>
    <p:extLst>
      <p:ext uri="{BB962C8B-B14F-4D97-AF65-F5344CB8AC3E}">
        <p14:creationId xmlns:p14="http://schemas.microsoft.com/office/powerpoint/2010/main" val="241923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Genetic Markers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7300" y="1091599"/>
            <a:ext cx="5842000" cy="527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884" t="6205" b="21793"/>
          <a:stretch/>
        </p:blipFill>
        <p:spPr>
          <a:xfrm>
            <a:off x="7461918" y="4968993"/>
            <a:ext cx="3005264" cy="1690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47048"/>
          <a:stretch/>
        </p:blipFill>
        <p:spPr>
          <a:xfrm>
            <a:off x="7195778" y="1946467"/>
            <a:ext cx="2010351" cy="24396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899" t="8920" r="9450" b="40964"/>
          <a:stretch/>
        </p:blipFill>
        <p:spPr>
          <a:xfrm>
            <a:off x="7004257" y="1074195"/>
            <a:ext cx="2446868" cy="762001"/>
          </a:xfrm>
          <a:prstGeom prst="rect">
            <a:avLst/>
          </a:prstGeom>
        </p:spPr>
      </p:pic>
      <p:sp>
        <p:nvSpPr>
          <p:cNvPr id="17" name="Content Placeholder 3"/>
          <p:cNvSpPr>
            <a:spLocks noGrp="1"/>
          </p:cNvSpPr>
          <p:nvPr>
            <p:ph idx="1"/>
          </p:nvPr>
        </p:nvSpPr>
        <p:spPr>
          <a:xfrm>
            <a:off x="7604209" y="983089"/>
            <a:ext cx="1159764" cy="3008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Isozymes</a:t>
            </a:r>
          </a:p>
        </p:txBody>
      </p:sp>
      <p:sp>
        <p:nvSpPr>
          <p:cNvPr id="18" name="Content Placeholder 3"/>
          <p:cNvSpPr txBox="1">
            <a:spLocks/>
          </p:cNvSpPr>
          <p:nvPr/>
        </p:nvSpPr>
        <p:spPr>
          <a:xfrm>
            <a:off x="7494142" y="2301634"/>
            <a:ext cx="1159764" cy="300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chemeClr val="accent2"/>
                </a:solidFill>
              </a:rPr>
              <a:t>RFLP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315" y="971353"/>
            <a:ext cx="2044040" cy="3481998"/>
          </a:xfrm>
          <a:prstGeom prst="rect">
            <a:avLst/>
          </a:prstGeom>
        </p:spPr>
      </p:pic>
      <p:sp>
        <p:nvSpPr>
          <p:cNvPr id="20" name="Content Placeholder 3"/>
          <p:cNvSpPr txBox="1">
            <a:spLocks/>
          </p:cNvSpPr>
          <p:nvPr/>
        </p:nvSpPr>
        <p:spPr>
          <a:xfrm>
            <a:off x="9978792" y="818401"/>
            <a:ext cx="1159764" cy="300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AFLP</a:t>
            </a:r>
          </a:p>
        </p:txBody>
      </p:sp>
      <p:pic>
        <p:nvPicPr>
          <p:cNvPr id="22" name="Picture 4" descr="Image result for SSR mark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" t="1524" r="13315" b="82149"/>
          <a:stretch/>
        </p:blipFill>
        <p:spPr bwMode="auto">
          <a:xfrm>
            <a:off x="6968066" y="4436337"/>
            <a:ext cx="4908154" cy="52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3"/>
          <p:cNvSpPr txBox="1">
            <a:spLocks/>
          </p:cNvSpPr>
          <p:nvPr/>
        </p:nvSpPr>
        <p:spPr>
          <a:xfrm>
            <a:off x="8907433" y="4503611"/>
            <a:ext cx="1159764" cy="300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SSR</a:t>
            </a:r>
          </a:p>
        </p:txBody>
      </p:sp>
    </p:spTree>
    <p:extLst>
      <p:ext uri="{BB962C8B-B14F-4D97-AF65-F5344CB8AC3E}">
        <p14:creationId xmlns:p14="http://schemas.microsoft.com/office/powerpoint/2010/main" val="1278164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07925" y="196647"/>
            <a:ext cx="1077615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Dosage-dependent QTL mapping and  marker-trait associations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4534" y="3632302"/>
            <a:ext cx="66072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+mj-lt"/>
              <a:buAutoNum type="romanLcPeriod"/>
            </a:pPr>
            <a:r>
              <a:rPr lang="en-US" i="1" dirty="0"/>
              <a:t>QTL analysis: </a:t>
            </a:r>
          </a:p>
          <a:p>
            <a:pPr marL="9144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i="1" dirty="0"/>
              <a:t>- No existing software that accounts for dosage effects.</a:t>
            </a:r>
          </a:p>
          <a:p>
            <a:pPr lvl="1">
              <a:spcBef>
                <a:spcPts val="600"/>
              </a:spcBef>
            </a:pPr>
            <a:endParaRPr lang="en-US" i="1" dirty="0"/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+mj-lt"/>
              <a:buAutoNum type="romanLcPeriod"/>
            </a:pPr>
            <a:r>
              <a:rPr lang="en-US" i="1" dirty="0"/>
              <a:t>Genome-wide association analysis</a:t>
            </a:r>
          </a:p>
          <a:p>
            <a:pPr lvl="1">
              <a:spcBef>
                <a:spcPts val="600"/>
              </a:spcBef>
            </a:pPr>
            <a:r>
              <a:rPr lang="en-US" i="1" dirty="0"/>
              <a:t>	</a:t>
            </a:r>
            <a:r>
              <a:rPr lang="en-US" i="1" dirty="0" err="1"/>
              <a:t>GWASpoly</a:t>
            </a:r>
            <a:r>
              <a:rPr lang="en-US" i="1" dirty="0"/>
              <a:t> (R-package)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934748" y="1368318"/>
            <a:ext cx="4322508" cy="1726181"/>
            <a:chOff x="1091380" y="3795252"/>
            <a:chExt cx="4322508" cy="1726181"/>
          </a:xfrm>
        </p:grpSpPr>
        <p:graphicFrame>
          <p:nvGraphicFramePr>
            <p:cNvPr id="18" name="Diagram 17"/>
            <p:cNvGraphicFramePr/>
            <p:nvPr>
              <p:extLst>
                <p:ext uri="{D42A27DB-BD31-4B8C-83A1-F6EECF244321}">
                  <p14:modId xmlns:p14="http://schemas.microsoft.com/office/powerpoint/2010/main" val="3830835541"/>
                </p:ext>
              </p:extLst>
            </p:nvPr>
          </p:nvGraphicFramePr>
          <p:xfrm>
            <a:off x="1091381" y="5152101"/>
            <a:ext cx="1858294" cy="3693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17" name="Diagram 16"/>
            <p:cNvGraphicFramePr/>
            <p:nvPr>
              <p:extLst>
                <p:ext uri="{D42A27DB-BD31-4B8C-83A1-F6EECF244321}">
                  <p14:modId xmlns:p14="http://schemas.microsoft.com/office/powerpoint/2010/main" val="3600737095"/>
                </p:ext>
              </p:extLst>
            </p:nvPr>
          </p:nvGraphicFramePr>
          <p:xfrm>
            <a:off x="1091381" y="4465507"/>
            <a:ext cx="1858294" cy="3424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16" name="Diagram 15"/>
            <p:cNvGraphicFramePr/>
            <p:nvPr>
              <p:extLst>
                <p:ext uri="{D42A27DB-BD31-4B8C-83A1-F6EECF244321}">
                  <p14:modId xmlns:p14="http://schemas.microsoft.com/office/powerpoint/2010/main" val="1761894586"/>
                </p:ext>
              </p:extLst>
            </p:nvPr>
          </p:nvGraphicFramePr>
          <p:xfrm>
            <a:off x="1091380" y="3795252"/>
            <a:ext cx="1858295" cy="4129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20" name="Diagram 19"/>
            <p:cNvGraphicFramePr/>
            <p:nvPr>
              <p:extLst>
                <p:ext uri="{D42A27DB-BD31-4B8C-83A1-F6EECF244321}">
                  <p14:modId xmlns:p14="http://schemas.microsoft.com/office/powerpoint/2010/main" val="4263601772"/>
                </p:ext>
              </p:extLst>
            </p:nvPr>
          </p:nvGraphicFramePr>
          <p:xfrm>
            <a:off x="3771901" y="4175075"/>
            <a:ext cx="1641987" cy="92333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cxnSp>
          <p:nvCxnSpPr>
            <p:cNvPr id="31" name="Straight Arrow Connector 30"/>
            <p:cNvCxnSpPr/>
            <p:nvPr/>
          </p:nvCxnSpPr>
          <p:spPr>
            <a:xfrm>
              <a:off x="2949675" y="4001729"/>
              <a:ext cx="822226" cy="4637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949675" y="4552333"/>
              <a:ext cx="822226" cy="8440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949675" y="4766600"/>
              <a:ext cx="822226" cy="50515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601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7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1" y="1427691"/>
            <a:ext cx="9635066" cy="4160309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Markers and Next-Generation Genotyping Platforms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Marker-Assisted Selection (MAS) for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</a:rPr>
              <a:t>Sweetpotato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Improvement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Linkage, QTL and Genome-Wide Association Analysis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Genomic Selection (GS)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Suggested Discussion points</a:t>
            </a:r>
          </a:p>
        </p:txBody>
      </p:sp>
    </p:spTree>
    <p:extLst>
      <p:ext uri="{BB962C8B-B14F-4D97-AF65-F5344CB8AC3E}">
        <p14:creationId xmlns:p14="http://schemas.microsoft.com/office/powerpoint/2010/main" val="1048388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 II: Genomic Selection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57224" y="6433154"/>
            <a:ext cx="11534776" cy="413084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i="1" dirty="0"/>
              <a:t>Bhat et al. (2016) Frontiers in Genetics.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7" t="24739" r="2978" b="13257"/>
          <a:stretch/>
        </p:blipFill>
        <p:spPr>
          <a:xfrm>
            <a:off x="3890300" y="1625462"/>
            <a:ext cx="7683265" cy="378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35134" y="1626814"/>
            <a:ext cx="306443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Using all available markers to predict the breeding value of a given genotype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Does not require prior QTL tagging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Requires high density markers to improve selection accuracy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Effective for quantitative traits with low heritability</a:t>
            </a:r>
          </a:p>
        </p:txBody>
      </p:sp>
    </p:spTree>
    <p:extLst>
      <p:ext uri="{BB962C8B-B14F-4D97-AF65-F5344CB8AC3E}">
        <p14:creationId xmlns:p14="http://schemas.microsoft.com/office/powerpoint/2010/main" val="2951083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Genomic Selection in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weetpotato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Strategy-1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818" y="1158875"/>
            <a:ext cx="9179513" cy="49657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57224" y="6433154"/>
            <a:ext cx="11534776" cy="413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600" i="1" dirty="0" err="1" smtClean="0"/>
              <a:t>Xiaofei</a:t>
            </a:r>
            <a:r>
              <a:rPr lang="en-US" sz="1600" i="1" dirty="0" smtClean="0"/>
              <a:t> Zhang et al. (Dept. Hort. Sci., NCSU, Unpublished)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301894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Genomic Selection in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weetpotato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Strategy-2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6619" y="1143000"/>
            <a:ext cx="9191812" cy="5043488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57224" y="6433154"/>
            <a:ext cx="11534776" cy="413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600" i="1" dirty="0" err="1" smtClean="0"/>
              <a:t>Xiaofei</a:t>
            </a:r>
            <a:r>
              <a:rPr lang="en-US" sz="1600" i="1" dirty="0" smtClean="0"/>
              <a:t> Zhang et al. (Dept. Hort. Sci., NCSU, Unpublished)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082483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0039" y="206477"/>
            <a:ext cx="1059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Factors affecting accuracy of GS and how they relate to </a:t>
            </a:r>
            <a:r>
              <a:rPr lang="en-US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sweetpotato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0322" y="1052146"/>
            <a:ext cx="3399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1. Heritability of the traits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444" y="1525482"/>
            <a:ext cx="3751089" cy="33331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6357" y="5372144"/>
            <a:ext cx="36942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/>
              <a:t>The higher the heritability the better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err="1"/>
              <a:t>GxE</a:t>
            </a:r>
            <a:r>
              <a:rPr lang="en-US" sz="1600" dirty="0"/>
              <a:t> an important consideration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66" y="4924444"/>
            <a:ext cx="1957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Wray et al. (2013)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85" t="4054" r="2620" b="11163"/>
          <a:stretch/>
        </p:blipFill>
        <p:spPr>
          <a:xfrm>
            <a:off x="6270229" y="1525482"/>
            <a:ext cx="5094758" cy="295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564545" y="4673308"/>
            <a:ext cx="272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Slater et al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0524" y="1001220"/>
            <a:ext cx="4748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2. Size of the reference population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0228" y="5042640"/>
            <a:ext cx="5498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/>
              <a:t>The larger the better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Expected to be larger for </a:t>
            </a:r>
            <a:r>
              <a:rPr lang="en-US" dirty="0" err="1"/>
              <a:t>sweetpotato</a:t>
            </a:r>
            <a:r>
              <a:rPr lang="en-US" dirty="0"/>
              <a:t> (higher number of segregating alleles)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Not yet determined for </a:t>
            </a:r>
            <a:r>
              <a:rPr lang="en-US" dirty="0" err="1"/>
              <a:t>sweetpotato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588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6789" y="165059"/>
            <a:ext cx="1059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Factors affecting accuracy of GS and how they relate to </a:t>
            </a:r>
            <a:r>
              <a:rPr lang="en-US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sweetpotato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54246028"/>
              </p:ext>
            </p:extLst>
          </p:nvPr>
        </p:nvGraphicFramePr>
        <p:xfrm>
          <a:off x="796413" y="1026378"/>
          <a:ext cx="2340077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9414" y="1940647"/>
            <a:ext cx="3076672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Not a problem for </a:t>
            </a:r>
            <a:r>
              <a:rPr lang="en-US" sz="1600" dirty="0" err="1"/>
              <a:t>sweetpotato</a:t>
            </a:r>
            <a:r>
              <a:rPr lang="en-US" sz="1600" dirty="0"/>
              <a:t> in GS for variety development</a:t>
            </a:r>
          </a:p>
          <a:p>
            <a:pPr marL="515938" lvl="1" indent="-168275">
              <a:buFont typeface="Arial" panose="020B0604020202020204" pitchFamily="34" charset="0"/>
              <a:buChar char="•"/>
            </a:pPr>
            <a:r>
              <a:rPr lang="en-US" sz="1600" dirty="0"/>
              <a:t>Variety is ‘genetically identical’ to original seed plant</a:t>
            </a:r>
          </a:p>
          <a:p>
            <a:pPr marL="515938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Problem in population improvement</a:t>
            </a:r>
          </a:p>
          <a:p>
            <a:pPr marL="576263" lvl="1" indent="-166688">
              <a:buFont typeface="Arial" panose="020B0604020202020204" pitchFamily="34" charset="0"/>
              <a:buChar char="•"/>
            </a:pPr>
            <a:r>
              <a:rPr lang="en-US" sz="1600" dirty="0"/>
              <a:t>Different allele combinations in progeny</a:t>
            </a:r>
          </a:p>
          <a:p>
            <a:pPr lvl="1"/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Shorter generation interval between model training and use for </a:t>
            </a:r>
            <a:r>
              <a:rPr lang="en-US" sz="1600" dirty="0" err="1"/>
              <a:t>sweetpotato</a:t>
            </a:r>
            <a:r>
              <a:rPr lang="en-US" sz="1600" dirty="0"/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085158524"/>
              </p:ext>
            </p:extLst>
          </p:nvPr>
        </p:nvGraphicFramePr>
        <p:xfrm>
          <a:off x="4152761" y="1026377"/>
          <a:ext cx="242856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83428" y="1969388"/>
            <a:ext cx="31659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The lower the number of QTL responsible for the trait, the better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Genetic architecture is more complex in </a:t>
            </a:r>
            <a:r>
              <a:rPr lang="en-US" sz="1600" dirty="0" err="1"/>
              <a:t>sweetpotato</a:t>
            </a:r>
            <a:endParaRPr lang="en-US" sz="1600" dirty="0"/>
          </a:p>
          <a:p>
            <a:pPr marL="627063" lvl="1" indent="-166688">
              <a:buFont typeface="Arial" panose="020B0604020202020204" pitchFamily="34" charset="0"/>
              <a:buChar char="•"/>
            </a:pPr>
            <a:r>
              <a:rPr lang="en-US" sz="1600" dirty="0"/>
              <a:t>Even normally simple traits like disease resistance behave quantitatively </a:t>
            </a:r>
          </a:p>
          <a:p>
            <a:pPr marL="627063" lvl="1" indent="-166688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Effects of allele substitution at a locus cannot be fully determined</a:t>
            </a:r>
          </a:p>
        </p:txBody>
      </p:sp>
      <p:pic>
        <p:nvPicPr>
          <p:cNvPr id="13" name="Picture 4" descr="An external file that holds a picture, illustration, etc.&#10;Object name is nihms589441f2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36" y="1940647"/>
            <a:ext cx="4480788" cy="265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869712558"/>
              </p:ext>
            </p:extLst>
          </p:nvPr>
        </p:nvGraphicFramePr>
        <p:xfrm>
          <a:off x="7597600" y="1154196"/>
          <a:ext cx="2418735" cy="51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386756" y="4710636"/>
            <a:ext cx="43824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Overlapping training and validation sets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Close relationship between training and validation set relative to breeding set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Large number of markers, small sample size i.e. ‘large P small n’</a:t>
            </a:r>
          </a:p>
        </p:txBody>
      </p:sp>
    </p:spTree>
    <p:extLst>
      <p:ext uri="{BB962C8B-B14F-4D97-AF65-F5344CB8AC3E}">
        <p14:creationId xmlns:p14="http://schemas.microsoft.com/office/powerpoint/2010/main" val="63954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  <p:bldGraphic spid="15" grpId="0">
        <p:bldAsOne/>
      </p:bldGraphic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8451" y="348691"/>
            <a:ext cx="7865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Way forward </a:t>
            </a:r>
            <a: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towards GS in </a:t>
            </a:r>
            <a:r>
              <a:rPr lang="en-US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sweetpotato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5723" y="1834189"/>
            <a:ext cx="92765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/>
              <a:t>What to do with </a:t>
            </a:r>
            <a:r>
              <a:rPr lang="en-US" sz="2000" b="1" dirty="0" err="1"/>
              <a:t>sweetpotato</a:t>
            </a:r>
            <a:r>
              <a:rPr lang="en-US" sz="2000" b="1" dirty="0"/>
              <a:t> breeders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Need </a:t>
            </a:r>
            <a:r>
              <a:rPr lang="en-US" sz="2000" dirty="0"/>
              <a:t>to define traits of interest to each breeding program that are suitable for GS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Need to define the breeding populations and the effective population size (</a:t>
            </a:r>
            <a:r>
              <a:rPr lang="en-US" sz="2000" i="1" dirty="0"/>
              <a:t>Ne</a:t>
            </a:r>
            <a:r>
              <a:rPr lang="en-US" sz="2000" dirty="0"/>
              <a:t>) for a given breeding program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Need to define possible heterotic groups that allow better cross prediction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dirty="0"/>
              <a:t>Need to define target environments for each breeding program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/>
              <a:t>How to incorporate GS in the breeding programs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8179" y="737419"/>
            <a:ext cx="6695596" cy="383458"/>
          </a:xfrm>
          <a:prstGeom prst="rect">
            <a:avLst/>
          </a:prstGeom>
        </p:spPr>
        <p:txBody>
          <a:bodyPr/>
          <a:lstStyle/>
          <a:p>
            <a:pPr lvl="0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8668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7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1" y="1427691"/>
            <a:ext cx="9635066" cy="4160309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Markers and Next-Generation Genotyping Platforms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Marker-Assisted Selection (MAS) for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Sweetpotato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Improvement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Linkage, QTL and Genome-Wide Association Analysis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Genomic Selection (GS)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Suggested Discussion points</a:t>
            </a:r>
          </a:p>
        </p:txBody>
      </p:sp>
    </p:spTree>
    <p:extLst>
      <p:ext uri="{BB962C8B-B14F-4D97-AF65-F5344CB8AC3E}">
        <p14:creationId xmlns:p14="http://schemas.microsoft.com/office/powerpoint/2010/main" val="390940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7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1" y="1427691"/>
            <a:ext cx="8737599" cy="4160309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Why do we need to use DNA markers for plant breeding?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Which traits are of the highest priority for marker development?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When does molecular breeding give an important advantage over conventional breeding, and how can we exploit this?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How different are the parents in our breeding programs?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r>
              <a:rPr lang="en-US" sz="2400" dirty="0"/>
              <a:t>How can we further minimize costs and increase efficiency in </a:t>
            </a:r>
            <a:r>
              <a:rPr lang="en-US" sz="2400" dirty="0" err="1"/>
              <a:t>sweetpotato</a:t>
            </a:r>
            <a:r>
              <a:rPr lang="en-US" sz="2400" dirty="0"/>
              <a:t> breeding?</a:t>
            </a: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LcParenR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065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Next-Generation Genotyping: </a:t>
            </a:r>
            <a:r>
              <a:rPr lang="en-US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Arrays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06703" y="915429"/>
            <a:ext cx="1992457" cy="423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i="1" dirty="0" err="1">
                <a:solidFill>
                  <a:schemeClr val="accent2"/>
                </a:solidFill>
              </a:rPr>
              <a:t>Affymetrix</a:t>
            </a:r>
            <a:r>
              <a:rPr lang="en-US" sz="2000" i="1" dirty="0">
                <a:solidFill>
                  <a:schemeClr val="accent2"/>
                </a:solidFill>
              </a:rPr>
              <a:t> chip</a:t>
            </a:r>
          </a:p>
        </p:txBody>
      </p:sp>
      <p:pic>
        <p:nvPicPr>
          <p:cNvPr id="6" name="Picture 2" descr="Image result for SNP chip ar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4" y="1254594"/>
            <a:ext cx="3810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5125" y="1338763"/>
            <a:ext cx="2565400" cy="165565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174567" y="1042927"/>
            <a:ext cx="3793067" cy="423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i="1" dirty="0">
                <a:solidFill>
                  <a:schemeClr val="accent2"/>
                </a:solidFill>
              </a:rPr>
              <a:t>Illumina chip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385"/>
          <a:stretch/>
        </p:blipFill>
        <p:spPr>
          <a:xfrm>
            <a:off x="7655125" y="3104896"/>
            <a:ext cx="3369637" cy="29749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2703" t="27631" r="1890" b="3310"/>
          <a:stretch/>
        </p:blipFill>
        <p:spPr>
          <a:xfrm>
            <a:off x="3331633" y="1254594"/>
            <a:ext cx="2633133" cy="104497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2717799" y="1254594"/>
            <a:ext cx="613834" cy="11102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713566" y="2265702"/>
            <a:ext cx="626535" cy="44645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044" y="3603181"/>
            <a:ext cx="1715605" cy="2248247"/>
          </a:xfrm>
          <a:prstGeom prst="rect">
            <a:avLst/>
          </a:prstGeom>
        </p:spPr>
      </p:pic>
      <p:pic>
        <p:nvPicPr>
          <p:cNvPr id="1030" name="Picture 6" descr="Image result for SN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33" y="3396430"/>
            <a:ext cx="4202441" cy="24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2882345" y="5738055"/>
            <a:ext cx="6394174" cy="682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i="1" dirty="0" smtClean="0">
                <a:solidFill>
                  <a:srgbClr val="ED7D31"/>
                </a:solidFill>
              </a:rPr>
              <a:t>Single Nucleotide Polymorphism (SNP)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i="1" dirty="0" smtClean="0">
                <a:solidFill>
                  <a:srgbClr val="ED7D31"/>
                </a:solidFill>
              </a:rPr>
              <a:t>SNPs </a:t>
            </a:r>
            <a:r>
              <a:rPr lang="en-US" sz="2000" i="1" dirty="0">
                <a:solidFill>
                  <a:srgbClr val="ED7D31"/>
                </a:solidFill>
              </a:rPr>
              <a:t>are </a:t>
            </a:r>
            <a:r>
              <a:rPr lang="en-US" sz="2000" i="1" dirty="0" smtClean="0">
                <a:solidFill>
                  <a:srgbClr val="ED7D31"/>
                </a:solidFill>
              </a:rPr>
              <a:t>much </a:t>
            </a:r>
            <a:r>
              <a:rPr lang="en-US" sz="2000" i="1" dirty="0">
                <a:solidFill>
                  <a:srgbClr val="ED7D31"/>
                </a:solidFill>
              </a:rPr>
              <a:t>more common in genome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i="1" dirty="0">
                <a:solidFill>
                  <a:srgbClr val="ED7D31"/>
                </a:solidFill>
              </a:rPr>
              <a:t>Usually 2 alleles and maximum of 4 alleles</a:t>
            </a:r>
          </a:p>
        </p:txBody>
      </p:sp>
    </p:spTree>
    <p:extLst>
      <p:ext uri="{BB962C8B-B14F-4D97-AF65-F5344CB8AC3E}">
        <p14:creationId xmlns:p14="http://schemas.microsoft.com/office/powerpoint/2010/main" val="121714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7"/>
            <a:ext cx="10515600" cy="132556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chip/array</a:t>
            </a:r>
          </a:p>
        </p:txBody>
      </p:sp>
      <p:pic>
        <p:nvPicPr>
          <p:cNvPr id="2054" name="Picture 6" descr="Image result for SNP chip ar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48" y="1098813"/>
            <a:ext cx="6198658" cy="343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05751" y="4760710"/>
            <a:ext cx="8395988" cy="192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/>
              <a:t>- Hybridization of fragmented single-stranded DNA to arrays.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/>
              <a:t>- Contains thousands to hundreds of thousands of unique DNA sequences.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/>
              <a:t>- Single intensity depends on amount of target DNA in sample.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 smtClean="0"/>
              <a:t>- Manufacturers </a:t>
            </a:r>
            <a:r>
              <a:rPr lang="en-US" sz="2000" i="1" dirty="0"/>
              <a:t>report genotyping accuracy of 99.5% in diploid genomes</a:t>
            </a:r>
            <a:r>
              <a:rPr lang="en-US" sz="2000" i="1" dirty="0" smtClean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i="1" dirty="0" smtClean="0">
                <a:solidFill>
                  <a:schemeClr val="accent2"/>
                </a:solidFill>
              </a:rPr>
              <a:t>- approx. $30 per sample (10-20 thousand SNPS)</a:t>
            </a:r>
            <a:endParaRPr lang="en-US" sz="20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87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8"/>
            <a:ext cx="10515600" cy="72076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Calling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9171" y="1560636"/>
            <a:ext cx="1197489" cy="4233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600" i="1" dirty="0" err="1">
                <a:solidFill>
                  <a:schemeClr val="accent2"/>
                </a:solidFill>
              </a:rPr>
              <a:t>Clustercall</a:t>
            </a:r>
            <a:r>
              <a:rPr lang="en-US" sz="1600" i="1" dirty="0">
                <a:solidFill>
                  <a:schemeClr val="accent2"/>
                </a:solidFill>
              </a:rPr>
              <a:t> (R-package)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4269" y="1434732"/>
            <a:ext cx="1990952" cy="14437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i="1" dirty="0" err="1">
                <a:solidFill>
                  <a:schemeClr val="accent2"/>
                </a:solidFill>
              </a:rPr>
              <a:t>Affymetrix</a:t>
            </a:r>
            <a:r>
              <a:rPr lang="en-US" sz="1600" i="1" dirty="0">
                <a:solidFill>
                  <a:schemeClr val="accent2"/>
                </a:solidFill>
              </a:rPr>
              <a:t> </a:t>
            </a:r>
            <a:r>
              <a:rPr lang="en-US" sz="1600" i="1" dirty="0" err="1">
                <a:solidFill>
                  <a:schemeClr val="accent2"/>
                </a:solidFill>
              </a:rPr>
              <a:t>GeneChip</a:t>
            </a:r>
            <a:r>
              <a:rPr lang="en-US" sz="1600" i="1" dirty="0">
                <a:solidFill>
                  <a:schemeClr val="accent2"/>
                </a:solidFill>
              </a:rPr>
              <a:t> array. </a:t>
            </a:r>
            <a:r>
              <a:rPr lang="en-US" sz="1600" i="1" dirty="0" err="1">
                <a:solidFill>
                  <a:schemeClr val="accent2"/>
                </a:solidFill>
              </a:rPr>
              <a:t>Normalised</a:t>
            </a:r>
            <a:r>
              <a:rPr lang="en-US" sz="1600" i="1" dirty="0">
                <a:solidFill>
                  <a:schemeClr val="accent2"/>
                </a:solidFill>
              </a:rPr>
              <a:t> and summarized allele intensity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45097"/>
            <a:ext cx="2751024" cy="2623069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117599" y="4005073"/>
            <a:ext cx="1423685" cy="1430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i="1" dirty="0">
                <a:solidFill>
                  <a:schemeClr val="accent2"/>
                </a:solidFill>
              </a:rPr>
              <a:t>Illumina </a:t>
            </a:r>
            <a:r>
              <a:rPr lang="en-US" sz="1600" i="1" dirty="0" err="1">
                <a:solidFill>
                  <a:schemeClr val="accent2"/>
                </a:solidFill>
              </a:rPr>
              <a:t>GenCall</a:t>
            </a:r>
            <a:r>
              <a:rPr lang="en-US" sz="1600" i="1" dirty="0">
                <a:solidFill>
                  <a:schemeClr val="accent2"/>
                </a:solidFill>
              </a:rPr>
              <a:t> algorithm (Bead studio application)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221" y="713486"/>
            <a:ext cx="3470779" cy="2793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" b="74715"/>
          <a:stretch/>
        </p:blipFill>
        <p:spPr>
          <a:xfrm>
            <a:off x="2790296" y="3507463"/>
            <a:ext cx="5866342" cy="318523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9096905" y="4508669"/>
            <a:ext cx="1376361" cy="423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i="1" dirty="0" err="1">
                <a:solidFill>
                  <a:schemeClr val="accent2"/>
                </a:solidFill>
              </a:rPr>
              <a:t>FitTetra</a:t>
            </a:r>
            <a:r>
              <a:rPr lang="en-US" sz="1600" i="1" dirty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i="1" dirty="0">
                <a:solidFill>
                  <a:schemeClr val="accent2"/>
                </a:solidFill>
              </a:rPr>
              <a:t>(R-package)</a:t>
            </a:r>
          </a:p>
        </p:txBody>
      </p:sp>
    </p:spTree>
    <p:extLst>
      <p:ext uri="{BB962C8B-B14F-4D97-AF65-F5344CB8AC3E}">
        <p14:creationId xmlns:p14="http://schemas.microsoft.com/office/powerpoint/2010/main" val="201093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208"/>
            <a:ext cx="10515600" cy="720768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SNP Array: Pros and Cons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199" y="957238"/>
            <a:ext cx="10293627" cy="55363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Pros</a:t>
            </a:r>
            <a:endParaRPr lang="en-US" sz="2400" dirty="0">
              <a:solidFill>
                <a:schemeClr val="accent2"/>
              </a:solidFill>
            </a:endParaRPr>
          </a:p>
          <a:p>
            <a:pPr marL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dirty="0" smtClean="0"/>
              <a:t>Less </a:t>
            </a:r>
            <a:r>
              <a:rPr lang="en-US" sz="2400" dirty="0" err="1"/>
              <a:t>bioinformatic</a:t>
            </a:r>
            <a:r>
              <a:rPr lang="en-US" sz="2400" dirty="0"/>
              <a:t> analysis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dirty="0"/>
              <a:t> Few missing data </a:t>
            </a:r>
            <a:r>
              <a:rPr lang="en-US" sz="2400" dirty="0">
                <a:solidFill>
                  <a:schemeClr val="accent6"/>
                </a:solidFill>
              </a:rPr>
              <a:t>(Optimized GBS protocol now achieves this)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dirty="0"/>
              <a:t> Easy to perform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dirty="0"/>
              <a:t> Cheap </a:t>
            </a:r>
            <a:r>
              <a:rPr lang="en-US" sz="2400" dirty="0">
                <a:solidFill>
                  <a:schemeClr val="accent6"/>
                </a:solidFill>
              </a:rPr>
              <a:t>(GBS now getting cheaper)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2"/>
                </a:solidFill>
              </a:rPr>
              <a:t>Cons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Takes time to design an array and initial cost is expensive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Ascertainment bias: SNPs discovered in a small set of samples </a:t>
            </a:r>
            <a:r>
              <a:rPr lang="en-US" sz="2400" dirty="0">
                <a:solidFill>
                  <a:schemeClr val="accent6"/>
                </a:solidFill>
              </a:rPr>
              <a:t>(resolvable)</a:t>
            </a:r>
          </a:p>
          <a:p>
            <a:pPr marL="45720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Unreliable genotype call in highly divergent samples due to reduced probe-sequence hybridization </a:t>
            </a:r>
            <a:r>
              <a:rPr lang="en-US" sz="2400" dirty="0">
                <a:solidFill>
                  <a:schemeClr val="accent6"/>
                </a:solidFill>
              </a:rPr>
              <a:t>(resolvable using GBS</a:t>
            </a:r>
            <a:r>
              <a:rPr lang="en-US" sz="2400" dirty="0" smtClean="0">
                <a:solidFill>
                  <a:schemeClr val="accent6"/>
                </a:solidFill>
              </a:rPr>
              <a:t>)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accent6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3935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sequencing-based genotyping GBS rad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88" y="1504304"/>
            <a:ext cx="6211519" cy="466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07" y="3579087"/>
            <a:ext cx="3613107" cy="247487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58715" y="602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Next-Generation Genotyping: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Sequencing-based Genotyping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543800" y="1504304"/>
            <a:ext cx="4207933" cy="2074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/>
              <a:t>RAD-</a:t>
            </a:r>
            <a:r>
              <a:rPr lang="en-US" sz="1200" b="1" i="1" dirty="0" err="1"/>
              <a:t>seq</a:t>
            </a:r>
            <a:r>
              <a:rPr lang="en-US" sz="1200" b="1" i="1" dirty="0"/>
              <a:t>: </a:t>
            </a:r>
            <a:r>
              <a:rPr lang="en-US" sz="1200" i="1" dirty="0">
                <a:solidFill>
                  <a:schemeClr val="accent2"/>
                </a:solidFill>
              </a:rPr>
              <a:t>Restriction site Associated DNA (RAD) markers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i="1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 err="1"/>
              <a:t>ddRAD-seq</a:t>
            </a:r>
            <a:r>
              <a:rPr lang="en-US" sz="1200" b="1" i="1" dirty="0"/>
              <a:t>: </a:t>
            </a:r>
            <a:r>
              <a:rPr lang="en-US" sz="1200" i="1" dirty="0">
                <a:solidFill>
                  <a:schemeClr val="accent2"/>
                </a:solidFill>
              </a:rPr>
              <a:t>double digest RAD-</a:t>
            </a:r>
            <a:r>
              <a:rPr lang="en-US" sz="1200" i="1" dirty="0" err="1">
                <a:solidFill>
                  <a:schemeClr val="accent2"/>
                </a:solidFill>
              </a:rPr>
              <a:t>seq</a:t>
            </a:r>
            <a:endParaRPr lang="en-US" sz="1200" i="1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i="1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b="1" i="1" dirty="0" err="1"/>
              <a:t>DArTseq</a:t>
            </a:r>
            <a:r>
              <a:rPr lang="en-US" sz="1200" b="1" i="1" dirty="0"/>
              <a:t>: </a:t>
            </a:r>
            <a:r>
              <a:rPr lang="en-US" sz="1200" i="1" dirty="0">
                <a:solidFill>
                  <a:schemeClr val="accent2"/>
                </a:solidFill>
              </a:rPr>
              <a:t>Diversity-Array technology sequencing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i="1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/>
              <a:t>GBS: </a:t>
            </a:r>
            <a:r>
              <a:rPr lang="en-US" sz="1200" i="1" dirty="0">
                <a:solidFill>
                  <a:schemeClr val="accent2"/>
                </a:solidFill>
              </a:rPr>
              <a:t>Genotyping-By-Sequencing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b="1" i="1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b="1" i="1" dirty="0"/>
              <a:t>GGRS: </a:t>
            </a:r>
            <a:r>
              <a:rPr lang="en-US" sz="1200" i="1" dirty="0">
                <a:solidFill>
                  <a:schemeClr val="accent2"/>
                </a:solidFill>
              </a:rPr>
              <a:t>Genotyping by Genome Reducing and Sequencing</a:t>
            </a:r>
          </a:p>
        </p:txBody>
      </p:sp>
    </p:spTree>
    <p:extLst>
      <p:ext uri="{BB962C8B-B14F-4D97-AF65-F5344CB8AC3E}">
        <p14:creationId xmlns:p14="http://schemas.microsoft.com/office/powerpoint/2010/main" val="2347537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23821</TotalTime>
  <Words>2435</Words>
  <Application>Microsoft Macintosh PowerPoint</Application>
  <PresentationFormat>Custom</PresentationFormat>
  <Paragraphs>513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Panning the Gold: QTL mapping and Genomic Selection in Hexaploid Sweetpotato</vt:lpstr>
      <vt:lpstr>Outline</vt:lpstr>
      <vt:lpstr>Outline</vt:lpstr>
      <vt:lpstr>Genetic Markers</vt:lpstr>
      <vt:lpstr>Next-Generation Genotyping: SNP Arrays</vt:lpstr>
      <vt:lpstr>SNP chip/array</vt:lpstr>
      <vt:lpstr>SNP Calling Algorithms</vt:lpstr>
      <vt:lpstr>SNP Array: Pros and Cons</vt:lpstr>
      <vt:lpstr>PowerPoint Presentation</vt:lpstr>
      <vt:lpstr>Considerations for SNP calling</vt:lpstr>
      <vt:lpstr>SNP calling pipeline: FastQ to Annotated SNPs</vt:lpstr>
      <vt:lpstr>PowerPoint Presentation</vt:lpstr>
      <vt:lpstr>SNP calling pipeline: FastQ</vt:lpstr>
      <vt:lpstr>SNP calling pipeline: QC plot</vt:lpstr>
      <vt:lpstr>SNP calling pipeline: Alignment to reference genomes</vt:lpstr>
      <vt:lpstr>SNP calling pipeline: Alignment to reference genomes</vt:lpstr>
      <vt:lpstr>PowerPoint Presentation</vt:lpstr>
      <vt:lpstr>PowerPoint Presentation</vt:lpstr>
      <vt:lpstr>PowerPoint Presentation</vt:lpstr>
      <vt:lpstr>Outline</vt:lpstr>
      <vt:lpstr>PowerPoint Presentation</vt:lpstr>
      <vt:lpstr>GAB I: Marker-Assisted Selection (MAS)</vt:lpstr>
      <vt:lpstr>QTL Identification, Validation and Utility</vt:lpstr>
      <vt:lpstr>PowerPoint Presentation</vt:lpstr>
      <vt:lpstr>PowerPoint Presentation</vt:lpstr>
      <vt:lpstr>PowerPoint Presentation</vt:lpstr>
      <vt:lpstr>Outline</vt:lpstr>
      <vt:lpstr>PowerPoint Presentation</vt:lpstr>
      <vt:lpstr>Complexity of genetic analysis in polyploids due to dosage</vt:lpstr>
      <vt:lpstr>Dosage-dependent Linkage Analysis</vt:lpstr>
      <vt:lpstr>Linkage Analysis Software</vt:lpstr>
      <vt:lpstr>Validating and Checking Linkage Map 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GAB II: Genomic Selection</vt:lpstr>
      <vt:lpstr>Genomic Selection in Sweetpotato: Strategy-1</vt:lpstr>
      <vt:lpstr>Genomic Selection in Sweetpotato: Strategy-2</vt:lpstr>
      <vt:lpstr>PowerPoint Presentation</vt:lpstr>
      <vt:lpstr>PowerPoint Presentation</vt:lpstr>
      <vt:lpstr>PowerPoint Presentation</vt:lpstr>
      <vt:lpstr>Outline</vt:lpstr>
      <vt:lpstr>Discussion points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Genomics in Potato and Sweetpotato Breeding- Part 1</dc:title>
  <dc:creator>Bode Olukolu</dc:creator>
  <cp:lastModifiedBy>Bode Olukolu</cp:lastModifiedBy>
  <cp:revision>242</cp:revision>
  <dcterms:created xsi:type="dcterms:W3CDTF">2017-04-05T21:23:33Z</dcterms:created>
  <dcterms:modified xsi:type="dcterms:W3CDTF">2017-05-18T13:03:56Z</dcterms:modified>
</cp:coreProperties>
</file>